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30"/>
  </p:notesMasterIdLst>
  <p:handoutMasterIdLst>
    <p:handoutMasterId r:id="rId31"/>
  </p:handoutMasterIdLst>
  <p:sldIdLst>
    <p:sldId id="281" r:id="rId2"/>
    <p:sldId id="432" r:id="rId3"/>
    <p:sldId id="361" r:id="rId4"/>
    <p:sldId id="360" r:id="rId5"/>
    <p:sldId id="396" r:id="rId6"/>
    <p:sldId id="431" r:id="rId7"/>
    <p:sldId id="381" r:id="rId8"/>
    <p:sldId id="350" r:id="rId9"/>
    <p:sldId id="353" r:id="rId10"/>
    <p:sldId id="410" r:id="rId11"/>
    <p:sldId id="418" r:id="rId12"/>
    <p:sldId id="366" r:id="rId13"/>
    <p:sldId id="407" r:id="rId14"/>
    <p:sldId id="413" r:id="rId15"/>
    <p:sldId id="414" r:id="rId16"/>
    <p:sldId id="420" r:id="rId17"/>
    <p:sldId id="397" r:id="rId18"/>
    <p:sldId id="427" r:id="rId19"/>
    <p:sldId id="377" r:id="rId20"/>
    <p:sldId id="373" r:id="rId21"/>
    <p:sldId id="374" r:id="rId22"/>
    <p:sldId id="388" r:id="rId23"/>
    <p:sldId id="430" r:id="rId24"/>
    <p:sldId id="319" r:id="rId25"/>
    <p:sldId id="412" r:id="rId26"/>
    <p:sldId id="425" r:id="rId27"/>
    <p:sldId id="423" r:id="rId28"/>
    <p:sldId id="36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schke, Detlef" initials="DR" lastIdx="19" clrIdx="0"/>
  <p:cmAuthor id="1" name="Weise" initials="HW" lastIdx="23" clrIdx="1"/>
  <p:cmAuthor id="2" name="Doolally Nick" initials="DN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7B59"/>
    <a:srgbClr val="331EFE"/>
    <a:srgbClr val="F68D00"/>
    <a:srgbClr val="669900"/>
    <a:srgbClr val="139FD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2" autoAdjust="0"/>
    <p:restoredTop sz="99274" autoAdjust="0"/>
  </p:normalViewPr>
  <p:slideViewPr>
    <p:cSldViewPr showGuides="1">
      <p:cViewPr varScale="1">
        <p:scale>
          <a:sx n="82" d="100"/>
          <a:sy n="82" d="100"/>
        </p:scale>
        <p:origin x="-1032" y="-96"/>
      </p:cViewPr>
      <p:guideLst>
        <p:guide orient="horz" pos="913"/>
        <p:guide pos="257"/>
      </p:guideLst>
    </p:cSldViewPr>
  </p:slideViewPr>
  <p:outlineViewPr>
    <p:cViewPr>
      <p:scale>
        <a:sx n="33" d="100"/>
        <a:sy n="33" d="100"/>
      </p:scale>
      <p:origin x="0" y="60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07.11.2020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07.11.2020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EP mixture of 1 volume part HF (48 %) and 9 volume parts H2SO4 (96 % - 98 %)</a:t>
            </a:r>
          </a:p>
          <a:p>
            <a:endParaRPr lang="en-US" dirty="0" smtClean="0"/>
          </a:p>
          <a:p>
            <a:r>
              <a:rPr lang="en-US" dirty="0" smtClean="0"/>
              <a:t>Why CW? - For synchrotron like experiments profiting from high</a:t>
            </a:r>
            <a:r>
              <a:rPr lang="en-US" baseline="0" dirty="0" smtClean="0"/>
              <a:t> coherence and intensity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112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4425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Electron </a:t>
            </a:r>
            <a:r>
              <a:rPr lang="de-DE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backscatter</a:t>
            </a:r>
            <a:r>
              <a:rPr lang="de-D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diffraction (</a:t>
            </a:r>
            <a:r>
              <a:rPr lang="de-DE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EBSD</a:t>
            </a:r>
            <a:r>
              <a:rPr lang="de-D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de-DE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Scanning Electron </a:t>
            </a:r>
            <a:r>
              <a:rPr lang="de-DE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Microscope</a:t>
            </a:r>
            <a:r>
              <a:rPr lang="de-D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de-D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microstructural-crystallographic</a:t>
            </a:r>
            <a:r>
              <a:rPr lang="de-D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characterisation</a:t>
            </a:r>
            <a:r>
              <a:rPr lang="de-D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technique</a:t>
            </a:r>
            <a:r>
              <a:rPr lang="de-D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5450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sz="1200" dirty="0" smtClean="0"/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X-ray photoelectron spectroscopy ,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smtClean="0"/>
              <a:t>Our observation:</a:t>
            </a:r>
          </a:p>
          <a:p>
            <a:r>
              <a:rPr lang="de-DE" sz="1200" dirty="0" smtClean="0"/>
              <a:t>NbN : 203.8 eV, NbC : 203.3 eV, NbO: 204.0 eV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C7AD6-483D-4419-960E-79232912AA2B}" type="slidenum">
              <a:rPr lang="de-DE" smtClean="0"/>
              <a:pPr/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sz="1200" dirty="0" smtClean="0"/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X-ray photoelectron spectroscopy ,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smtClean="0"/>
              <a:t>Our observation:</a:t>
            </a:r>
          </a:p>
          <a:p>
            <a:r>
              <a:rPr lang="de-DE" sz="1200" dirty="0" smtClean="0"/>
              <a:t>NbN : 203.8 eV, NbC : 203.3 eV, NbO: 204.0 eV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C7AD6-483D-4419-960E-79232912AA2B}" type="slidenum">
              <a:rPr lang="de-DE" smtClean="0"/>
              <a:pPr/>
              <a:t>25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55" y="0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7986" y="3573016"/>
            <a:ext cx="11376025" cy="1296144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z="1600" dirty="0" smtClean="0"/>
              <a:t>&lt;type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talk</a:t>
            </a:r>
            <a:r>
              <a:rPr lang="de-DE" sz="1600" dirty="0" smtClean="0"/>
              <a:t>&gt; in</a:t>
            </a:r>
          </a:p>
          <a:p>
            <a:r>
              <a:rPr lang="de-DE" sz="1600" b="0" dirty="0" smtClean="0"/>
              <a:t>Helmholtz </a:t>
            </a:r>
            <a:r>
              <a:rPr lang="de-DE" sz="1600" b="0" dirty="0" err="1" smtClean="0"/>
              <a:t>program</a:t>
            </a:r>
            <a:r>
              <a:rPr lang="de-DE" sz="1600" b="0" dirty="0" smtClean="0"/>
              <a:t>: &lt;p</a:t>
            </a:r>
            <a:r>
              <a:rPr lang="en-GB" sz="1600" b="0" dirty="0" err="1" smtClean="0"/>
              <a:t>rogram</a:t>
            </a:r>
            <a:r>
              <a:rPr lang="en-GB" sz="1600" b="0" dirty="0" smtClean="0"/>
              <a:t> name&gt; (XXX)</a:t>
            </a:r>
          </a:p>
          <a:p>
            <a:r>
              <a:rPr lang="en-GB" sz="1600" b="0" dirty="0" err="1" smtClean="0"/>
              <a:t>PoF</a:t>
            </a:r>
            <a:r>
              <a:rPr lang="en-GB" sz="1600" b="0" dirty="0" smtClean="0"/>
              <a:t> III Topic: &lt;topic&gt; OR </a:t>
            </a:r>
            <a:r>
              <a:rPr lang="de-DE" sz="1600" b="0" dirty="0" err="1" smtClean="0"/>
              <a:t>PoF</a:t>
            </a:r>
            <a:r>
              <a:rPr lang="de-DE" sz="1600" b="0" dirty="0" smtClean="0"/>
              <a:t> III </a:t>
            </a:r>
            <a:r>
              <a:rPr lang="de-DE" sz="1600" b="0" dirty="0" err="1" smtClean="0"/>
              <a:t>research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theme</a:t>
            </a:r>
            <a:r>
              <a:rPr lang="de-DE" sz="1600" b="0" dirty="0" smtClean="0"/>
              <a:t>: &lt;</a:t>
            </a:r>
            <a:r>
              <a:rPr lang="de-DE" sz="1600" b="0" dirty="0" err="1" smtClean="0"/>
              <a:t>research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theme</a:t>
            </a:r>
            <a:r>
              <a:rPr lang="de-DE" sz="1600" b="0" dirty="0" smtClean="0"/>
              <a:t>&gt; </a:t>
            </a:r>
            <a:endParaRPr lang="en-GB" sz="1600" b="0" dirty="0" smtClean="0"/>
          </a:p>
          <a:p>
            <a:r>
              <a:rPr lang="de-DE" sz="1600" b="0" dirty="0" smtClean="0"/>
              <a:t>DESY Research Unit: </a:t>
            </a:r>
            <a:r>
              <a:rPr lang="en-GB" sz="1600" b="0" dirty="0" smtClean="0"/>
              <a:t>&lt;research unit&gt;</a:t>
            </a:r>
            <a:endParaRPr lang="en-GB" sz="1600" b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464" y="4937942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 noProof="0" dirty="0" smtClean="0"/>
              <a:t>Textmasterformat bearbeiten</a:t>
            </a:r>
          </a:p>
        </p:txBody>
      </p:sp>
      <p:sp>
        <p:nvSpPr>
          <p:cNvPr id="15" name="Untertitel 2"/>
          <p:cNvSpPr txBox="1">
            <a:spLocks/>
          </p:cNvSpPr>
          <p:nvPr userDrawn="1"/>
        </p:nvSpPr>
        <p:spPr>
          <a:xfrm>
            <a:off x="407987" y="3501008"/>
            <a:ext cx="11376025" cy="15257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26670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b="0" dirty="0"/>
          </a:p>
        </p:txBody>
      </p:sp>
      <p:pic>
        <p:nvPicPr>
          <p:cNvPr id="17" name="Picture 2" descr="https://www.helmholtz.de/fileadmin/user_upload/04_mediathek/Logos_2017/2017_H_Logo_RGB_untereinander_EN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" y="5533346"/>
            <a:ext cx="3528392" cy="106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0" y="6165304"/>
            <a:ext cx="592831" cy="203138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669" y="5699534"/>
            <a:ext cx="822971" cy="76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133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1424" y="5733257"/>
            <a:ext cx="4608512" cy="144016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Presentation Title | </a:t>
            </a:r>
            <a:r>
              <a:rPr lang="de-DE" dirty="0" smtClean="0"/>
              <a:t>A. Dangwal Pandey, SRF 2019, Dresden 30</a:t>
            </a:r>
            <a:r>
              <a:rPr lang="de-DE" baseline="30000" dirty="0" smtClean="0"/>
              <a:t>th</a:t>
            </a:r>
            <a:r>
              <a:rPr lang="de-DE" dirty="0" smtClean="0"/>
              <a:t> June –5</a:t>
            </a:r>
            <a:r>
              <a:rPr lang="de-DE" baseline="30000" dirty="0" smtClean="0"/>
              <a:t>th</a:t>
            </a:r>
            <a:r>
              <a:rPr lang="de-DE" dirty="0" smtClean="0"/>
              <a:t> </a:t>
            </a:r>
            <a:r>
              <a:rPr lang="de-DE" dirty="0" err="1" smtClean="0"/>
              <a:t>July</a:t>
            </a:r>
            <a:r>
              <a:rPr lang="de-DE" dirty="0" smtClean="0"/>
              <a:t> </a:t>
            </a:r>
            <a:r>
              <a:rPr lang="en-US" dirty="0" smtClean="0">
                <a:cs typeface="Arial" panose="020B0604020202020204" pitchFamily="34" charset="0"/>
              </a:rPr>
              <a:t>2019</a:t>
            </a:r>
            <a:endParaRPr lang="de-DE" dirty="0">
              <a:cs typeface="Arial" panose="020B0604020202020204" pitchFamily="34" charset="0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0849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27050" y="817500"/>
            <a:ext cx="11152932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1424" y="6556139"/>
            <a:ext cx="9289032" cy="165431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Presentation Title | </a:t>
            </a:r>
            <a:r>
              <a:rPr lang="de-DE" dirty="0" smtClean="0"/>
              <a:t>A. Dangwal Pandey, SRF 2019, Dresden 30</a:t>
            </a:r>
            <a:r>
              <a:rPr lang="de-DE" baseline="30000" dirty="0" smtClean="0"/>
              <a:t>th</a:t>
            </a:r>
            <a:r>
              <a:rPr lang="de-DE" dirty="0" smtClean="0"/>
              <a:t> June –5</a:t>
            </a:r>
            <a:r>
              <a:rPr lang="de-DE" baseline="30000" dirty="0" smtClean="0"/>
              <a:t>th</a:t>
            </a:r>
            <a:r>
              <a:rPr lang="de-DE" dirty="0" smtClean="0"/>
              <a:t> </a:t>
            </a:r>
            <a:r>
              <a:rPr lang="de-DE" dirty="0" err="1" smtClean="0"/>
              <a:t>July</a:t>
            </a:r>
            <a:r>
              <a:rPr lang="de-DE" dirty="0" smtClean="0"/>
              <a:t> </a:t>
            </a:r>
            <a:r>
              <a:rPr lang="en-US" dirty="0" smtClean="0">
                <a:cs typeface="Arial" panose="020B0604020202020204" pitchFamily="34" charset="0"/>
              </a:rPr>
              <a:t>2019</a:t>
            </a:r>
            <a:endParaRPr lang="de-DE" dirty="0" smtClean="0">
              <a:cs typeface="Arial" panose="020B0604020202020204" pitchFamily="34" charset="0"/>
            </a:endParaRPr>
          </a:p>
          <a:p>
            <a:r>
              <a:rPr lang="en-GB" dirty="0" smtClean="0"/>
              <a:t>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478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07768" y="6309320"/>
            <a:ext cx="3860800" cy="365125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932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525344"/>
            <a:ext cx="3860800" cy="196132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4341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9509" y="6309321"/>
            <a:ext cx="2844800" cy="365125"/>
          </a:xfrm>
          <a:prstGeom prst="rect">
            <a:avLst/>
          </a:prstGeom>
        </p:spPr>
        <p:txBody>
          <a:bodyPr/>
          <a:lstStyle/>
          <a:p>
            <a:fld id="{4DFC61C3-0AD4-41EC-B2C5-430BFD773BD8}" type="datetime1">
              <a:rPr lang="de-DE" smtClean="0"/>
              <a:t>07.11.2020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75787" y="5661249"/>
            <a:ext cx="3860800" cy="365125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23003" y="6290453"/>
            <a:ext cx="622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A66A0-C17C-4760-8070-3BE4C1EE3EB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5054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1424" y="5733257"/>
            <a:ext cx="4608512" cy="144016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Welcome &amp; Overview of current and future SAXS capabilities at PETRA III | Stephan V. Roth | desy.de/~sroth, 24.01.2019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1372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45434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900" b="1" noProof="0" dirty="0"/>
              <a:t>Page </a:t>
            </a:r>
            <a:fld id="{0427E4B2-AC28-443E-BE04-5CD55098A90B}" type="slidenum">
              <a:rPr lang="en-US" sz="900" b="1" noProof="0" smtClean="0"/>
              <a:pPr algn="r"/>
              <a:t>‹#›</a:t>
            </a:fld>
            <a:endParaRPr lang="en-US" sz="900" b="1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D4CD88DD-DBFC-4A36-8842-5A071EC0CA3A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17" y="6575854"/>
            <a:ext cx="419951" cy="126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4331495" y="6532532"/>
            <a:ext cx="30700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A. Dangwal Pandey, </a:t>
            </a:r>
            <a:r>
              <a:rPr lang="de-DE" sz="900" dirty="0" smtClean="0"/>
              <a:t>DPT 2020, Hamburg 7th Nov 2020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5936132"/>
            <a:ext cx="822971" cy="76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06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>
          <a:tab pos="2667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tiff"/><Relationship Id="rId7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7.wdp"/><Relationship Id="rId18" Type="http://schemas.microsoft.com/office/2007/relationships/hdphoto" Target="../media/hdphoto9.wdp"/><Relationship Id="rId26" Type="http://schemas.openxmlformats.org/officeDocument/2006/relationships/image" Target="../media/image41.png"/><Relationship Id="rId3" Type="http://schemas.openxmlformats.org/officeDocument/2006/relationships/image" Target="../media/image58.png"/><Relationship Id="rId21" Type="http://schemas.openxmlformats.org/officeDocument/2006/relationships/image" Target="../media/image70.pn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17" Type="http://schemas.openxmlformats.org/officeDocument/2006/relationships/image" Target="../media/image67.png"/><Relationship Id="rId25" Type="http://schemas.microsoft.com/office/2007/relationships/hdphoto" Target="../media/hdphoto10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6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11" Type="http://schemas.openxmlformats.org/officeDocument/2006/relationships/image" Target="../media/image63.png"/><Relationship Id="rId24" Type="http://schemas.openxmlformats.org/officeDocument/2006/relationships/image" Target="../media/image73.png"/><Relationship Id="rId5" Type="http://schemas.openxmlformats.org/officeDocument/2006/relationships/image" Target="../media/image59.png"/><Relationship Id="rId15" Type="http://schemas.microsoft.com/office/2007/relationships/hdphoto" Target="../media/hdphoto8.wdp"/><Relationship Id="rId23" Type="http://schemas.openxmlformats.org/officeDocument/2006/relationships/image" Target="../media/image72.png"/><Relationship Id="rId28" Type="http://schemas.openxmlformats.org/officeDocument/2006/relationships/image" Target="../media/image74.png"/><Relationship Id="rId10" Type="http://schemas.microsoft.com/office/2007/relationships/hdphoto" Target="../media/hdphoto6.wdp"/><Relationship Id="rId19" Type="http://schemas.openxmlformats.org/officeDocument/2006/relationships/image" Target="../media/image68.png"/><Relationship Id="rId4" Type="http://schemas.openxmlformats.org/officeDocument/2006/relationships/image" Target="../media/image40.png"/><Relationship Id="rId9" Type="http://schemas.openxmlformats.org/officeDocument/2006/relationships/image" Target="../media/image62.png"/><Relationship Id="rId14" Type="http://schemas.openxmlformats.org/officeDocument/2006/relationships/image" Target="../media/image65.png"/><Relationship Id="rId22" Type="http://schemas.openxmlformats.org/officeDocument/2006/relationships/image" Target="../media/image71.png"/><Relationship Id="rId27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12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microsoft.com/office/2007/relationships/hdphoto" Target="../media/hdphoto11.wdp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16" name="Picture 3" descr="C:\sflash\presentations\2017_04_FELseminar_EEHG\img\camera_blur.png"/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" t="27352" r="12392" b="15303"/>
          <a:stretch/>
        </p:blipFill>
        <p:spPr bwMode="auto">
          <a:xfrm>
            <a:off x="-17487" y="1935"/>
            <a:ext cx="1219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5360" y="493628"/>
            <a:ext cx="11376025" cy="2359308"/>
          </a:xfrm>
        </p:spPr>
        <p:txBody>
          <a:bodyPr/>
          <a:lstStyle/>
          <a:p>
            <a:r>
              <a:rPr lang="de-DE" sz="4800" b="0" dirty="0"/>
              <a:t>Surface </a:t>
            </a:r>
            <a:r>
              <a:rPr lang="de-DE" sz="4800" b="0" dirty="0" smtClean="0"/>
              <a:t>Evolution </a:t>
            </a:r>
            <a:r>
              <a:rPr lang="en-US" sz="4800" b="0" noProof="0" dirty="0" smtClean="0"/>
              <a:t>of</a:t>
            </a:r>
            <a:r>
              <a:rPr lang="de-DE" sz="4800" b="0" dirty="0" smtClean="0"/>
              <a:t> Nb(100) due </a:t>
            </a:r>
            <a:r>
              <a:rPr lang="de-DE" sz="4800" b="0" dirty="0" err="1" smtClean="0"/>
              <a:t>to</a:t>
            </a:r>
            <a:r>
              <a:rPr lang="de-DE" sz="4800" b="0" dirty="0" smtClean="0"/>
              <a:t> Thermal/Gas Treatments</a:t>
            </a:r>
            <a:br>
              <a:rPr lang="de-DE" sz="4800" b="0" dirty="0" smtClean="0"/>
            </a:br>
            <a:r>
              <a:rPr lang="de-DE" sz="4800" b="0" dirty="0" err="1" smtClean="0"/>
              <a:t>as</a:t>
            </a:r>
            <a:r>
              <a:rPr lang="de-DE" sz="4800" b="0" dirty="0" smtClean="0"/>
              <a:t> applied </a:t>
            </a:r>
            <a:r>
              <a:rPr lang="de-DE" sz="4800" b="0" dirty="0" err="1" smtClean="0"/>
              <a:t>to</a:t>
            </a:r>
            <a:r>
              <a:rPr lang="de-DE" sz="4800" b="0" dirty="0" smtClean="0"/>
              <a:t> SRF </a:t>
            </a:r>
            <a:r>
              <a:rPr lang="de-DE" sz="4800" b="0" dirty="0"/>
              <a:t>C</a:t>
            </a:r>
            <a:r>
              <a:rPr lang="de-DE" sz="4800" b="0" dirty="0" smtClean="0"/>
              <a:t>avities</a:t>
            </a:r>
            <a:r>
              <a:rPr lang="de-DE" sz="4800" b="0" dirty="0" smtClean="0"/>
              <a:t> </a:t>
            </a:r>
            <a:r>
              <a:rPr lang="de-DE" sz="4800" b="0" dirty="0" smtClean="0"/>
              <a:t/>
            </a:r>
            <a:br>
              <a:rPr lang="de-DE" sz="4800" b="0" dirty="0" smtClean="0"/>
            </a:br>
            <a:endParaRPr lang="en-US" sz="4800" b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00579" y="3789040"/>
            <a:ext cx="6919557" cy="700373"/>
          </a:xfrm>
        </p:spPr>
        <p:txBody>
          <a:bodyPr/>
          <a:lstStyle/>
          <a:p>
            <a:r>
              <a:rPr lang="en-US" u="sng" dirty="0" smtClean="0"/>
              <a:t>A. </a:t>
            </a:r>
            <a:r>
              <a:rPr lang="en-US" u="sng" dirty="0"/>
              <a:t>Dangwal Pandey</a:t>
            </a:r>
            <a:r>
              <a:rPr lang="en-US" dirty="0"/>
              <a:t>, </a:t>
            </a:r>
            <a:r>
              <a:rPr lang="en-US" dirty="0" smtClean="0"/>
              <a:t>G. D. L. </a:t>
            </a:r>
            <a:r>
              <a:rPr lang="en-US" dirty="0"/>
              <a:t>Semione, C. Bate, </a:t>
            </a:r>
            <a:r>
              <a:rPr lang="en-US" dirty="0" smtClean="0"/>
              <a:t>S. Kulkarni</a:t>
            </a:r>
            <a:r>
              <a:rPr lang="en-US" dirty="0"/>
              <a:t>, T. Keller, H</a:t>
            </a:r>
            <a:r>
              <a:rPr lang="en-US" dirty="0" smtClean="0"/>
              <a:t>. </a:t>
            </a:r>
            <a:r>
              <a:rPr lang="en-US" dirty="0"/>
              <a:t>Noei, </a:t>
            </a:r>
            <a:r>
              <a:rPr lang="en-US" dirty="0" smtClean="0"/>
              <a:t>V. </a:t>
            </a:r>
            <a:r>
              <a:rPr lang="en-US" dirty="0"/>
              <a:t>Vonk, </a:t>
            </a:r>
            <a:r>
              <a:rPr lang="en-US" dirty="0" smtClean="0"/>
              <a:t>J. </a:t>
            </a:r>
            <a:r>
              <a:rPr lang="en-US" dirty="0"/>
              <a:t>Schaffran, </a:t>
            </a:r>
            <a:r>
              <a:rPr lang="en-US" dirty="0" smtClean="0"/>
              <a:t>M. </a:t>
            </a:r>
            <a:r>
              <a:rPr lang="en-US" dirty="0"/>
              <a:t>Wenskat, </a:t>
            </a:r>
            <a:r>
              <a:rPr lang="en-US" dirty="0" smtClean="0"/>
              <a:t>D. </a:t>
            </a:r>
            <a:r>
              <a:rPr lang="en-US" dirty="0"/>
              <a:t>Reschke, </a:t>
            </a:r>
            <a:r>
              <a:rPr lang="en-US" dirty="0" smtClean="0"/>
              <a:t>H. </a:t>
            </a:r>
            <a:r>
              <a:rPr lang="en-US" dirty="0"/>
              <a:t>Weise, </a:t>
            </a:r>
            <a:r>
              <a:rPr lang="en-US" dirty="0" smtClean="0"/>
              <a:t>and A. </a:t>
            </a:r>
            <a:r>
              <a:rPr lang="en-US" dirty="0"/>
              <a:t>Stierle</a:t>
            </a:r>
          </a:p>
        </p:txBody>
      </p:sp>
      <p:sp>
        <p:nvSpPr>
          <p:cNvPr id="6" name="Untertitel 2"/>
          <p:cNvSpPr txBox="1">
            <a:spLocks/>
          </p:cNvSpPr>
          <p:nvPr/>
        </p:nvSpPr>
        <p:spPr>
          <a:xfrm>
            <a:off x="390500" y="3048521"/>
            <a:ext cx="11376025" cy="596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26670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Review and recent results at DESY</a:t>
            </a:r>
            <a:endParaRPr lang="en-US" sz="2000" dirty="0"/>
          </a:p>
        </p:txBody>
      </p:sp>
      <p:pic>
        <p:nvPicPr>
          <p:cNvPr id="13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325" y="1339716"/>
            <a:ext cx="3049200" cy="200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539" y="5648153"/>
            <a:ext cx="1530981" cy="733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grpSp>
        <p:nvGrpSpPr>
          <p:cNvPr id="10" name="Group 9"/>
          <p:cNvGrpSpPr/>
          <p:nvPr/>
        </p:nvGrpSpPr>
        <p:grpSpPr>
          <a:xfrm>
            <a:off x="3575720" y="5606370"/>
            <a:ext cx="4896544" cy="851899"/>
            <a:chOff x="3767587" y="5606370"/>
            <a:chExt cx="4896544" cy="851899"/>
          </a:xfrm>
        </p:grpSpPr>
        <p:sp>
          <p:nvSpPr>
            <p:cNvPr id="8" name="Rectangle 7"/>
            <p:cNvSpPr/>
            <p:nvPr/>
          </p:nvSpPr>
          <p:spPr>
            <a:xfrm>
              <a:off x="3839596" y="5676941"/>
              <a:ext cx="1077335" cy="489799"/>
            </a:xfrm>
            <a:prstGeom prst="rect">
              <a:avLst/>
            </a:prstGeom>
            <a:solidFill>
              <a:srgbClr val="F68D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3787" y="5680169"/>
              <a:ext cx="3550344" cy="773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767587" y="5606370"/>
              <a:ext cx="1221351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500" b="1" dirty="0" smtClean="0">
                  <a:solidFill>
                    <a:schemeClr val="bg1"/>
                  </a:solidFill>
                </a:rPr>
                <a:t>MML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89848" y="6150492"/>
              <a:ext cx="9717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solidFill>
                    <a:srgbClr val="0070C0"/>
                  </a:solidFill>
                </a:rPr>
                <a:t>From Matter to </a:t>
              </a:r>
              <a:endParaRPr lang="en-US" sz="700" b="1" dirty="0" smtClean="0">
                <a:solidFill>
                  <a:srgbClr val="0070C0"/>
                </a:solidFill>
              </a:endParaRPr>
            </a:p>
            <a:p>
              <a:r>
                <a:rPr lang="en-US" sz="700" b="1" dirty="0" smtClean="0">
                  <a:solidFill>
                    <a:srgbClr val="0070C0"/>
                  </a:solidFill>
                </a:rPr>
                <a:t>Materials  and </a:t>
              </a:r>
              <a:r>
                <a:rPr lang="en-US" sz="700" b="1" dirty="0">
                  <a:solidFill>
                    <a:srgbClr val="0070C0"/>
                  </a:solidFill>
                </a:rPr>
                <a:t>Life</a:t>
              </a:r>
              <a:endParaRPr lang="de-DE" sz="700" b="1" dirty="0" smtClean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914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521280" cy="379252"/>
          </a:xfrm>
        </p:spPr>
        <p:txBody>
          <a:bodyPr/>
          <a:lstStyle/>
          <a:p>
            <a:r>
              <a:rPr lang="en-US" dirty="0" smtClean="0"/>
              <a:t>Large grain </a:t>
            </a:r>
            <a:r>
              <a:rPr lang="en-US" dirty="0" err="1"/>
              <a:t>Nb</a:t>
            </a:r>
            <a:r>
              <a:rPr lang="en-US" dirty="0"/>
              <a:t> samples treated </a:t>
            </a:r>
            <a:r>
              <a:rPr lang="en-US" i="1" dirty="0"/>
              <a:t>with</a:t>
            </a:r>
            <a:r>
              <a:rPr lang="en-US" dirty="0"/>
              <a:t> cavities: SIMS, interstitials diffuse in to lattice, much higher C compared to N</a:t>
            </a:r>
            <a:endParaRPr lang="de-DE" dirty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/>
              <a:t>160°C N-infusion @ Cornell</a:t>
            </a:r>
          </a:p>
        </p:txBody>
      </p:sp>
      <p:sp>
        <p:nvSpPr>
          <p:cNvPr id="2" name="Rectangle 1"/>
          <p:cNvSpPr/>
          <p:nvPr/>
        </p:nvSpPr>
        <p:spPr>
          <a:xfrm>
            <a:off x="335360" y="1196752"/>
            <a:ext cx="45029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spcAft>
                <a:spcPts val="800"/>
              </a:spcAft>
              <a:tabLst>
                <a:tab pos="266700" algn="l"/>
              </a:tabLst>
            </a:pPr>
            <a:r>
              <a:rPr lang="en-US" sz="1200" b="1" dirty="0">
                <a:solidFill>
                  <a:prstClr val="black"/>
                </a:solidFill>
              </a:rPr>
              <a:t>800°C/5h + 160°C/48hrs in </a:t>
            </a:r>
            <a:r>
              <a:rPr lang="en-US" sz="1200" b="1" u="sng" dirty="0">
                <a:solidFill>
                  <a:prstClr val="black"/>
                </a:solidFill>
              </a:rPr>
              <a:t>40mTorr</a:t>
            </a:r>
            <a:r>
              <a:rPr lang="en-US" sz="1200" b="1" dirty="0">
                <a:solidFill>
                  <a:prstClr val="black"/>
                </a:solidFill>
              </a:rPr>
              <a:t> N</a:t>
            </a:r>
            <a:r>
              <a:rPr lang="en-US" sz="1200" b="1" baseline="-25000" dirty="0">
                <a:solidFill>
                  <a:prstClr val="black"/>
                </a:solidFill>
              </a:rPr>
              <a:t>2</a:t>
            </a:r>
            <a:r>
              <a:rPr lang="en-US" sz="1200" b="1" dirty="0">
                <a:solidFill>
                  <a:prstClr val="black"/>
                </a:solidFill>
              </a:rPr>
              <a:t> + </a:t>
            </a:r>
            <a:r>
              <a:rPr lang="en-US" sz="1200" b="1" u="sng" dirty="0">
                <a:solidFill>
                  <a:prstClr val="black"/>
                </a:solidFill>
              </a:rPr>
              <a:t>160°C bake 168 </a:t>
            </a:r>
            <a:r>
              <a:rPr lang="en-US" sz="1200" b="1" u="sng" dirty="0" err="1">
                <a:solidFill>
                  <a:prstClr val="black"/>
                </a:solidFill>
              </a:rPr>
              <a:t>hrs</a:t>
            </a:r>
            <a:endParaRPr lang="en-US" sz="1200" b="1" u="sng" dirty="0">
              <a:solidFill>
                <a:prstClr val="black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4"/>
          <a:stretch/>
        </p:blipFill>
        <p:spPr bwMode="auto">
          <a:xfrm>
            <a:off x="6151490" y="1857360"/>
            <a:ext cx="5009157" cy="32789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926331" y="5237960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31EFE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P. N. </a:t>
            </a:r>
            <a:r>
              <a:rPr lang="en-US" sz="1200" b="1" dirty="0" err="1">
                <a:solidFill>
                  <a:srgbClr val="331EFE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Koufalis</a:t>
            </a:r>
            <a:r>
              <a:rPr lang="en-US" sz="1200" b="1" dirty="0" smtClean="0">
                <a:solidFill>
                  <a:srgbClr val="331EFE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M</a:t>
            </a:r>
            <a:r>
              <a:rPr lang="en-US" sz="1200" b="1" dirty="0">
                <a:solidFill>
                  <a:srgbClr val="331EFE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Liepe, J. T. </a:t>
            </a:r>
            <a:r>
              <a:rPr lang="en-US" sz="1200" b="1" dirty="0" err="1" smtClean="0">
                <a:solidFill>
                  <a:srgbClr val="331EFE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Maniscalco</a:t>
            </a:r>
            <a:r>
              <a:rPr lang="en-US" sz="1200" b="1" dirty="0" smtClean="0">
                <a:solidFill>
                  <a:srgbClr val="331EFE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TUXBA01</a:t>
            </a:r>
            <a:r>
              <a:rPr lang="en-US" sz="1200" b="1" dirty="0">
                <a:solidFill>
                  <a:srgbClr val="331EFE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SRF2017</a:t>
            </a:r>
            <a:r>
              <a:rPr lang="en-US" sz="1200" b="1" dirty="0" smtClean="0">
                <a:solidFill>
                  <a:srgbClr val="331EFE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1200" b="1" i="1" dirty="0">
              <a:solidFill>
                <a:srgbClr val="331EFE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26220" y="5661248"/>
            <a:ext cx="74541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tabLst>
                <a:tab pos="266700" algn="l"/>
              </a:tabLst>
            </a:pPr>
            <a:r>
              <a:rPr lang="en-US" sz="1600" b="1" dirty="0"/>
              <a:t> </a:t>
            </a:r>
            <a:r>
              <a:rPr lang="en-US" sz="1600" b="1" dirty="0" smtClean="0"/>
              <a:t>‘N’ observed only in top 5 nm, much higher C conc. in near-surface region</a:t>
            </a:r>
            <a:endParaRPr lang="de-DE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151490" y="1484784"/>
            <a:ext cx="71748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u="sng" dirty="0" smtClean="0"/>
              <a:t>SIMS</a:t>
            </a:r>
            <a:endParaRPr lang="de-DE" sz="1400" b="1" dirty="0" smtClean="0"/>
          </a:p>
        </p:txBody>
      </p:sp>
      <p:grpSp>
        <p:nvGrpSpPr>
          <p:cNvPr id="19" name="Group 18"/>
          <p:cNvGrpSpPr/>
          <p:nvPr/>
        </p:nvGrpSpPr>
        <p:grpSpPr>
          <a:xfrm>
            <a:off x="352023" y="1700808"/>
            <a:ext cx="4879881" cy="3621882"/>
            <a:chOff x="219386" y="1700808"/>
            <a:chExt cx="4879881" cy="3621882"/>
          </a:xfrm>
        </p:grpSpPr>
        <p:grpSp>
          <p:nvGrpSpPr>
            <p:cNvPr id="20" name="Group 19"/>
            <p:cNvGrpSpPr/>
            <p:nvPr/>
          </p:nvGrpSpPr>
          <p:grpSpPr>
            <a:xfrm>
              <a:off x="219386" y="1700808"/>
              <a:ext cx="4879881" cy="3621882"/>
              <a:chOff x="335360" y="1566803"/>
              <a:chExt cx="5904656" cy="4382477"/>
            </a:xfrm>
          </p:grpSpPr>
          <p:pic>
            <p:nvPicPr>
              <p:cNvPr id="22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111" y="1566803"/>
                <a:ext cx="5801905" cy="43824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6" name="Straight Arrow Connector 25"/>
              <p:cNvCxnSpPr/>
              <p:nvPr/>
            </p:nvCxnSpPr>
            <p:spPr>
              <a:xfrm flipH="1">
                <a:off x="335360" y="2414342"/>
                <a:ext cx="2636934" cy="654618"/>
              </a:xfrm>
              <a:prstGeom prst="straightConnector1">
                <a:avLst/>
              </a:prstGeom>
              <a:ln w="254000">
                <a:solidFill>
                  <a:schemeClr val="bg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2398670" y="1949931"/>
              <a:ext cx="1934119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de-DE" sz="1600" dirty="0" smtClean="0">
                <a:solidFill>
                  <a:srgbClr val="331EFE"/>
                </a:solidFill>
              </a:endParaRPr>
            </a:p>
            <a:p>
              <a:r>
                <a:rPr lang="de-DE" sz="1600" dirty="0" smtClean="0">
                  <a:solidFill>
                    <a:srgbClr val="331EFE"/>
                  </a:solidFill>
                </a:rPr>
                <a:t>160 °C </a:t>
              </a:r>
              <a:r>
                <a:rPr lang="de-DE" sz="1600" dirty="0" err="1" smtClean="0">
                  <a:solidFill>
                    <a:srgbClr val="331EFE"/>
                  </a:solidFill>
                </a:rPr>
                <a:t>low</a:t>
              </a:r>
              <a:r>
                <a:rPr lang="de-DE" sz="1600" dirty="0" smtClean="0">
                  <a:solidFill>
                    <a:srgbClr val="331EFE"/>
                  </a:solidFill>
                </a:rPr>
                <a:t>- T dope</a:t>
              </a:r>
            </a:p>
            <a:p>
              <a:endParaRPr lang="de-DE" sz="1600" dirty="0" smtClean="0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9275639" y="6000639"/>
            <a:ext cx="23353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1200" dirty="0">
                <a:solidFill>
                  <a:srgbClr val="331EFE"/>
                </a:solidFill>
              </a:rPr>
              <a:t>[</a:t>
            </a:r>
            <a:r>
              <a:rPr lang="en-US" sz="1200" dirty="0" smtClean="0">
                <a:solidFill>
                  <a:srgbClr val="331EFE"/>
                </a:solidFill>
              </a:rPr>
              <a:t>J.</a:t>
            </a:r>
            <a:r>
              <a:rPr lang="en-US" sz="1200" dirty="0">
                <a:solidFill>
                  <a:srgbClr val="331EFE"/>
                </a:solidFill>
              </a:rPr>
              <a:t> T. </a:t>
            </a:r>
            <a:r>
              <a:rPr lang="en-US" sz="1200" dirty="0" err="1" smtClean="0">
                <a:solidFill>
                  <a:srgbClr val="331EFE"/>
                </a:solidFill>
              </a:rPr>
              <a:t>Maniscalco</a:t>
            </a:r>
            <a:r>
              <a:rPr lang="en-US" sz="1200" dirty="0" smtClean="0">
                <a:solidFill>
                  <a:srgbClr val="331EFE"/>
                </a:solidFill>
              </a:rPr>
              <a:t> </a:t>
            </a:r>
            <a:r>
              <a:rPr lang="en-US" sz="1200" dirty="0">
                <a:solidFill>
                  <a:srgbClr val="331EFE"/>
                </a:solidFill>
              </a:rPr>
              <a:t>talk SRF2019]</a:t>
            </a:r>
            <a:endParaRPr lang="en-US" sz="1200" dirty="0">
              <a:solidFill>
                <a:srgbClr val="331EFE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007768" y="2865472"/>
            <a:ext cx="2016224" cy="72008"/>
          </a:xfrm>
          <a:prstGeom prst="straightConnector1">
            <a:avLst/>
          </a:prstGeom>
          <a:ln w="28575">
            <a:solidFill>
              <a:srgbClr val="331EFE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09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" r="6995"/>
          <a:stretch/>
        </p:blipFill>
        <p:spPr bwMode="auto">
          <a:xfrm>
            <a:off x="341430" y="1406890"/>
            <a:ext cx="5122241" cy="336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Inhaltsplatzhalter 6"/>
          <p:cNvSpPr>
            <a:spLocks noGrp="1"/>
          </p:cNvSpPr>
          <p:nvPr>
            <p:ph idx="1"/>
          </p:nvPr>
        </p:nvSpPr>
        <p:spPr>
          <a:xfrm>
            <a:off x="862034" y="5157192"/>
            <a:ext cx="7466214" cy="1056914"/>
          </a:xfrm>
        </p:spPr>
        <p:txBody>
          <a:bodyPr/>
          <a:lstStyle/>
          <a:p>
            <a:pPr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1400" b="1" dirty="0" smtClean="0"/>
              <a:t>SEM:</a:t>
            </a:r>
            <a:r>
              <a:rPr lang="en-US" sz="1400" dirty="0" smtClean="0"/>
              <a:t> carbon rich precipitates for N-infused samples at 120 °C and 160 °C</a:t>
            </a:r>
          </a:p>
          <a:p>
            <a:pPr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1400" b="1" dirty="0" smtClean="0"/>
              <a:t>XPS: </a:t>
            </a:r>
            <a:r>
              <a:rPr lang="en-US" sz="1400" dirty="0"/>
              <a:t>more Nb-C </a:t>
            </a:r>
            <a:r>
              <a:rPr lang="en-US" sz="1400" dirty="0" smtClean="0"/>
              <a:t>content for infusion @ 160 °C, no Nb-N bonding observed</a:t>
            </a:r>
          </a:p>
          <a:p>
            <a:pPr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1400" b="1" dirty="0" smtClean="0"/>
              <a:t>SIMS: </a:t>
            </a:r>
            <a:r>
              <a:rPr lang="en-US" sz="1400" dirty="0" smtClean="0"/>
              <a:t>more C for 160 °C infusion, no </a:t>
            </a:r>
            <a:r>
              <a:rPr lang="en-US" sz="1400" dirty="0" err="1" smtClean="0"/>
              <a:t>NbN</a:t>
            </a:r>
            <a:r>
              <a:rPr lang="en-US" sz="1400" dirty="0" smtClean="0"/>
              <a:t> identified</a:t>
            </a:r>
            <a:endParaRPr lang="en-US" sz="14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272614" cy="379252"/>
          </a:xfrm>
        </p:spPr>
        <p:txBody>
          <a:bodyPr/>
          <a:lstStyle/>
          <a:p>
            <a:r>
              <a:rPr lang="en-US" u="sng" dirty="0" smtClean="0"/>
              <a:t>Samples </a:t>
            </a:r>
            <a:r>
              <a:rPr lang="en-US" dirty="0"/>
              <a:t>treated </a:t>
            </a:r>
            <a:r>
              <a:rPr lang="en-US" i="1" dirty="0"/>
              <a:t>with</a:t>
            </a:r>
            <a:r>
              <a:rPr lang="en-US" dirty="0"/>
              <a:t> </a:t>
            </a:r>
            <a:r>
              <a:rPr lang="en-US" dirty="0" smtClean="0"/>
              <a:t>cavities: </a:t>
            </a:r>
            <a:r>
              <a:rPr lang="en-US" noProof="0" dirty="0" smtClean="0"/>
              <a:t>SIMS/ SEM/ XPS, more carbides on 160°C infusion, no indication of </a:t>
            </a:r>
            <a:r>
              <a:rPr lang="en-US" noProof="0" dirty="0" err="1" smtClean="0"/>
              <a:t>NbN</a:t>
            </a:r>
            <a:endParaRPr lang="en-US" noProof="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N-infusion </a:t>
            </a:r>
            <a:r>
              <a:rPr lang="en-US" dirty="0" smtClean="0"/>
              <a:t>of fine-grain </a:t>
            </a:r>
            <a:r>
              <a:rPr lang="en-US" dirty="0" err="1" smtClean="0"/>
              <a:t>Nb</a:t>
            </a:r>
            <a:r>
              <a:rPr lang="en-US" dirty="0" smtClean="0"/>
              <a:t> at </a:t>
            </a:r>
            <a:r>
              <a:rPr lang="en-US" dirty="0"/>
              <a:t>varying T @ </a:t>
            </a:r>
            <a:r>
              <a:rPr lang="en-US" dirty="0" smtClean="0"/>
              <a:t>DESY</a:t>
            </a:r>
            <a:endParaRPr lang="de-DE" dirty="0"/>
          </a:p>
        </p:txBody>
      </p:sp>
      <p:grpSp>
        <p:nvGrpSpPr>
          <p:cNvPr id="3" name="Group 2"/>
          <p:cNvGrpSpPr/>
          <p:nvPr/>
        </p:nvGrpSpPr>
        <p:grpSpPr>
          <a:xfrm>
            <a:off x="3861239" y="2884623"/>
            <a:ext cx="1310545" cy="1241290"/>
            <a:chOff x="1127448" y="3212976"/>
            <a:chExt cx="1310545" cy="1241290"/>
          </a:xfrm>
        </p:grpSpPr>
        <p:pic>
          <p:nvPicPr>
            <p:cNvPr id="30" name="Picture 7" descr="C:\Users\cbate\Nextcloud\SRF\SEM_Lasermicrosc_DATAS\SEM_TEM\20180830_1DE27_2ndInfrun\Sample10_InsideBox\1de272ndInfrun_Sample10_011_Insidebox.t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07" t="42633"/>
            <a:stretch/>
          </p:blipFill>
          <p:spPr bwMode="auto">
            <a:xfrm>
              <a:off x="1127448" y="3212976"/>
              <a:ext cx="1310545" cy="124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631504" y="4051625"/>
              <a:ext cx="6142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chemeClr val="bg1"/>
                  </a:solidFill>
                </a:rPr>
                <a:t>10 µm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9333757" y="4169578"/>
            <a:ext cx="2424672" cy="1856055"/>
            <a:chOff x="1139364" y="4143553"/>
            <a:chExt cx="1977439" cy="1446380"/>
          </a:xfrm>
        </p:grpSpPr>
        <p:pic>
          <p:nvPicPr>
            <p:cNvPr id="26" name="Picture 1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8" t="43329" r="4173"/>
            <a:stretch/>
          </p:blipFill>
          <p:spPr bwMode="auto">
            <a:xfrm>
              <a:off x="1139364" y="4143553"/>
              <a:ext cx="1977439" cy="14463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1199457" y="4158651"/>
              <a:ext cx="500458" cy="29052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200" u="sng" dirty="0" smtClean="0"/>
                <a:t>N 1s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 flipV="1">
              <a:off x="2469057" y="4397278"/>
              <a:ext cx="0" cy="970620"/>
            </a:xfrm>
            <a:prstGeom prst="line">
              <a:avLst/>
            </a:prstGeom>
            <a:ln w="952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2007308" y="4637551"/>
              <a:ext cx="542136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200" dirty="0" err="1" smtClean="0">
                  <a:solidFill>
                    <a:schemeClr val="bg1">
                      <a:lumMod val="65000"/>
                    </a:schemeClr>
                  </a:solidFill>
                </a:rPr>
                <a:t>Nb</a:t>
              </a:r>
              <a:r>
                <a:rPr lang="de-DE" sz="1200" dirty="0" smtClean="0">
                  <a:solidFill>
                    <a:schemeClr val="bg1">
                      <a:lumMod val="65000"/>
                    </a:schemeClr>
                  </a:solidFill>
                </a:rPr>
                <a:t>-N</a:t>
              </a:r>
            </a:p>
          </p:txBody>
        </p:sp>
      </p:grpSp>
      <p:sp>
        <p:nvSpPr>
          <p:cNvPr id="44" name="正方形/長方形 25">
            <a:extLst>
              <a:ext uri="{FF2B5EF4-FFF2-40B4-BE49-F238E27FC236}">
                <a16:creationId xmlns:a16="http://schemas.microsoft.com/office/drawing/2014/main" xmlns="" id="{9E22D295-F692-490C-9B9E-344E0308CD41}"/>
              </a:ext>
            </a:extLst>
          </p:cNvPr>
          <p:cNvSpPr/>
          <p:nvPr/>
        </p:nvSpPr>
        <p:spPr>
          <a:xfrm>
            <a:off x="1117075" y="5961593"/>
            <a:ext cx="99925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600" b="1" dirty="0" smtClean="0"/>
              <a:t>Higher carbide content for N-infusion at higher T </a:t>
            </a:r>
            <a:r>
              <a:rPr kumimoji="1" lang="en-US" altLang="ja-JP" sz="1600" b="1" dirty="0" smtClean="0"/>
              <a:t>to </a:t>
            </a:r>
            <a:r>
              <a:rPr kumimoji="1" lang="en-US" altLang="ja-JP" sz="1600" b="1" dirty="0" smtClean="0"/>
              <a:t>be related to failed cavity treatment </a:t>
            </a:r>
            <a:endParaRPr kumimoji="1" lang="en-US" altLang="ja-JP" sz="1600" b="1" baseline="-25000" dirty="0"/>
          </a:p>
        </p:txBody>
      </p:sp>
      <p:grpSp>
        <p:nvGrpSpPr>
          <p:cNvPr id="2" name="Group 1"/>
          <p:cNvGrpSpPr/>
          <p:nvPr/>
        </p:nvGrpSpPr>
        <p:grpSpPr>
          <a:xfrm>
            <a:off x="5411885" y="1283404"/>
            <a:ext cx="6280517" cy="3001926"/>
            <a:chOff x="5180118" y="1412776"/>
            <a:chExt cx="6280517" cy="3001926"/>
          </a:xfrm>
        </p:grpSpPr>
        <p:grpSp>
          <p:nvGrpSpPr>
            <p:cNvPr id="56" name="Group 55"/>
            <p:cNvGrpSpPr/>
            <p:nvPr/>
          </p:nvGrpSpPr>
          <p:grpSpPr>
            <a:xfrm>
              <a:off x="5180118" y="1412776"/>
              <a:ext cx="6280517" cy="2882935"/>
              <a:chOff x="5039245" y="1077099"/>
              <a:chExt cx="6280517" cy="2882935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5039245" y="1077099"/>
                <a:ext cx="6280517" cy="2773834"/>
                <a:chOff x="663021" y="1267673"/>
                <a:chExt cx="5709559" cy="2185666"/>
              </a:xfrm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663021" y="1373033"/>
                  <a:ext cx="567914" cy="2425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 b="1" u="sng" dirty="0" smtClean="0"/>
                    <a:t>XPS</a:t>
                  </a:r>
                  <a:endParaRPr lang="de-DE" sz="1400" b="1" dirty="0" smtClean="0"/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808327" y="1739823"/>
                  <a:ext cx="539484" cy="2289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u="sng" dirty="0" smtClean="0"/>
                    <a:t>Nb 3d</a:t>
                  </a:r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4277802" y="1364975"/>
                  <a:ext cx="454962" cy="2289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u="sng" dirty="0" smtClean="0"/>
                    <a:t>C 1s</a:t>
                  </a:r>
                </a:p>
              </p:txBody>
            </p:sp>
            <p:pic>
              <p:nvPicPr>
                <p:cNvPr id="17" name="Picture 10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88" t="10498" r="491"/>
                <a:stretch/>
              </p:blipFill>
              <p:spPr bwMode="auto">
                <a:xfrm>
                  <a:off x="4053105" y="1267673"/>
                  <a:ext cx="2319475" cy="218566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</p:grpSp>
          <p:cxnSp>
            <p:nvCxnSpPr>
              <p:cNvPr id="15" name="Straight Connector 14"/>
              <p:cNvCxnSpPr/>
              <p:nvPr/>
            </p:nvCxnSpPr>
            <p:spPr>
              <a:xfrm flipV="1">
                <a:off x="8007394" y="3298963"/>
                <a:ext cx="0" cy="232358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V="1">
                <a:off x="7313708" y="3281333"/>
                <a:ext cx="0" cy="255594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V="1">
                <a:off x="10695966" y="1577810"/>
                <a:ext cx="0" cy="547886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10345578" y="1365131"/>
                <a:ext cx="54213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FF0000"/>
                    </a:solidFill>
                  </a:rPr>
                  <a:t>Nb</a:t>
                </a:r>
                <a:r>
                  <a:rPr lang="de-DE" sz="1200" dirty="0" smtClean="0">
                    <a:solidFill>
                      <a:srgbClr val="FF0000"/>
                    </a:solidFill>
                  </a:rPr>
                  <a:t>-C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7539303" y="3123987"/>
                <a:ext cx="4908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FF0000"/>
                    </a:solidFill>
                  </a:rPr>
                  <a:t>NbC</a:t>
                </a:r>
                <a:endParaRPr lang="de-DE" sz="1200" dirty="0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320136" y="3504964"/>
                <a:ext cx="5004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smtClean="0"/>
                  <a:t>NbO</a:t>
                </a:r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 flipV="1">
                <a:off x="6874650" y="2045255"/>
                <a:ext cx="0" cy="37421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6109789" y="2373243"/>
                <a:ext cx="772005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7343138" y="3399443"/>
                <a:ext cx="638021" cy="0"/>
              </a:xfrm>
              <a:prstGeom prst="line">
                <a:avLst/>
              </a:prstGeom>
              <a:ln w="95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6120256" y="2308114"/>
                <a:ext cx="0" cy="28115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/>
              <p:cNvSpPr txBox="1"/>
              <p:nvPr/>
            </p:nvSpPr>
            <p:spPr>
              <a:xfrm>
                <a:off x="6238418" y="2021861"/>
                <a:ext cx="6158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smtClean="0"/>
                  <a:t>Nb</a:t>
                </a:r>
                <a:r>
                  <a:rPr lang="de-DE" sz="1200" baseline="-25000" dirty="0" smtClean="0"/>
                  <a:t>2</a:t>
                </a:r>
                <a:r>
                  <a:rPr lang="de-DE" sz="1200" dirty="0" smtClean="0"/>
                  <a:t>O</a:t>
                </a:r>
                <a:r>
                  <a:rPr lang="de-DE" sz="1200" baseline="-25000" dirty="0" smtClean="0"/>
                  <a:t>5</a:t>
                </a:r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>
                <a:off x="7143298" y="3551843"/>
                <a:ext cx="638021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V="1">
                <a:off x="7827335" y="3533296"/>
                <a:ext cx="0" cy="23235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7114833" y="3515666"/>
                <a:ext cx="0" cy="25559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9015506" y="2589267"/>
                <a:ext cx="992579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dirty="0" smtClean="0">
                    <a:solidFill>
                      <a:srgbClr val="E35D50"/>
                    </a:solidFill>
                  </a:rPr>
                  <a:t>160 °C N-</a:t>
                </a:r>
                <a:r>
                  <a:rPr lang="de-DE" sz="1100" dirty="0" err="1" smtClean="0">
                    <a:solidFill>
                      <a:srgbClr val="E35D50"/>
                    </a:solidFill>
                  </a:rPr>
                  <a:t>inf.</a:t>
                </a:r>
                <a:endParaRPr lang="de-DE" sz="1100" dirty="0" smtClean="0">
                  <a:solidFill>
                    <a:srgbClr val="E35D50"/>
                  </a:solidFill>
                </a:endParaRPr>
              </a:p>
              <a:p>
                <a:endParaRPr lang="de-DE" sz="1100" dirty="0" smtClean="0"/>
              </a:p>
              <a:p>
                <a:endParaRPr lang="de-DE" sz="1100" dirty="0" smtClean="0"/>
              </a:p>
              <a:p>
                <a:endParaRPr lang="de-DE" sz="1100" dirty="0"/>
              </a:p>
              <a:p>
                <a:r>
                  <a:rPr lang="de-DE" sz="1100" dirty="0" smtClean="0">
                    <a:solidFill>
                      <a:srgbClr val="669900"/>
                    </a:solidFill>
                  </a:rPr>
                  <a:t>120 °C N-</a:t>
                </a:r>
                <a:r>
                  <a:rPr lang="de-DE" sz="1100" dirty="0" err="1" smtClean="0">
                    <a:solidFill>
                      <a:srgbClr val="669900"/>
                    </a:solidFill>
                  </a:rPr>
                  <a:t>inf.</a:t>
                </a:r>
                <a:endParaRPr lang="de-DE" sz="1100" dirty="0" smtClean="0">
                  <a:solidFill>
                    <a:srgbClr val="669900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091031" y="3021315"/>
                <a:ext cx="992579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dirty="0" smtClean="0">
                    <a:solidFill>
                      <a:srgbClr val="E35D50"/>
                    </a:solidFill>
                  </a:rPr>
                  <a:t>160 °C N-</a:t>
                </a:r>
                <a:r>
                  <a:rPr lang="de-DE" sz="1100" dirty="0" err="1" smtClean="0">
                    <a:solidFill>
                      <a:srgbClr val="E35D50"/>
                    </a:solidFill>
                  </a:rPr>
                  <a:t>inf.</a:t>
                </a:r>
                <a:endParaRPr lang="de-DE" sz="1100" dirty="0" smtClean="0"/>
              </a:p>
              <a:p>
                <a:endParaRPr lang="de-DE" sz="1100" dirty="0" smtClean="0"/>
              </a:p>
              <a:p>
                <a:endParaRPr lang="de-DE" sz="1100" dirty="0" smtClean="0"/>
              </a:p>
              <a:p>
                <a:endParaRPr lang="de-DE" sz="1100" dirty="0"/>
              </a:p>
              <a:p>
                <a:r>
                  <a:rPr lang="de-DE" sz="1100" dirty="0" smtClean="0">
                    <a:solidFill>
                      <a:srgbClr val="669900"/>
                    </a:solidFill>
                  </a:rPr>
                  <a:t>120 °C N-</a:t>
                </a:r>
                <a:r>
                  <a:rPr lang="de-DE" sz="1100" dirty="0" err="1" smtClean="0">
                    <a:solidFill>
                      <a:srgbClr val="669900"/>
                    </a:solidFill>
                  </a:rPr>
                  <a:t>inf.</a:t>
                </a:r>
                <a:endParaRPr lang="de-DE" sz="1100" dirty="0" smtClean="0">
                  <a:solidFill>
                    <a:srgbClr val="669900"/>
                  </a:solidFill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7951530" y="4059245"/>
              <a:ext cx="664750" cy="35545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200" dirty="0" err="1" smtClean="0">
                  <a:solidFill>
                    <a:schemeClr val="bg1">
                      <a:lumMod val="65000"/>
                    </a:schemeClr>
                  </a:solidFill>
                </a:rPr>
                <a:t>Nb</a:t>
              </a:r>
              <a:r>
                <a:rPr lang="de-DE" sz="1200" dirty="0" smtClean="0">
                  <a:solidFill>
                    <a:schemeClr val="bg1">
                      <a:lumMod val="65000"/>
                    </a:schemeClr>
                  </a:solidFill>
                </a:rPr>
                <a:t>-N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 flipV="1">
              <a:off x="8076259" y="3789040"/>
              <a:ext cx="0" cy="232358"/>
            </a:xfrm>
            <a:prstGeom prst="line">
              <a:avLst/>
            </a:prstGeom>
            <a:ln w="952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/>
          <p:cNvSpPr/>
          <p:nvPr/>
        </p:nvSpPr>
        <p:spPr>
          <a:xfrm>
            <a:off x="335360" y="1196752"/>
            <a:ext cx="3259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800°C/3 </a:t>
            </a:r>
            <a:r>
              <a:rPr lang="en-US" sz="1200" b="1" dirty="0" err="1"/>
              <a:t>hrs</a:t>
            </a:r>
            <a:r>
              <a:rPr lang="en-US" sz="1200" b="1" dirty="0"/>
              <a:t> + </a:t>
            </a:r>
            <a:r>
              <a:rPr lang="en-US" sz="1200" b="1" u="sng" dirty="0"/>
              <a:t>120°C</a:t>
            </a:r>
            <a:r>
              <a:rPr lang="en-US" sz="1200" b="1" dirty="0"/>
              <a:t>/25 m </a:t>
            </a:r>
            <a:r>
              <a:rPr lang="en-US" sz="1200" b="1" dirty="0" err="1"/>
              <a:t>Torr</a:t>
            </a:r>
            <a:r>
              <a:rPr lang="en-US" sz="1200" b="1" dirty="0"/>
              <a:t> N</a:t>
            </a:r>
            <a:r>
              <a:rPr lang="en-US" sz="1200" b="1" baseline="-25000" dirty="0"/>
              <a:t>2</a:t>
            </a:r>
            <a:r>
              <a:rPr lang="en-US" sz="1200" b="1" dirty="0"/>
              <a:t>/ 48hrs ■ </a:t>
            </a:r>
          </a:p>
          <a:p>
            <a:r>
              <a:rPr lang="en-US" sz="1200" b="1" dirty="0"/>
              <a:t>800°C/3 </a:t>
            </a:r>
            <a:r>
              <a:rPr lang="en-US" sz="1200" b="1" dirty="0" err="1"/>
              <a:t>hrs</a:t>
            </a:r>
            <a:r>
              <a:rPr lang="en-US" sz="1200" b="1" dirty="0"/>
              <a:t> + </a:t>
            </a:r>
            <a:r>
              <a:rPr lang="en-US" sz="1200" b="1" u="sng" dirty="0"/>
              <a:t>160°C</a:t>
            </a:r>
            <a:r>
              <a:rPr lang="en-US" sz="1200" b="1" dirty="0"/>
              <a:t>/25 m </a:t>
            </a:r>
            <a:r>
              <a:rPr lang="en-US" sz="1200" b="1" dirty="0" err="1"/>
              <a:t>Torr</a:t>
            </a:r>
            <a:r>
              <a:rPr lang="en-US" sz="1200" b="1" dirty="0"/>
              <a:t> N</a:t>
            </a:r>
            <a:r>
              <a:rPr lang="en-US" sz="1200" b="1" baseline="-25000" dirty="0"/>
              <a:t>2</a:t>
            </a:r>
            <a:r>
              <a:rPr lang="en-US" sz="1200" b="1" dirty="0"/>
              <a:t>/48hrs </a:t>
            </a:r>
            <a:r>
              <a:rPr lang="en-US" sz="1200" b="1" dirty="0" smtClean="0"/>
              <a:t>▲ </a:t>
            </a:r>
            <a:endParaRPr lang="en-US" sz="1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236" y="1754118"/>
            <a:ext cx="3715537" cy="24639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01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74270" y="1586126"/>
            <a:ext cx="4850077" cy="3314769"/>
            <a:chOff x="-312712" y="1610229"/>
            <a:chExt cx="4850077" cy="3314769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2712" y="1610229"/>
              <a:ext cx="4850077" cy="33147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385075" y="2611024"/>
              <a:ext cx="7120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 err="1" smtClean="0">
                  <a:solidFill>
                    <a:srgbClr val="00B050"/>
                  </a:solidFill>
                </a:rPr>
                <a:t>baseline</a:t>
              </a:r>
              <a:endParaRPr lang="de-DE" sz="1100" dirty="0" smtClean="0">
                <a:solidFill>
                  <a:srgbClr val="00B050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163059" y="1826750"/>
              <a:ext cx="11560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 smtClean="0">
                  <a:solidFill>
                    <a:schemeClr val="accent1"/>
                  </a:solidFill>
                </a:rPr>
                <a:t>after N-infusion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48830" y="1905102"/>
              <a:ext cx="3465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b="1" dirty="0" smtClean="0"/>
                <a:t>Q</a:t>
              </a:r>
              <a:r>
                <a:rPr lang="de-DE" sz="1100" b="1" baseline="-25000" dirty="0" smtClean="0"/>
                <a:t>0</a:t>
              </a:r>
            </a:p>
          </p:txBody>
        </p:sp>
      </p:grpSp>
      <p:sp>
        <p:nvSpPr>
          <p:cNvPr id="3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422522" cy="379252"/>
          </a:xfrm>
        </p:spPr>
        <p:txBody>
          <a:bodyPr/>
          <a:lstStyle/>
          <a:p>
            <a:r>
              <a:rPr lang="en-US" dirty="0" smtClean="0"/>
              <a:t>SEM/XPS, </a:t>
            </a:r>
            <a:r>
              <a:rPr lang="en-US" dirty="0" smtClean="0"/>
              <a:t>shallow </a:t>
            </a:r>
            <a:r>
              <a:rPr lang="en-US" dirty="0" err="1" smtClean="0"/>
              <a:t>NbC</a:t>
            </a:r>
            <a:r>
              <a:rPr lang="en-US" dirty="0" smtClean="0"/>
              <a:t> precipitates, absence of </a:t>
            </a:r>
            <a:r>
              <a:rPr lang="en-US" dirty="0" err="1" smtClean="0"/>
              <a:t>Nb</a:t>
            </a:r>
            <a:r>
              <a:rPr lang="en-US" dirty="0" smtClean="0"/>
              <a:t>-N</a:t>
            </a:r>
            <a:endParaRPr lang="de-DE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 smtClean="0"/>
              <a:t>N-infusion of </a:t>
            </a:r>
            <a:r>
              <a:rPr lang="en-US" dirty="0" err="1" smtClean="0"/>
              <a:t>Nb</a:t>
            </a:r>
            <a:r>
              <a:rPr lang="en-US" dirty="0" smtClean="0"/>
              <a:t>(100) </a:t>
            </a:r>
            <a:r>
              <a:rPr lang="en-US" dirty="0" smtClean="0"/>
              <a:t>in FNAL, investigation @ DESY</a:t>
            </a:r>
            <a:endParaRPr lang="en-US" sz="2400" dirty="0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9" r="1990" b="56517"/>
          <a:stretch/>
        </p:blipFill>
        <p:spPr bwMode="auto">
          <a:xfrm>
            <a:off x="2783632" y="2741829"/>
            <a:ext cx="2408552" cy="15540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6" name="Inhaltsplatzhalter 6"/>
          <p:cNvSpPr>
            <a:spLocks noGrp="1"/>
          </p:cNvSpPr>
          <p:nvPr>
            <p:ph idx="1"/>
          </p:nvPr>
        </p:nvSpPr>
        <p:spPr>
          <a:xfrm>
            <a:off x="1242195" y="5589240"/>
            <a:ext cx="10054103" cy="720080"/>
          </a:xfrm>
          <a:noFill/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dirty="0" smtClean="0"/>
              <a:t>Sample corresponding to a successfully infused cavity: 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dirty="0" smtClean="0"/>
              <a:t>		</a:t>
            </a:r>
            <a:r>
              <a:rPr lang="en-US" b="1" dirty="0" smtClean="0"/>
              <a:t>C-precipitates</a:t>
            </a:r>
            <a:r>
              <a:rPr lang="en-US" dirty="0" smtClean="0"/>
              <a:t> visible	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dirty="0" smtClean="0"/>
              <a:t>		</a:t>
            </a:r>
            <a:r>
              <a:rPr lang="en-US" b="1" dirty="0" smtClean="0"/>
              <a:t>No signature of ‘N’ containing </a:t>
            </a:r>
            <a:r>
              <a:rPr lang="en-US" b="1" dirty="0" smtClean="0"/>
              <a:t>phase</a:t>
            </a:r>
            <a:endParaRPr lang="en-US" dirty="0" smtClean="0"/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7843138" y="2933320"/>
            <a:ext cx="0" cy="211235"/>
          </a:xfrm>
          <a:prstGeom prst="line">
            <a:avLst/>
          </a:prstGeom>
          <a:ln w="952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5232994" y="1150456"/>
            <a:ext cx="3823514" cy="4449722"/>
            <a:chOff x="5159896" y="1094139"/>
            <a:chExt cx="3823514" cy="4449722"/>
          </a:xfrm>
        </p:grpSpPr>
        <p:grpSp>
          <p:nvGrpSpPr>
            <p:cNvPr id="14" name="Group 13"/>
            <p:cNvGrpSpPr/>
            <p:nvPr/>
          </p:nvGrpSpPr>
          <p:grpSpPr>
            <a:xfrm>
              <a:off x="5159896" y="1094139"/>
              <a:ext cx="3823514" cy="4449722"/>
              <a:chOff x="5181285" y="1094139"/>
              <a:chExt cx="3823514" cy="4449722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5181285" y="1094139"/>
                <a:ext cx="3823514" cy="4449722"/>
                <a:chOff x="5087888" y="1187936"/>
                <a:chExt cx="3823514" cy="4449722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5087888" y="1187936"/>
                  <a:ext cx="3823514" cy="4449722"/>
                  <a:chOff x="5087888" y="1187936"/>
                  <a:chExt cx="3823514" cy="4449722"/>
                </a:xfrm>
              </p:grpSpPr>
              <p:grpSp>
                <p:nvGrpSpPr>
                  <p:cNvPr id="8" name="Group 7"/>
                  <p:cNvGrpSpPr/>
                  <p:nvPr/>
                </p:nvGrpSpPr>
                <p:grpSpPr>
                  <a:xfrm>
                    <a:off x="5087888" y="1187936"/>
                    <a:ext cx="3823514" cy="4449722"/>
                    <a:chOff x="5087888" y="1187936"/>
                    <a:chExt cx="3823514" cy="4449722"/>
                  </a:xfrm>
                </p:grpSpPr>
                <p:pic>
                  <p:nvPicPr>
                    <p:cNvPr id="39" name="Picture 3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588" t="51055" r="64706" b="33438"/>
                    <a:stretch/>
                  </p:blipFill>
                  <p:spPr bwMode="auto">
                    <a:xfrm>
                      <a:off x="6919165" y="4208066"/>
                      <a:ext cx="1992237" cy="1058613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</p:pic>
                <p:grpSp>
                  <p:nvGrpSpPr>
                    <p:cNvPr id="23" name="Group 22"/>
                    <p:cNvGrpSpPr/>
                    <p:nvPr/>
                  </p:nvGrpSpPr>
                  <p:grpSpPr>
                    <a:xfrm>
                      <a:off x="5158807" y="1495713"/>
                      <a:ext cx="3600400" cy="2371865"/>
                      <a:chOff x="4603237" y="1844824"/>
                      <a:chExt cx="4356485" cy="2609052"/>
                    </a:xfrm>
                  </p:grpSpPr>
                  <p:pic>
                    <p:nvPicPr>
                      <p:cNvPr id="24" name="Picture 11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4889" r="1"/>
                      <a:stretch/>
                    </p:blipFill>
                    <p:spPr bwMode="auto">
                      <a:xfrm>
                        <a:off x="4603237" y="1844824"/>
                        <a:ext cx="4356485" cy="260905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  <p:cxnSp>
                    <p:nvCxnSpPr>
                      <p:cNvPr id="25" name="Straight Connector 24"/>
                      <p:cNvCxnSpPr/>
                      <p:nvPr/>
                    </p:nvCxnSpPr>
                    <p:spPr>
                      <a:xfrm>
                        <a:off x="7081466" y="3550031"/>
                        <a:ext cx="809712" cy="0"/>
                      </a:xfrm>
                      <a:prstGeom prst="line">
                        <a:avLst/>
                      </a:prstGeom>
                      <a:ln w="1905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6" name="Rectangle 25"/>
                      <p:cNvSpPr/>
                      <p:nvPr/>
                    </p:nvSpPr>
                    <p:spPr>
                      <a:xfrm>
                        <a:off x="7508486" y="3069555"/>
                        <a:ext cx="595856" cy="27084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de-DE" sz="1000" b="1" dirty="0" smtClean="0">
                            <a:solidFill>
                              <a:srgbClr val="FF0000"/>
                            </a:solidFill>
                          </a:rPr>
                          <a:t>Nb-C</a:t>
                        </a:r>
                        <a:endParaRPr lang="de-DE" sz="1000" b="1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</p:grpSp>
                <p:pic>
                  <p:nvPicPr>
                    <p:cNvPr id="40" name="Picture 2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589" t="7555" r="67764" b="67169"/>
                    <a:stretch/>
                  </p:blipFill>
                  <p:spPr bwMode="auto">
                    <a:xfrm>
                      <a:off x="5160465" y="3927179"/>
                      <a:ext cx="2158581" cy="1710479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29" name="TextBox 28"/>
                    <p:cNvSpPr txBox="1"/>
                    <p:nvPr/>
                  </p:nvSpPr>
                  <p:spPr>
                    <a:xfrm>
                      <a:off x="5087888" y="1187936"/>
                      <a:ext cx="54534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400" b="1" u="sng" dirty="0" smtClean="0"/>
                        <a:t>XPS</a:t>
                      </a:r>
                    </a:p>
                  </p:txBody>
                </p:sp>
                <p:sp>
                  <p:nvSpPr>
                    <p:cNvPr id="33" name="TextBox 32"/>
                    <p:cNvSpPr txBox="1"/>
                    <p:nvPr/>
                  </p:nvSpPr>
                  <p:spPr>
                    <a:xfrm>
                      <a:off x="7227697" y="3226764"/>
                      <a:ext cx="455574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000" b="1" dirty="0" smtClean="0"/>
                        <a:t>NbO</a:t>
                      </a:r>
                    </a:p>
                  </p:txBody>
                </p:sp>
                <p:sp>
                  <p:nvSpPr>
                    <p:cNvPr id="37" name="TextBox 36"/>
                    <p:cNvSpPr txBox="1"/>
                    <p:nvPr/>
                  </p:nvSpPr>
                  <p:spPr>
                    <a:xfrm>
                      <a:off x="6239755" y="1926173"/>
                      <a:ext cx="551754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000" b="1" dirty="0" smtClean="0"/>
                        <a:t>Nb</a:t>
                      </a:r>
                      <a:r>
                        <a:rPr lang="de-DE" sz="1000" b="1" baseline="-25000" dirty="0" smtClean="0"/>
                        <a:t>2</a:t>
                      </a:r>
                      <a:r>
                        <a:rPr lang="de-DE" sz="1000" b="1" dirty="0" smtClean="0"/>
                        <a:t>O</a:t>
                      </a:r>
                      <a:r>
                        <a:rPr lang="de-DE" sz="1000" b="1" baseline="-25000" dirty="0" smtClean="0"/>
                        <a:t>5</a:t>
                      </a:r>
                    </a:p>
                  </p:txBody>
                </p:sp>
                <p:sp>
                  <p:nvSpPr>
                    <p:cNvPr id="5" name="TextBox 4"/>
                    <p:cNvSpPr txBox="1"/>
                    <p:nvPr/>
                  </p:nvSpPr>
                  <p:spPr>
                    <a:xfrm>
                      <a:off x="5336514" y="1567826"/>
                      <a:ext cx="59343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u="sng" dirty="0" smtClean="0"/>
                        <a:t>Nb 3d</a:t>
                      </a:r>
                    </a:p>
                  </p:txBody>
                </p:sp>
                <p:sp>
                  <p:nvSpPr>
                    <p:cNvPr id="42" name="TextBox 41"/>
                    <p:cNvSpPr txBox="1"/>
                    <p:nvPr/>
                  </p:nvSpPr>
                  <p:spPr>
                    <a:xfrm>
                      <a:off x="8355267" y="4230463"/>
                      <a:ext cx="50045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u="sng" dirty="0" smtClean="0"/>
                        <a:t>N 1s</a:t>
                      </a:r>
                    </a:p>
                  </p:txBody>
                </p:sp>
                <p:sp>
                  <p:nvSpPr>
                    <p:cNvPr id="44" name="TextBox 43"/>
                    <p:cNvSpPr txBox="1"/>
                    <p:nvPr/>
                  </p:nvSpPr>
                  <p:spPr>
                    <a:xfrm>
                      <a:off x="5427049" y="4066241"/>
                      <a:ext cx="50045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u="sng" dirty="0" smtClean="0"/>
                        <a:t>C 1s</a:t>
                      </a:r>
                    </a:p>
                  </p:txBody>
                </p:sp>
              </p:grpSp>
              <p:cxnSp>
                <p:nvCxnSpPr>
                  <p:cNvPr id="34" name="Straight Connector 33"/>
                  <p:cNvCxnSpPr/>
                  <p:nvPr/>
                </p:nvCxnSpPr>
                <p:spPr>
                  <a:xfrm flipV="1">
                    <a:off x="6783827" y="1727691"/>
                    <a:ext cx="0" cy="374214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6246419" y="2141147"/>
                    <a:ext cx="638021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/>
                  <p:nvPr/>
                </p:nvCxnSpPr>
                <p:spPr>
                  <a:xfrm flipV="1">
                    <a:off x="6246419" y="1985401"/>
                    <a:ext cx="0" cy="281153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/>
                  <p:cNvCxnSpPr/>
                  <p:nvPr/>
                </p:nvCxnSpPr>
                <p:spPr>
                  <a:xfrm>
                    <a:off x="7049910" y="3150114"/>
                    <a:ext cx="638021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5" name="Straight Connector 44"/>
                <p:cNvCxnSpPr/>
                <p:nvPr/>
              </p:nvCxnSpPr>
              <p:spPr>
                <a:xfrm flipV="1">
                  <a:off x="6714837" y="3968240"/>
                  <a:ext cx="0" cy="374214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4" name="Straight Connector 53"/>
              <p:cNvCxnSpPr/>
              <p:nvPr/>
            </p:nvCxnSpPr>
            <p:spPr>
              <a:xfrm>
                <a:off x="6772944" y="3131951"/>
                <a:ext cx="6380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/>
              <p:cNvSpPr txBox="1"/>
              <p:nvPr/>
            </p:nvSpPr>
            <p:spPr>
              <a:xfrm>
                <a:off x="6498846" y="3110771"/>
                <a:ext cx="5036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b="1" dirty="0" smtClean="0"/>
                  <a:t>NbO</a:t>
                </a:r>
                <a:r>
                  <a:rPr lang="de-DE" sz="1000" b="1" baseline="-25000" dirty="0" smtClean="0"/>
                  <a:t>2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691850" y="3168160"/>
                <a:ext cx="5036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b="1" dirty="0" smtClean="0"/>
                  <a:t>Nb</a:t>
                </a:r>
                <a:r>
                  <a:rPr lang="de-DE" sz="1000" b="1" baseline="-25000" dirty="0" smtClean="0"/>
                  <a:t>x</a:t>
                </a:r>
                <a:r>
                  <a:rPr lang="de-DE" sz="1000" b="1" dirty="0" smtClean="0"/>
                  <a:t>O</a:t>
                </a:r>
                <a:endParaRPr lang="de-DE" sz="1000" b="1" baseline="-25000" dirty="0" smtClean="0"/>
              </a:p>
            </p:txBody>
          </p:sp>
        </p:grpSp>
        <p:cxnSp>
          <p:nvCxnSpPr>
            <p:cNvPr id="61" name="Straight Connector 60"/>
            <p:cNvCxnSpPr/>
            <p:nvPr/>
          </p:nvCxnSpPr>
          <p:spPr>
            <a:xfrm>
              <a:off x="7480225" y="2882563"/>
              <a:ext cx="63802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Rectangle 62"/>
          <p:cNvSpPr/>
          <p:nvPr/>
        </p:nvSpPr>
        <p:spPr>
          <a:xfrm>
            <a:off x="335360" y="1196752"/>
            <a:ext cx="32446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800°C/3hrs + 120°C in 25 </a:t>
            </a:r>
            <a:r>
              <a:rPr lang="en-US" sz="1200" b="1" dirty="0" err="1" smtClean="0"/>
              <a:t>mTorr</a:t>
            </a:r>
            <a:r>
              <a:rPr lang="en-US" sz="1200" b="1" dirty="0" smtClean="0"/>
              <a:t> N</a:t>
            </a:r>
            <a:r>
              <a:rPr lang="en-US" sz="1200" b="1" baseline="-25000" dirty="0" smtClean="0"/>
              <a:t>2</a:t>
            </a:r>
            <a:r>
              <a:rPr lang="en-US" sz="1200" b="1" dirty="0" smtClean="0"/>
              <a:t> /48hrs </a:t>
            </a:r>
            <a:endParaRPr lang="en-US" sz="1200" b="1" dirty="0"/>
          </a:p>
        </p:txBody>
      </p:sp>
      <p:grpSp>
        <p:nvGrpSpPr>
          <p:cNvPr id="64" name="Group 63"/>
          <p:cNvGrpSpPr/>
          <p:nvPr/>
        </p:nvGrpSpPr>
        <p:grpSpPr>
          <a:xfrm>
            <a:off x="9073199" y="1772010"/>
            <a:ext cx="2883307" cy="4044013"/>
            <a:chOff x="8861791" y="2057232"/>
            <a:chExt cx="2883307" cy="4044013"/>
          </a:xfrm>
        </p:grpSpPr>
        <p:grpSp>
          <p:nvGrpSpPr>
            <p:cNvPr id="65" name="Group 64"/>
            <p:cNvGrpSpPr/>
            <p:nvPr/>
          </p:nvGrpSpPr>
          <p:grpSpPr>
            <a:xfrm>
              <a:off x="8861791" y="2057232"/>
              <a:ext cx="2883307" cy="4044013"/>
              <a:chOff x="8861791" y="2057232"/>
              <a:chExt cx="2883307" cy="4044013"/>
            </a:xfrm>
          </p:grpSpPr>
          <p:pic>
            <p:nvPicPr>
              <p:cNvPr id="68" name="Picture 5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3" r="1"/>
              <a:stretch/>
            </p:blipFill>
            <p:spPr bwMode="auto">
              <a:xfrm>
                <a:off x="8861791" y="2199554"/>
                <a:ext cx="2778826" cy="39016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69" name="Picture 6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68" t="812" r="1" b="76197"/>
              <a:stretch/>
            </p:blipFill>
            <p:spPr bwMode="auto">
              <a:xfrm>
                <a:off x="8968369" y="2057232"/>
                <a:ext cx="2776729" cy="8552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cxnSp>
          <p:nvCxnSpPr>
            <p:cNvPr id="66" name="Straight Connector 65"/>
            <p:cNvCxnSpPr/>
            <p:nvPr/>
          </p:nvCxnSpPr>
          <p:spPr>
            <a:xfrm>
              <a:off x="9432221" y="2101905"/>
              <a:ext cx="0" cy="373027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11640616" y="2125977"/>
              <a:ext cx="0" cy="373027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/>
          <p:cNvSpPr txBox="1"/>
          <p:nvPr/>
        </p:nvSpPr>
        <p:spPr>
          <a:xfrm>
            <a:off x="9424896" y="1302452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u="sng" dirty="0" smtClean="0"/>
              <a:t>SIMS</a:t>
            </a:r>
          </a:p>
        </p:txBody>
      </p:sp>
    </p:spTree>
    <p:extLst>
      <p:ext uri="{BB962C8B-B14F-4D97-AF65-F5344CB8AC3E}">
        <p14:creationId xmlns:p14="http://schemas.microsoft.com/office/powerpoint/2010/main" val="239954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890" y="1196752"/>
            <a:ext cx="6104302" cy="475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8555830" cy="379252"/>
          </a:xfrm>
        </p:spPr>
        <p:txBody>
          <a:bodyPr/>
          <a:lstStyle/>
          <a:p>
            <a:r>
              <a:rPr lang="en-US" i="1" noProof="0" dirty="0" smtClean="0"/>
              <a:t>in-situ</a:t>
            </a:r>
            <a:r>
              <a:rPr lang="en-US" noProof="0" dirty="0" smtClean="0"/>
              <a:t> </a:t>
            </a:r>
            <a:r>
              <a:rPr lang="en-US" noProof="0" dirty="0" smtClean="0"/>
              <a:t>XPS </a:t>
            </a:r>
            <a:r>
              <a:rPr lang="en-US" noProof="0" dirty="0" smtClean="0"/>
              <a:t>experiment</a:t>
            </a:r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 smtClean="0"/>
              <a:t>N-infusion of </a:t>
            </a:r>
            <a:r>
              <a:rPr lang="en-US" dirty="0" err="1" smtClean="0"/>
              <a:t>Nb</a:t>
            </a:r>
            <a:r>
              <a:rPr lang="en-US" dirty="0" smtClean="0"/>
              <a:t>(100) </a:t>
            </a:r>
            <a:r>
              <a:rPr lang="en-US" dirty="0" smtClean="0"/>
              <a:t>in UHV chamber @ DESY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8491480" y="1408755"/>
            <a:ext cx="33890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/>
              <a:t>800 </a:t>
            </a:r>
            <a:r>
              <a:rPr lang="de-DE" sz="1400" b="1" dirty="0"/>
              <a:t>°C + </a:t>
            </a:r>
            <a:r>
              <a:rPr lang="de-DE" sz="1400" b="1" dirty="0" smtClean="0"/>
              <a:t>120°C/12 </a:t>
            </a:r>
            <a:r>
              <a:rPr lang="de-DE" sz="1400" b="1" dirty="0" err="1" smtClean="0"/>
              <a:t>hrs</a:t>
            </a:r>
            <a:r>
              <a:rPr lang="de-DE" sz="1400" b="1" dirty="0" smtClean="0"/>
              <a:t> in UHV </a:t>
            </a:r>
            <a:r>
              <a:rPr lang="de-DE" sz="1400" b="1" dirty="0" smtClean="0">
                <a:solidFill>
                  <a:schemeClr val="accent2"/>
                </a:solidFill>
              </a:rPr>
              <a:t>(</a:t>
            </a:r>
            <a:r>
              <a:rPr lang="de-DE" sz="1400" b="1" dirty="0" err="1" smtClean="0">
                <a:solidFill>
                  <a:schemeClr val="accent2"/>
                </a:solidFill>
              </a:rPr>
              <a:t>no</a:t>
            </a:r>
            <a:r>
              <a:rPr lang="de-DE" sz="1400" b="1" dirty="0" smtClean="0">
                <a:solidFill>
                  <a:schemeClr val="accent2"/>
                </a:solidFill>
              </a:rPr>
              <a:t> N</a:t>
            </a:r>
            <a:r>
              <a:rPr lang="de-DE" sz="1400" b="1" baseline="-25000" dirty="0" smtClean="0">
                <a:solidFill>
                  <a:schemeClr val="accent2"/>
                </a:solidFill>
              </a:rPr>
              <a:t>2</a:t>
            </a:r>
            <a:r>
              <a:rPr lang="de-DE" sz="1400" b="1" dirty="0" smtClean="0">
                <a:solidFill>
                  <a:schemeClr val="accent2"/>
                </a:solidFill>
              </a:rPr>
              <a:t>)</a:t>
            </a:r>
            <a:r>
              <a:rPr lang="en-US" sz="1400" b="1" dirty="0" smtClean="0">
                <a:solidFill>
                  <a:schemeClr val="accent2"/>
                </a:solidFill>
              </a:rPr>
              <a:t> </a:t>
            </a:r>
            <a:endParaRPr lang="de-DE" sz="1400" b="1" dirty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05277" y="1681644"/>
            <a:ext cx="33953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sz="1400" dirty="0" err="1" smtClean="0"/>
              <a:t>NbO</a:t>
            </a:r>
            <a:r>
              <a:rPr lang="de-DE" sz="1400" dirty="0" smtClean="0"/>
              <a:t>, </a:t>
            </a:r>
            <a:r>
              <a:rPr lang="de-DE" sz="1400" dirty="0" err="1" smtClean="0"/>
              <a:t>NbC</a:t>
            </a:r>
            <a:r>
              <a:rPr lang="de-DE" sz="1400" dirty="0" smtClean="0"/>
              <a:t> </a:t>
            </a:r>
            <a:r>
              <a:rPr lang="de-DE" sz="1400" dirty="0" err="1" smtClean="0"/>
              <a:t>present</a:t>
            </a:r>
            <a:r>
              <a:rPr lang="de-DE" sz="1400" dirty="0" smtClean="0"/>
              <a:t> on </a:t>
            </a:r>
            <a:r>
              <a:rPr lang="de-DE" sz="1400" dirty="0" err="1" smtClean="0"/>
              <a:t>surface</a:t>
            </a:r>
            <a:endParaRPr lang="de-DE" sz="1400" dirty="0" smtClean="0"/>
          </a:p>
          <a:p>
            <a:pPr marL="285750" indent="-285750">
              <a:buFontTx/>
              <a:buChar char="-"/>
            </a:pPr>
            <a:r>
              <a:rPr lang="de-DE" sz="1400" dirty="0" err="1" smtClean="0"/>
              <a:t>No</a:t>
            </a:r>
            <a:r>
              <a:rPr lang="de-DE" sz="1400" dirty="0" smtClean="0"/>
              <a:t> </a:t>
            </a:r>
            <a:r>
              <a:rPr lang="de-DE" sz="1400" dirty="0" err="1" smtClean="0"/>
              <a:t>Nb</a:t>
            </a:r>
            <a:r>
              <a:rPr lang="de-DE" sz="1400" dirty="0" smtClean="0"/>
              <a:t>-N </a:t>
            </a:r>
            <a:r>
              <a:rPr lang="de-DE" sz="1400" dirty="0" err="1" smtClean="0"/>
              <a:t>observed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54624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 smtClean="0"/>
              <a:t>N-infusion </a:t>
            </a:r>
            <a:r>
              <a:rPr lang="en-US" dirty="0"/>
              <a:t>of </a:t>
            </a:r>
            <a:r>
              <a:rPr lang="en-US" dirty="0" err="1"/>
              <a:t>Nb</a:t>
            </a:r>
            <a:r>
              <a:rPr lang="en-US" dirty="0"/>
              <a:t>(100) </a:t>
            </a:r>
            <a:r>
              <a:rPr lang="en-US" dirty="0"/>
              <a:t>in UHV chamber @ DESY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8491480" y="1408755"/>
            <a:ext cx="33890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/>
              <a:t>800 </a:t>
            </a:r>
            <a:r>
              <a:rPr lang="de-DE" sz="1400" b="1" dirty="0"/>
              <a:t>°C + </a:t>
            </a:r>
            <a:r>
              <a:rPr lang="de-DE" sz="1400" b="1" dirty="0" smtClean="0"/>
              <a:t>120°C/12 </a:t>
            </a:r>
            <a:r>
              <a:rPr lang="de-DE" sz="1400" b="1" dirty="0" err="1" smtClean="0"/>
              <a:t>hrs</a:t>
            </a:r>
            <a:r>
              <a:rPr lang="de-DE" sz="1400" b="1" dirty="0" smtClean="0"/>
              <a:t> in UHV </a:t>
            </a:r>
            <a:r>
              <a:rPr lang="de-DE" sz="1400" b="1" dirty="0" smtClean="0">
                <a:solidFill>
                  <a:schemeClr val="accent2"/>
                </a:solidFill>
              </a:rPr>
              <a:t>(</a:t>
            </a:r>
            <a:r>
              <a:rPr lang="de-DE" sz="1400" b="1" dirty="0" err="1" smtClean="0">
                <a:solidFill>
                  <a:schemeClr val="accent2"/>
                </a:solidFill>
              </a:rPr>
              <a:t>no</a:t>
            </a:r>
            <a:r>
              <a:rPr lang="de-DE" sz="1400" b="1" dirty="0" smtClean="0">
                <a:solidFill>
                  <a:schemeClr val="accent2"/>
                </a:solidFill>
              </a:rPr>
              <a:t> N</a:t>
            </a:r>
            <a:r>
              <a:rPr lang="de-DE" sz="1400" b="1" baseline="-25000" dirty="0" smtClean="0">
                <a:solidFill>
                  <a:schemeClr val="accent2"/>
                </a:solidFill>
              </a:rPr>
              <a:t>2</a:t>
            </a:r>
            <a:r>
              <a:rPr lang="de-DE" sz="1400" b="1" dirty="0" smtClean="0">
                <a:solidFill>
                  <a:schemeClr val="accent2"/>
                </a:solidFill>
              </a:rPr>
              <a:t>)</a:t>
            </a:r>
            <a:r>
              <a:rPr lang="en-US" sz="1400" b="1" dirty="0" smtClean="0">
                <a:solidFill>
                  <a:schemeClr val="accent2"/>
                </a:solidFill>
              </a:rPr>
              <a:t> </a:t>
            </a:r>
            <a:endParaRPr lang="de-DE" sz="1400" b="1" dirty="0">
              <a:solidFill>
                <a:schemeClr val="accent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41473" y="2590353"/>
            <a:ext cx="31416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/>
              <a:t>+ 120 °C </a:t>
            </a:r>
            <a:r>
              <a:rPr lang="de-DE" sz="1400" b="1" dirty="0">
                <a:solidFill>
                  <a:schemeClr val="accent2"/>
                </a:solidFill>
              </a:rPr>
              <a:t>in N</a:t>
            </a:r>
            <a:r>
              <a:rPr lang="de-DE" sz="1400" b="1" baseline="-25000" dirty="0">
                <a:solidFill>
                  <a:schemeClr val="accent2"/>
                </a:solidFill>
              </a:rPr>
              <a:t>2</a:t>
            </a:r>
            <a:r>
              <a:rPr lang="de-DE" sz="1400" b="1" dirty="0">
                <a:solidFill>
                  <a:schemeClr val="accent2"/>
                </a:solidFill>
              </a:rPr>
              <a:t> </a:t>
            </a:r>
            <a:r>
              <a:rPr lang="de-DE" sz="1400" b="1" dirty="0" smtClean="0">
                <a:solidFill>
                  <a:schemeClr val="accent2"/>
                </a:solidFill>
              </a:rPr>
              <a:t>(0.004 m Torr)</a:t>
            </a:r>
            <a:r>
              <a:rPr lang="de-DE" sz="1400" b="1" dirty="0" smtClean="0"/>
              <a:t>/13 </a:t>
            </a:r>
            <a:r>
              <a:rPr lang="de-DE" sz="1400" b="1" dirty="0" err="1"/>
              <a:t>hrs</a:t>
            </a:r>
            <a:endParaRPr lang="de-DE" sz="14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8605277" y="2913938"/>
            <a:ext cx="339537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sz="1400" dirty="0" err="1" smtClean="0"/>
              <a:t>NbO</a:t>
            </a:r>
            <a:r>
              <a:rPr lang="de-DE" sz="1400" dirty="0" smtClean="0"/>
              <a:t> </a:t>
            </a:r>
            <a:r>
              <a:rPr lang="de-DE" sz="1400" dirty="0" err="1" smtClean="0"/>
              <a:t>grows</a:t>
            </a:r>
            <a:r>
              <a:rPr lang="de-DE" sz="1400" dirty="0" smtClean="0"/>
              <a:t> </a:t>
            </a:r>
            <a:r>
              <a:rPr lang="de-DE" sz="1400" dirty="0" err="1" smtClean="0"/>
              <a:t>further</a:t>
            </a:r>
            <a:endParaRPr lang="de-DE" sz="1400" dirty="0"/>
          </a:p>
          <a:p>
            <a:pPr marL="285750" indent="-285750">
              <a:buFontTx/>
              <a:buChar char="-"/>
            </a:pPr>
            <a:r>
              <a:rPr lang="de-DE" sz="1400" dirty="0" err="1" smtClean="0"/>
              <a:t>NbC</a:t>
            </a:r>
            <a:r>
              <a:rPr lang="de-DE" sz="1400" dirty="0" smtClean="0"/>
              <a:t> still </a:t>
            </a:r>
            <a:r>
              <a:rPr lang="de-DE" sz="1400" dirty="0" err="1" smtClean="0"/>
              <a:t>visible</a:t>
            </a:r>
            <a:endParaRPr lang="de-DE" sz="1400" dirty="0" smtClean="0"/>
          </a:p>
          <a:p>
            <a:pPr marL="285750" indent="-285750">
              <a:buFontTx/>
              <a:buChar char="-"/>
            </a:pPr>
            <a:r>
              <a:rPr lang="de-DE" sz="1400" dirty="0" err="1"/>
              <a:t>Nb</a:t>
            </a:r>
            <a:r>
              <a:rPr lang="de-DE" sz="1400" dirty="0"/>
              <a:t>-N </a:t>
            </a:r>
            <a:r>
              <a:rPr lang="de-DE" sz="1400" dirty="0" err="1"/>
              <a:t>observed</a:t>
            </a:r>
            <a:r>
              <a:rPr lang="de-DE" sz="1400" dirty="0"/>
              <a:t> in top 10 </a:t>
            </a:r>
            <a:r>
              <a:rPr lang="de-DE" sz="1400" dirty="0" err="1"/>
              <a:t>nm</a:t>
            </a:r>
            <a:r>
              <a:rPr lang="de-DE" sz="1400" dirty="0"/>
              <a:t> </a:t>
            </a:r>
            <a:r>
              <a:rPr lang="de-DE" sz="1400" dirty="0" err="1" smtClean="0"/>
              <a:t>surface</a:t>
            </a:r>
            <a:r>
              <a:rPr lang="de-DE" sz="1400" dirty="0" smtClean="0"/>
              <a:t> </a:t>
            </a:r>
            <a:endParaRPr lang="de-DE" sz="1400" dirty="0"/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214" y="1211065"/>
            <a:ext cx="6111458" cy="474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605277" y="1681644"/>
            <a:ext cx="33953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sz="1400" dirty="0" err="1" smtClean="0"/>
              <a:t>NbO</a:t>
            </a:r>
            <a:r>
              <a:rPr lang="de-DE" sz="1400" dirty="0" smtClean="0"/>
              <a:t>, </a:t>
            </a:r>
            <a:r>
              <a:rPr lang="de-DE" sz="1400" dirty="0" err="1" smtClean="0"/>
              <a:t>NbC</a:t>
            </a:r>
            <a:r>
              <a:rPr lang="de-DE" sz="1400" dirty="0" smtClean="0"/>
              <a:t> </a:t>
            </a:r>
            <a:r>
              <a:rPr lang="de-DE" sz="1400" dirty="0" err="1" smtClean="0"/>
              <a:t>present</a:t>
            </a:r>
            <a:r>
              <a:rPr lang="de-DE" sz="1400" dirty="0" smtClean="0"/>
              <a:t> on </a:t>
            </a:r>
            <a:r>
              <a:rPr lang="de-DE" sz="1400" dirty="0" err="1" smtClean="0"/>
              <a:t>surface</a:t>
            </a:r>
            <a:endParaRPr lang="de-DE" sz="1400" dirty="0" smtClean="0"/>
          </a:p>
          <a:p>
            <a:pPr marL="285750" indent="-285750">
              <a:buFontTx/>
              <a:buChar char="-"/>
            </a:pPr>
            <a:r>
              <a:rPr lang="de-DE" sz="1400" dirty="0" err="1" smtClean="0"/>
              <a:t>No</a:t>
            </a:r>
            <a:r>
              <a:rPr lang="de-DE" sz="1400" dirty="0" smtClean="0"/>
              <a:t> </a:t>
            </a:r>
            <a:r>
              <a:rPr lang="de-DE" sz="1400" dirty="0" err="1" smtClean="0"/>
              <a:t>Nb</a:t>
            </a:r>
            <a:r>
              <a:rPr lang="de-DE" sz="1400" dirty="0" smtClean="0"/>
              <a:t>-N </a:t>
            </a:r>
            <a:r>
              <a:rPr lang="de-DE" sz="1400" dirty="0" err="1" smtClean="0"/>
              <a:t>observed</a:t>
            </a:r>
            <a:endParaRPr lang="de-DE" sz="1400" dirty="0"/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407368" y="817500"/>
            <a:ext cx="8555830" cy="3792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266700" algn="l"/>
              </a:tabLst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smtClean="0"/>
              <a:t>in-situ</a:t>
            </a:r>
            <a:r>
              <a:rPr lang="en-US" smtClean="0"/>
              <a:t> XPS experiment, Nb-N observed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49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 smtClean="0"/>
              <a:t>N-infusion </a:t>
            </a:r>
            <a:r>
              <a:rPr lang="en-US" dirty="0"/>
              <a:t>of </a:t>
            </a:r>
            <a:r>
              <a:rPr lang="en-US" dirty="0" err="1"/>
              <a:t>Nb</a:t>
            </a:r>
            <a:r>
              <a:rPr lang="en-US" dirty="0"/>
              <a:t>(100) </a:t>
            </a:r>
            <a:r>
              <a:rPr lang="en-US" dirty="0"/>
              <a:t>in UHV chamber @ DESY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8492641" y="3902937"/>
            <a:ext cx="325762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/>
              <a:t>@ 500°C </a:t>
            </a:r>
            <a:r>
              <a:rPr lang="de-DE" sz="1400" dirty="0" err="1" smtClean="0"/>
              <a:t>heated</a:t>
            </a:r>
            <a:r>
              <a:rPr lang="de-DE" sz="1400" dirty="0" smtClean="0"/>
              <a:t> in UHV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remove</a:t>
            </a:r>
            <a:r>
              <a:rPr lang="de-DE" sz="1400" dirty="0" smtClean="0"/>
              <a:t> N</a:t>
            </a:r>
          </a:p>
          <a:p>
            <a:r>
              <a:rPr lang="de-DE" sz="1400" b="1" dirty="0" smtClean="0"/>
              <a:t>+ </a:t>
            </a:r>
            <a:r>
              <a:rPr lang="de-DE" sz="1400" b="1" dirty="0"/>
              <a:t>260°C 12 </a:t>
            </a:r>
            <a:r>
              <a:rPr lang="de-DE" sz="1400" b="1" dirty="0" err="1"/>
              <a:t>hrs</a:t>
            </a:r>
            <a:r>
              <a:rPr lang="de-DE" sz="1400" b="1" dirty="0"/>
              <a:t>  </a:t>
            </a:r>
            <a:endParaRPr lang="de-DE" sz="1400" b="1" dirty="0" smtClean="0"/>
          </a:p>
          <a:p>
            <a:endParaRPr lang="de-DE" sz="1400" b="1" dirty="0" smtClean="0"/>
          </a:p>
          <a:p>
            <a:r>
              <a:rPr lang="de-DE" sz="1400" b="1" dirty="0" smtClean="0"/>
              <a:t>+ 260°C </a:t>
            </a:r>
            <a:r>
              <a:rPr lang="de-DE" sz="1400" b="1" dirty="0" smtClean="0">
                <a:solidFill>
                  <a:schemeClr val="accent2"/>
                </a:solidFill>
              </a:rPr>
              <a:t>in N</a:t>
            </a:r>
            <a:r>
              <a:rPr lang="de-DE" sz="1400" b="1" baseline="-25000" dirty="0" smtClean="0">
                <a:solidFill>
                  <a:schemeClr val="accent2"/>
                </a:solidFill>
              </a:rPr>
              <a:t>2 </a:t>
            </a:r>
            <a:r>
              <a:rPr lang="de-DE" sz="1400" b="1" dirty="0" smtClean="0">
                <a:solidFill>
                  <a:schemeClr val="accent2"/>
                </a:solidFill>
              </a:rPr>
              <a:t>(0.004 </a:t>
            </a:r>
            <a:r>
              <a:rPr lang="de-DE" sz="1400" b="1" dirty="0" err="1" smtClean="0">
                <a:solidFill>
                  <a:schemeClr val="accent2"/>
                </a:solidFill>
              </a:rPr>
              <a:t>mTorr</a:t>
            </a:r>
            <a:r>
              <a:rPr lang="de-DE" sz="1400" b="1" dirty="0" smtClean="0">
                <a:solidFill>
                  <a:schemeClr val="accent2"/>
                </a:solidFill>
              </a:rPr>
              <a:t>)</a:t>
            </a:r>
            <a:r>
              <a:rPr lang="de-DE" sz="1400" b="1" dirty="0" smtClean="0"/>
              <a:t>/15 </a:t>
            </a:r>
            <a:r>
              <a:rPr lang="de-DE" sz="1400" b="1" dirty="0" err="1" smtClean="0"/>
              <a:t>hrs</a:t>
            </a:r>
            <a:endParaRPr lang="de-DE" sz="14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9373165" y="4922004"/>
            <a:ext cx="27117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Nb</a:t>
            </a:r>
            <a:r>
              <a:rPr lang="de-DE" sz="1400" dirty="0" smtClean="0"/>
              <a:t>-N </a:t>
            </a:r>
            <a:r>
              <a:rPr lang="de-DE" sz="1400" dirty="0" err="1" smtClean="0"/>
              <a:t>peak</a:t>
            </a:r>
            <a:r>
              <a:rPr lang="de-DE" sz="1400" dirty="0" smtClean="0"/>
              <a:t> </a:t>
            </a:r>
            <a:r>
              <a:rPr lang="de-DE" sz="1400" dirty="0" err="1" smtClean="0"/>
              <a:t>got</a:t>
            </a:r>
            <a:r>
              <a:rPr lang="de-DE" sz="1400" dirty="0" smtClean="0"/>
              <a:t> </a:t>
            </a:r>
            <a:r>
              <a:rPr lang="de-DE" sz="1400" dirty="0" err="1" smtClean="0"/>
              <a:t>intense</a:t>
            </a:r>
            <a:r>
              <a:rPr lang="de-DE" sz="1400" dirty="0" smtClean="0"/>
              <a:t> </a:t>
            </a:r>
            <a:r>
              <a:rPr lang="de-DE" sz="1400" dirty="0" err="1" smtClean="0"/>
              <a:t>by</a:t>
            </a:r>
            <a:r>
              <a:rPr lang="de-DE" sz="1400" dirty="0" smtClean="0"/>
              <a:t> </a:t>
            </a:r>
          </a:p>
          <a:p>
            <a:r>
              <a:rPr lang="de-DE" sz="1400" dirty="0" smtClean="0"/>
              <a:t>N-infusion at 260 °C</a:t>
            </a:r>
            <a:endParaRPr lang="de-DE" sz="1400" dirty="0"/>
          </a:p>
        </p:txBody>
      </p:sp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938" y="1196752"/>
            <a:ext cx="6240270" cy="474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56040" y="4210713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397.3 eV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491480" y="1408755"/>
            <a:ext cx="33890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/>
              <a:t>800 </a:t>
            </a:r>
            <a:r>
              <a:rPr lang="de-DE" sz="1400" b="1" dirty="0"/>
              <a:t>°C + </a:t>
            </a:r>
            <a:r>
              <a:rPr lang="de-DE" sz="1400" b="1" dirty="0" smtClean="0"/>
              <a:t>120°C/12 </a:t>
            </a:r>
            <a:r>
              <a:rPr lang="de-DE" sz="1400" b="1" dirty="0" err="1" smtClean="0"/>
              <a:t>hrs</a:t>
            </a:r>
            <a:r>
              <a:rPr lang="de-DE" sz="1400" b="1" dirty="0" smtClean="0"/>
              <a:t> in UHV </a:t>
            </a:r>
            <a:r>
              <a:rPr lang="de-DE" sz="1400" b="1" dirty="0" smtClean="0">
                <a:solidFill>
                  <a:schemeClr val="accent2"/>
                </a:solidFill>
              </a:rPr>
              <a:t>(</a:t>
            </a:r>
            <a:r>
              <a:rPr lang="de-DE" sz="1400" b="1" dirty="0" err="1" smtClean="0">
                <a:solidFill>
                  <a:schemeClr val="accent2"/>
                </a:solidFill>
              </a:rPr>
              <a:t>no</a:t>
            </a:r>
            <a:r>
              <a:rPr lang="de-DE" sz="1400" b="1" dirty="0" smtClean="0">
                <a:solidFill>
                  <a:schemeClr val="accent2"/>
                </a:solidFill>
              </a:rPr>
              <a:t> N</a:t>
            </a:r>
            <a:r>
              <a:rPr lang="de-DE" sz="1400" b="1" baseline="-25000" dirty="0" smtClean="0">
                <a:solidFill>
                  <a:schemeClr val="accent2"/>
                </a:solidFill>
              </a:rPr>
              <a:t>2</a:t>
            </a:r>
            <a:r>
              <a:rPr lang="de-DE" sz="1400" b="1" dirty="0" smtClean="0">
                <a:solidFill>
                  <a:schemeClr val="accent2"/>
                </a:solidFill>
              </a:rPr>
              <a:t>)</a:t>
            </a:r>
            <a:r>
              <a:rPr lang="en-US" sz="1400" b="1" dirty="0" smtClean="0">
                <a:solidFill>
                  <a:schemeClr val="accent2"/>
                </a:solidFill>
              </a:rPr>
              <a:t> </a:t>
            </a:r>
            <a:endParaRPr lang="de-DE" sz="1400" b="1" dirty="0">
              <a:solidFill>
                <a:schemeClr val="accent2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441473" y="2590353"/>
            <a:ext cx="31416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/>
              <a:t>+ 120 °C </a:t>
            </a:r>
            <a:r>
              <a:rPr lang="de-DE" sz="1400" b="1" dirty="0">
                <a:solidFill>
                  <a:schemeClr val="accent2"/>
                </a:solidFill>
              </a:rPr>
              <a:t>in N</a:t>
            </a:r>
            <a:r>
              <a:rPr lang="de-DE" sz="1400" b="1" baseline="-25000" dirty="0">
                <a:solidFill>
                  <a:schemeClr val="accent2"/>
                </a:solidFill>
              </a:rPr>
              <a:t>2</a:t>
            </a:r>
            <a:r>
              <a:rPr lang="de-DE" sz="1400" b="1" dirty="0">
                <a:solidFill>
                  <a:schemeClr val="accent2"/>
                </a:solidFill>
              </a:rPr>
              <a:t> </a:t>
            </a:r>
            <a:r>
              <a:rPr lang="de-DE" sz="1400" b="1" dirty="0" smtClean="0">
                <a:solidFill>
                  <a:schemeClr val="accent2"/>
                </a:solidFill>
              </a:rPr>
              <a:t>(0.004 m Torr)</a:t>
            </a:r>
            <a:r>
              <a:rPr lang="de-DE" sz="1400" b="1" dirty="0" smtClean="0"/>
              <a:t>/13 </a:t>
            </a:r>
            <a:r>
              <a:rPr lang="de-DE" sz="1400" b="1" dirty="0" err="1"/>
              <a:t>hrs</a:t>
            </a:r>
            <a:endParaRPr lang="de-DE" sz="1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8605277" y="2913938"/>
            <a:ext cx="339537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sz="1400" dirty="0" err="1" smtClean="0"/>
              <a:t>NbO</a:t>
            </a:r>
            <a:r>
              <a:rPr lang="de-DE" sz="1400" dirty="0" smtClean="0"/>
              <a:t> </a:t>
            </a:r>
            <a:r>
              <a:rPr lang="de-DE" sz="1400" dirty="0" err="1" smtClean="0"/>
              <a:t>grows</a:t>
            </a:r>
            <a:r>
              <a:rPr lang="de-DE" sz="1400" dirty="0" smtClean="0"/>
              <a:t> </a:t>
            </a:r>
            <a:r>
              <a:rPr lang="de-DE" sz="1400" dirty="0" err="1" smtClean="0"/>
              <a:t>further</a:t>
            </a:r>
            <a:endParaRPr lang="de-DE" sz="1400" dirty="0"/>
          </a:p>
          <a:p>
            <a:pPr marL="285750" indent="-285750">
              <a:buFontTx/>
              <a:buChar char="-"/>
            </a:pPr>
            <a:r>
              <a:rPr lang="de-DE" sz="1400" dirty="0" err="1" smtClean="0"/>
              <a:t>NbC</a:t>
            </a:r>
            <a:r>
              <a:rPr lang="de-DE" sz="1400" dirty="0" smtClean="0"/>
              <a:t> still </a:t>
            </a:r>
            <a:r>
              <a:rPr lang="de-DE" sz="1400" dirty="0" err="1" smtClean="0"/>
              <a:t>visible</a:t>
            </a:r>
            <a:endParaRPr lang="de-DE" sz="1400" dirty="0" smtClean="0"/>
          </a:p>
          <a:p>
            <a:pPr marL="285750" indent="-285750">
              <a:buFontTx/>
              <a:buChar char="-"/>
            </a:pPr>
            <a:r>
              <a:rPr lang="de-DE" sz="1400" dirty="0" err="1"/>
              <a:t>Nb</a:t>
            </a:r>
            <a:r>
              <a:rPr lang="de-DE" sz="1400" dirty="0"/>
              <a:t>-N </a:t>
            </a:r>
            <a:r>
              <a:rPr lang="de-DE" sz="1400" dirty="0" err="1"/>
              <a:t>observed</a:t>
            </a:r>
            <a:r>
              <a:rPr lang="de-DE" sz="1400" dirty="0"/>
              <a:t> in top 10 </a:t>
            </a:r>
            <a:r>
              <a:rPr lang="de-DE" sz="1400" dirty="0" err="1"/>
              <a:t>nm</a:t>
            </a:r>
            <a:r>
              <a:rPr lang="de-DE" sz="1400" dirty="0"/>
              <a:t> </a:t>
            </a:r>
            <a:r>
              <a:rPr lang="de-DE" sz="1400" dirty="0" err="1" smtClean="0"/>
              <a:t>surface</a:t>
            </a:r>
            <a:r>
              <a:rPr lang="de-DE" sz="1400" dirty="0" smtClean="0"/>
              <a:t> </a:t>
            </a:r>
            <a:endParaRPr lang="de-DE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8605277" y="1681644"/>
            <a:ext cx="33953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sz="1400" dirty="0" err="1" smtClean="0"/>
              <a:t>NbO</a:t>
            </a:r>
            <a:r>
              <a:rPr lang="de-DE" sz="1400" dirty="0" smtClean="0"/>
              <a:t>, </a:t>
            </a:r>
            <a:r>
              <a:rPr lang="de-DE" sz="1400" dirty="0" err="1" smtClean="0"/>
              <a:t>NbC</a:t>
            </a:r>
            <a:r>
              <a:rPr lang="de-DE" sz="1400" dirty="0" smtClean="0"/>
              <a:t> </a:t>
            </a:r>
            <a:r>
              <a:rPr lang="de-DE" sz="1400" dirty="0" err="1" smtClean="0"/>
              <a:t>present</a:t>
            </a:r>
            <a:r>
              <a:rPr lang="de-DE" sz="1400" dirty="0" smtClean="0"/>
              <a:t> on </a:t>
            </a:r>
            <a:r>
              <a:rPr lang="de-DE" sz="1400" dirty="0" err="1" smtClean="0"/>
              <a:t>surface</a:t>
            </a:r>
            <a:endParaRPr lang="de-DE" sz="1400" dirty="0" smtClean="0"/>
          </a:p>
          <a:p>
            <a:pPr marL="285750" indent="-285750">
              <a:buFontTx/>
              <a:buChar char="-"/>
            </a:pPr>
            <a:r>
              <a:rPr lang="de-DE" sz="1400" dirty="0" err="1" smtClean="0"/>
              <a:t>No</a:t>
            </a:r>
            <a:r>
              <a:rPr lang="de-DE" sz="1400" dirty="0" smtClean="0"/>
              <a:t> </a:t>
            </a:r>
            <a:r>
              <a:rPr lang="de-DE" sz="1400" dirty="0" err="1" smtClean="0"/>
              <a:t>Nb</a:t>
            </a:r>
            <a:r>
              <a:rPr lang="de-DE" sz="1400" dirty="0" smtClean="0"/>
              <a:t>-N </a:t>
            </a:r>
            <a:r>
              <a:rPr lang="de-DE" sz="1400" dirty="0" err="1" smtClean="0"/>
              <a:t>observed</a:t>
            </a:r>
            <a:endParaRPr lang="de-DE" sz="1400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8555830" cy="379252"/>
          </a:xfrm>
        </p:spPr>
        <p:txBody>
          <a:bodyPr/>
          <a:lstStyle/>
          <a:p>
            <a:r>
              <a:rPr lang="en-US" i="1" noProof="0" dirty="0" smtClean="0"/>
              <a:t>in-situ</a:t>
            </a:r>
            <a:r>
              <a:rPr lang="en-US" noProof="0" dirty="0" smtClean="0"/>
              <a:t> </a:t>
            </a:r>
            <a:r>
              <a:rPr lang="en-US" noProof="0" dirty="0" smtClean="0"/>
              <a:t>XPS experiment, </a:t>
            </a:r>
            <a:r>
              <a:rPr lang="en-US" noProof="0" dirty="0" err="1" smtClean="0"/>
              <a:t>Nb</a:t>
            </a:r>
            <a:r>
              <a:rPr lang="en-US" noProof="0" dirty="0" smtClean="0"/>
              <a:t>-N observed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5149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8555830" cy="379252"/>
          </a:xfrm>
        </p:spPr>
        <p:txBody>
          <a:bodyPr/>
          <a:lstStyle/>
          <a:p>
            <a:r>
              <a:rPr lang="en-US" noProof="0" dirty="0" err="1" smtClean="0"/>
              <a:t>Nb</a:t>
            </a:r>
            <a:r>
              <a:rPr lang="en-US" noProof="0" dirty="0" smtClean="0"/>
              <a:t> (100) sample</a:t>
            </a:r>
            <a:r>
              <a:rPr lang="de-DE" dirty="0" smtClean="0"/>
              <a:t>: </a:t>
            </a:r>
            <a:r>
              <a:rPr lang="en-US" i="1" noProof="0" dirty="0" smtClean="0"/>
              <a:t>in-situ</a:t>
            </a:r>
            <a:r>
              <a:rPr lang="en-US" noProof="0" dirty="0" smtClean="0"/>
              <a:t> XPS experiment, </a:t>
            </a:r>
            <a:r>
              <a:rPr lang="en-US" noProof="0" dirty="0" err="1" smtClean="0"/>
              <a:t>Nb</a:t>
            </a:r>
            <a:r>
              <a:rPr lang="en-US" noProof="0" dirty="0" smtClean="0"/>
              <a:t>-N observed</a:t>
            </a:r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 smtClean="0"/>
              <a:t>N-infusion at very low N</a:t>
            </a:r>
            <a:r>
              <a:rPr lang="en-US" baseline="-25000" dirty="0" smtClean="0"/>
              <a:t>2</a:t>
            </a:r>
            <a:r>
              <a:rPr lang="en-US" dirty="0" smtClean="0"/>
              <a:t> pressure @ DESY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8492641" y="3902937"/>
            <a:ext cx="325762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/>
              <a:t>@ 500°C </a:t>
            </a:r>
            <a:r>
              <a:rPr lang="de-DE" sz="1400" dirty="0" err="1" smtClean="0"/>
              <a:t>heated</a:t>
            </a:r>
            <a:r>
              <a:rPr lang="de-DE" sz="1400" dirty="0" smtClean="0"/>
              <a:t> in UHV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remove</a:t>
            </a:r>
            <a:r>
              <a:rPr lang="de-DE" sz="1400" dirty="0" smtClean="0"/>
              <a:t> N</a:t>
            </a:r>
          </a:p>
          <a:p>
            <a:r>
              <a:rPr lang="de-DE" sz="1400" b="1" dirty="0" smtClean="0"/>
              <a:t>+ </a:t>
            </a:r>
            <a:r>
              <a:rPr lang="de-DE" sz="1400" b="1" dirty="0"/>
              <a:t>260°C 12 </a:t>
            </a:r>
            <a:r>
              <a:rPr lang="de-DE" sz="1400" b="1" dirty="0" err="1"/>
              <a:t>hrs</a:t>
            </a:r>
            <a:r>
              <a:rPr lang="de-DE" sz="1400" b="1" dirty="0"/>
              <a:t>  </a:t>
            </a:r>
            <a:endParaRPr lang="de-DE" sz="1400" b="1" dirty="0" smtClean="0"/>
          </a:p>
          <a:p>
            <a:endParaRPr lang="de-DE" sz="1400" b="1" dirty="0" smtClean="0"/>
          </a:p>
          <a:p>
            <a:r>
              <a:rPr lang="de-DE" sz="1400" b="1" dirty="0" smtClean="0"/>
              <a:t>+ 260°C </a:t>
            </a:r>
            <a:r>
              <a:rPr lang="de-DE" sz="1400" b="1" dirty="0" smtClean="0">
                <a:solidFill>
                  <a:schemeClr val="accent2"/>
                </a:solidFill>
              </a:rPr>
              <a:t>in N</a:t>
            </a:r>
            <a:r>
              <a:rPr lang="de-DE" sz="1400" b="1" baseline="-25000" dirty="0" smtClean="0">
                <a:solidFill>
                  <a:schemeClr val="accent2"/>
                </a:solidFill>
              </a:rPr>
              <a:t>2 </a:t>
            </a:r>
            <a:r>
              <a:rPr lang="de-DE" sz="1400" b="1" dirty="0" smtClean="0">
                <a:solidFill>
                  <a:schemeClr val="accent2"/>
                </a:solidFill>
              </a:rPr>
              <a:t>(0.004 </a:t>
            </a:r>
            <a:r>
              <a:rPr lang="de-DE" sz="1400" b="1" dirty="0" err="1" smtClean="0">
                <a:solidFill>
                  <a:schemeClr val="accent2"/>
                </a:solidFill>
              </a:rPr>
              <a:t>mTorr</a:t>
            </a:r>
            <a:r>
              <a:rPr lang="de-DE" sz="1400" b="1" dirty="0" smtClean="0">
                <a:solidFill>
                  <a:schemeClr val="accent2"/>
                </a:solidFill>
              </a:rPr>
              <a:t>)</a:t>
            </a:r>
            <a:r>
              <a:rPr lang="de-DE" sz="1400" b="1" dirty="0" smtClean="0"/>
              <a:t>/14 </a:t>
            </a:r>
            <a:r>
              <a:rPr lang="de-DE" sz="1400" b="1" dirty="0" err="1" smtClean="0"/>
              <a:t>hrs</a:t>
            </a:r>
            <a:endParaRPr lang="de-DE" sz="14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9373165" y="4922004"/>
            <a:ext cx="27117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Nb</a:t>
            </a:r>
            <a:r>
              <a:rPr lang="de-DE" sz="1400" dirty="0" smtClean="0"/>
              <a:t>-N </a:t>
            </a:r>
            <a:r>
              <a:rPr lang="de-DE" sz="1400" dirty="0" err="1" smtClean="0"/>
              <a:t>peak</a:t>
            </a:r>
            <a:r>
              <a:rPr lang="de-DE" sz="1400" dirty="0" smtClean="0"/>
              <a:t> </a:t>
            </a:r>
            <a:r>
              <a:rPr lang="de-DE" sz="1400" dirty="0" err="1" smtClean="0"/>
              <a:t>got</a:t>
            </a:r>
            <a:r>
              <a:rPr lang="de-DE" sz="1400" dirty="0" smtClean="0"/>
              <a:t> </a:t>
            </a:r>
            <a:r>
              <a:rPr lang="de-DE" sz="1400" dirty="0" err="1" smtClean="0"/>
              <a:t>intense</a:t>
            </a:r>
            <a:r>
              <a:rPr lang="de-DE" sz="1400" dirty="0" smtClean="0"/>
              <a:t> </a:t>
            </a:r>
            <a:r>
              <a:rPr lang="de-DE" sz="1400" dirty="0" err="1" smtClean="0"/>
              <a:t>by</a:t>
            </a:r>
            <a:r>
              <a:rPr lang="de-DE" sz="1400" dirty="0" smtClean="0"/>
              <a:t> </a:t>
            </a:r>
          </a:p>
          <a:p>
            <a:r>
              <a:rPr lang="de-DE" sz="1400" dirty="0" smtClean="0"/>
              <a:t>N-infusion at 260 °C</a:t>
            </a:r>
            <a:endParaRPr lang="de-DE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479376" y="1268760"/>
            <a:ext cx="126829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600" i="1" u="sng" dirty="0" smtClean="0"/>
              <a:t>In-situ </a:t>
            </a:r>
            <a:r>
              <a:rPr lang="de-DE" sz="1600" u="sng" dirty="0" smtClean="0"/>
              <a:t>XPS: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92502" y="5949280"/>
            <a:ext cx="876393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Fully</a:t>
            </a:r>
            <a:r>
              <a:rPr lang="de-DE" sz="1200" dirty="0" smtClean="0"/>
              <a:t> </a:t>
            </a:r>
            <a:r>
              <a:rPr lang="de-DE" sz="1200" dirty="0" err="1" smtClean="0"/>
              <a:t>covered</a:t>
            </a:r>
            <a:r>
              <a:rPr lang="de-DE" sz="1200" dirty="0" smtClean="0"/>
              <a:t> </a:t>
            </a:r>
            <a:r>
              <a:rPr lang="de-DE" sz="1200" dirty="0" err="1" smtClean="0"/>
              <a:t>surface</a:t>
            </a:r>
            <a:r>
              <a:rPr lang="de-DE" sz="1200" dirty="0" smtClean="0"/>
              <a:t> </a:t>
            </a:r>
            <a:r>
              <a:rPr lang="de-DE" sz="1200" dirty="0" err="1" smtClean="0"/>
              <a:t>oxide</a:t>
            </a:r>
            <a:r>
              <a:rPr lang="de-DE" sz="1200" dirty="0" smtClean="0"/>
              <a:t> </a:t>
            </a:r>
            <a:r>
              <a:rPr lang="de-DE" sz="1200" dirty="0" err="1" smtClean="0"/>
              <a:t>layer</a:t>
            </a:r>
            <a:r>
              <a:rPr lang="de-DE" sz="1200" dirty="0" smtClean="0"/>
              <a:t> </a:t>
            </a:r>
            <a:r>
              <a:rPr lang="de-DE" sz="1200" dirty="0" err="1" smtClean="0"/>
              <a:t>suppresses</a:t>
            </a:r>
            <a:r>
              <a:rPr lang="de-DE" sz="1200" dirty="0" smtClean="0"/>
              <a:t> </a:t>
            </a:r>
            <a:r>
              <a:rPr lang="de-DE" sz="1200" dirty="0" err="1" smtClean="0"/>
              <a:t>signals</a:t>
            </a:r>
            <a:r>
              <a:rPr lang="de-DE" sz="1200" dirty="0" smtClean="0"/>
              <a:t> </a:t>
            </a:r>
            <a:r>
              <a:rPr lang="de-DE" sz="1200" dirty="0" err="1" smtClean="0"/>
              <a:t>from</a:t>
            </a:r>
            <a:r>
              <a:rPr lang="de-DE" sz="1200" dirty="0" smtClean="0"/>
              <a:t> material </a:t>
            </a:r>
            <a:r>
              <a:rPr lang="de-DE" sz="1200" dirty="0" err="1" smtClean="0"/>
              <a:t>underneath</a:t>
            </a:r>
            <a:r>
              <a:rPr lang="de-DE" sz="1200" dirty="0" smtClean="0"/>
              <a:t> in </a:t>
            </a:r>
            <a:r>
              <a:rPr lang="de-DE" sz="1200" dirty="0" err="1" smtClean="0"/>
              <a:t>earlier</a:t>
            </a:r>
            <a:r>
              <a:rPr lang="de-DE" sz="1200" dirty="0" smtClean="0"/>
              <a:t> XPS </a:t>
            </a:r>
            <a:r>
              <a:rPr lang="de-DE" sz="1200" dirty="0" err="1" smtClean="0"/>
              <a:t>investigations</a:t>
            </a:r>
            <a:r>
              <a:rPr lang="de-DE" sz="1200" dirty="0" smtClean="0"/>
              <a:t> </a:t>
            </a:r>
            <a:r>
              <a:rPr lang="de-DE" sz="1200" dirty="0" err="1" smtClean="0"/>
              <a:t>performed</a:t>
            </a:r>
            <a:r>
              <a:rPr lang="de-DE" sz="1200" dirty="0" smtClean="0"/>
              <a:t> e</a:t>
            </a:r>
            <a:r>
              <a:rPr lang="de-DE" sz="1200" i="1" dirty="0" smtClean="0"/>
              <a:t>x-situ.</a:t>
            </a:r>
          </a:p>
          <a:p>
            <a:pPr algn="ctr">
              <a:lnSpc>
                <a:spcPct val="150000"/>
              </a:lnSpc>
            </a:pPr>
            <a:r>
              <a:rPr lang="de-DE" sz="1400" b="1" dirty="0" smtClean="0"/>
              <a:t>Clear </a:t>
            </a:r>
            <a:r>
              <a:rPr lang="de-DE" sz="1400" b="1" dirty="0" err="1" smtClean="0"/>
              <a:t>indication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of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NbN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phase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formed</a:t>
            </a:r>
            <a:r>
              <a:rPr lang="de-DE" sz="1400" b="1" dirty="0" smtClean="0"/>
              <a:t> in 0.004 </a:t>
            </a:r>
            <a:r>
              <a:rPr lang="de-DE" sz="1400" b="1" dirty="0" err="1" smtClean="0"/>
              <a:t>mTorr</a:t>
            </a:r>
            <a:r>
              <a:rPr lang="de-DE" sz="1400" b="1" dirty="0" smtClean="0"/>
              <a:t> N</a:t>
            </a:r>
            <a:r>
              <a:rPr lang="de-DE" sz="1400" b="1" baseline="-25000" dirty="0" smtClean="0"/>
              <a:t>2</a:t>
            </a:r>
            <a:r>
              <a:rPr lang="de-DE" sz="1400" b="1" dirty="0" smtClean="0"/>
              <a:t> partial </a:t>
            </a:r>
            <a:r>
              <a:rPr lang="de-DE" sz="1400" b="1" dirty="0" err="1" smtClean="0"/>
              <a:t>pressure</a:t>
            </a:r>
            <a:r>
              <a:rPr lang="de-DE" sz="1400" b="1" dirty="0" smtClean="0"/>
              <a:t> at 120°C</a:t>
            </a:r>
            <a:r>
              <a:rPr lang="de-DE" sz="1200" i="1" dirty="0" smtClean="0"/>
              <a:t> </a:t>
            </a:r>
            <a:endParaRPr lang="de-DE" sz="12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8939711" y="1681644"/>
            <a:ext cx="27729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400" dirty="0" err="1" smtClean="0"/>
              <a:t>no</a:t>
            </a:r>
            <a:r>
              <a:rPr lang="de-DE" sz="1400" dirty="0" smtClean="0"/>
              <a:t> </a:t>
            </a:r>
            <a:r>
              <a:rPr lang="de-DE" sz="1400" dirty="0" err="1" smtClean="0"/>
              <a:t>peak</a:t>
            </a:r>
            <a:r>
              <a:rPr lang="de-DE" sz="1400" dirty="0" smtClean="0"/>
              <a:t> at </a:t>
            </a:r>
            <a:r>
              <a:rPr lang="de-DE" sz="1400" dirty="0" err="1" smtClean="0"/>
              <a:t>binding</a:t>
            </a:r>
            <a:r>
              <a:rPr lang="de-DE" sz="1400" dirty="0" smtClean="0"/>
              <a:t> </a:t>
            </a:r>
            <a:r>
              <a:rPr lang="de-DE" sz="1400" dirty="0" err="1" smtClean="0"/>
              <a:t>energy</a:t>
            </a:r>
            <a:r>
              <a:rPr lang="de-DE" sz="1400" dirty="0" smtClean="0"/>
              <a:t> </a:t>
            </a:r>
            <a:r>
              <a:rPr lang="de-DE" sz="1400" dirty="0" err="1" smtClean="0"/>
              <a:t>position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 Nb-N </a:t>
            </a:r>
            <a:r>
              <a:rPr lang="de-DE" sz="1400" dirty="0" err="1" smtClean="0"/>
              <a:t>bond</a:t>
            </a:r>
            <a:endParaRPr lang="de-DE" sz="1400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8491480" y="1408755"/>
            <a:ext cx="33890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/>
              <a:t>800 </a:t>
            </a:r>
            <a:r>
              <a:rPr lang="de-DE" sz="1400" b="1" dirty="0"/>
              <a:t>°C + </a:t>
            </a:r>
            <a:r>
              <a:rPr lang="de-DE" sz="1400" b="1" dirty="0" smtClean="0"/>
              <a:t>120°C/12 </a:t>
            </a:r>
            <a:r>
              <a:rPr lang="de-DE" sz="1400" b="1" dirty="0" err="1" smtClean="0"/>
              <a:t>hrs</a:t>
            </a:r>
            <a:r>
              <a:rPr lang="de-DE" sz="1400" b="1" dirty="0" smtClean="0"/>
              <a:t> in UHV </a:t>
            </a:r>
            <a:r>
              <a:rPr lang="de-DE" sz="1400" b="1" dirty="0" smtClean="0">
                <a:solidFill>
                  <a:schemeClr val="accent2"/>
                </a:solidFill>
              </a:rPr>
              <a:t>(</a:t>
            </a:r>
            <a:r>
              <a:rPr lang="de-DE" sz="1400" b="1" dirty="0" err="1" smtClean="0">
                <a:solidFill>
                  <a:schemeClr val="accent2"/>
                </a:solidFill>
              </a:rPr>
              <a:t>no</a:t>
            </a:r>
            <a:r>
              <a:rPr lang="de-DE" sz="1400" b="1" dirty="0" smtClean="0">
                <a:solidFill>
                  <a:schemeClr val="accent2"/>
                </a:solidFill>
              </a:rPr>
              <a:t> N</a:t>
            </a:r>
            <a:r>
              <a:rPr lang="de-DE" sz="1400" b="1" baseline="-25000" dirty="0" smtClean="0">
                <a:solidFill>
                  <a:schemeClr val="accent2"/>
                </a:solidFill>
              </a:rPr>
              <a:t>2</a:t>
            </a:r>
            <a:r>
              <a:rPr lang="de-DE" sz="1400" b="1" dirty="0" smtClean="0">
                <a:solidFill>
                  <a:schemeClr val="accent2"/>
                </a:solidFill>
              </a:rPr>
              <a:t>)</a:t>
            </a:r>
            <a:r>
              <a:rPr lang="en-US" sz="1400" b="1" dirty="0" smtClean="0">
                <a:solidFill>
                  <a:schemeClr val="accent2"/>
                </a:solidFill>
              </a:rPr>
              <a:t> </a:t>
            </a:r>
            <a:endParaRPr lang="de-DE" sz="1400" b="1" dirty="0">
              <a:solidFill>
                <a:schemeClr val="accent2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441473" y="2590353"/>
            <a:ext cx="31416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/>
              <a:t>+ 120 °C </a:t>
            </a:r>
            <a:r>
              <a:rPr lang="de-DE" sz="1400" b="1" dirty="0">
                <a:solidFill>
                  <a:schemeClr val="accent2"/>
                </a:solidFill>
              </a:rPr>
              <a:t>in N</a:t>
            </a:r>
            <a:r>
              <a:rPr lang="de-DE" sz="1400" b="1" baseline="-25000" dirty="0">
                <a:solidFill>
                  <a:schemeClr val="accent2"/>
                </a:solidFill>
              </a:rPr>
              <a:t>2</a:t>
            </a:r>
            <a:r>
              <a:rPr lang="de-DE" sz="1400" b="1" dirty="0">
                <a:solidFill>
                  <a:schemeClr val="accent2"/>
                </a:solidFill>
              </a:rPr>
              <a:t> </a:t>
            </a:r>
            <a:r>
              <a:rPr lang="de-DE" sz="1400" b="1" dirty="0" smtClean="0">
                <a:solidFill>
                  <a:schemeClr val="accent2"/>
                </a:solidFill>
              </a:rPr>
              <a:t>(0.004 m Torr)</a:t>
            </a:r>
            <a:r>
              <a:rPr lang="de-DE" sz="1400" b="1" dirty="0" smtClean="0"/>
              <a:t>/13 </a:t>
            </a:r>
            <a:r>
              <a:rPr lang="de-DE" sz="1400" b="1" dirty="0" err="1"/>
              <a:t>hrs</a:t>
            </a:r>
            <a:endParaRPr lang="de-DE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465657" y="2913938"/>
            <a:ext cx="33953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400" dirty="0" err="1" smtClean="0"/>
              <a:t>formation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Nb</a:t>
            </a:r>
            <a:r>
              <a:rPr lang="de-DE" sz="1400" dirty="0" smtClean="0"/>
              <a:t>-N </a:t>
            </a:r>
            <a:r>
              <a:rPr lang="de-DE" sz="1400" dirty="0" err="1" smtClean="0"/>
              <a:t>phase</a:t>
            </a:r>
            <a:r>
              <a:rPr lang="de-DE" sz="1400" dirty="0"/>
              <a:t> </a:t>
            </a:r>
            <a:r>
              <a:rPr lang="de-DE" sz="1400" dirty="0" err="1" smtClean="0"/>
              <a:t>within</a:t>
            </a:r>
            <a:r>
              <a:rPr lang="de-DE" sz="1400" dirty="0" smtClean="0"/>
              <a:t> top 10 </a:t>
            </a:r>
            <a:r>
              <a:rPr lang="de-DE" sz="1400" dirty="0" err="1" smtClean="0"/>
              <a:t>nm</a:t>
            </a:r>
            <a:r>
              <a:rPr lang="de-DE" sz="1400" dirty="0" smtClean="0"/>
              <a:t> </a:t>
            </a:r>
            <a:r>
              <a:rPr lang="de-DE" sz="1400" dirty="0" err="1" smtClean="0"/>
              <a:t>surface</a:t>
            </a:r>
            <a:r>
              <a:rPr lang="de-DE" sz="1400" dirty="0"/>
              <a:t> </a:t>
            </a:r>
            <a:r>
              <a:rPr lang="de-DE" sz="1400" dirty="0" err="1" smtClean="0"/>
              <a:t>by</a:t>
            </a:r>
            <a:r>
              <a:rPr lang="de-DE" sz="1400" dirty="0" smtClean="0"/>
              <a:t> N-infusion at 120 °C</a:t>
            </a:r>
            <a:endParaRPr lang="de-DE" sz="1400" dirty="0"/>
          </a:p>
        </p:txBody>
      </p:sp>
      <p:pic>
        <p:nvPicPr>
          <p:cNvPr id="20" name="Picture 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0" r="4456" b="134"/>
          <a:stretch/>
        </p:blipFill>
        <p:spPr bwMode="auto">
          <a:xfrm>
            <a:off x="1714522" y="1196752"/>
            <a:ext cx="5962185" cy="475252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56040" y="4210713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397.3 eV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7896200" y="748921"/>
            <a:ext cx="3978592" cy="5186046"/>
            <a:chOff x="7968208" y="460889"/>
            <a:chExt cx="3978592" cy="5186046"/>
          </a:xfrm>
        </p:grpSpPr>
        <p:grpSp>
          <p:nvGrpSpPr>
            <p:cNvPr id="33" name="Group 32"/>
            <p:cNvGrpSpPr/>
            <p:nvPr/>
          </p:nvGrpSpPr>
          <p:grpSpPr>
            <a:xfrm>
              <a:off x="7968208" y="460889"/>
              <a:ext cx="3878077" cy="5186046"/>
              <a:chOff x="7968208" y="658418"/>
              <a:chExt cx="3878077" cy="5186046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7968208" y="1034241"/>
                <a:ext cx="3878077" cy="481022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8256240" y="658418"/>
                <a:ext cx="3590045" cy="5056344"/>
                <a:chOff x="8256240" y="658418"/>
                <a:chExt cx="3590045" cy="5056344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8256240" y="658418"/>
                  <a:ext cx="3590045" cy="5056344"/>
                  <a:chOff x="1994102" y="895361"/>
                  <a:chExt cx="3590045" cy="5056344"/>
                </a:xfrm>
              </p:grpSpPr>
              <p:grpSp>
                <p:nvGrpSpPr>
                  <p:cNvPr id="40" name="Group 39"/>
                  <p:cNvGrpSpPr/>
                  <p:nvPr/>
                </p:nvGrpSpPr>
                <p:grpSpPr>
                  <a:xfrm>
                    <a:off x="1994102" y="1815226"/>
                    <a:ext cx="3340690" cy="4136479"/>
                    <a:chOff x="3287688" y="2237494"/>
                    <a:chExt cx="3036991" cy="3760435"/>
                  </a:xfrm>
                </p:grpSpPr>
                <p:pic>
                  <p:nvPicPr>
                    <p:cNvPr id="42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287688" y="2237494"/>
                      <a:ext cx="3036991" cy="3760435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43" name="TextBox 42"/>
                    <p:cNvSpPr txBox="1"/>
                    <p:nvPr/>
                  </p:nvSpPr>
                  <p:spPr>
                    <a:xfrm>
                      <a:off x="3636671" y="2260110"/>
                      <a:ext cx="476921" cy="25181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de-DE" sz="1200" b="1" dirty="0" smtClean="0"/>
                        <a:t>N 1s</a:t>
                      </a:r>
                    </a:p>
                  </p:txBody>
                </p:sp>
              </p:grpSp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2968175" y="895361"/>
                    <a:ext cx="2615972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100" dirty="0" smtClean="0">
                        <a:solidFill>
                          <a:srgbClr val="331EFE"/>
                        </a:solidFill>
                      </a:rPr>
                      <a:t> A. Dangwal Pandey et al., </a:t>
                    </a:r>
                  </a:p>
                  <a:p>
                    <a:r>
                      <a:rPr lang="de-DE" sz="1100" dirty="0" smtClean="0">
                        <a:solidFill>
                          <a:srgbClr val="331EFE"/>
                        </a:solidFill>
                      </a:rPr>
                      <a:t>J Material Science (</a:t>
                    </a:r>
                    <a:r>
                      <a:rPr lang="de-DE" sz="1100" dirty="0">
                        <a:solidFill>
                          <a:srgbClr val="331EFE"/>
                        </a:solidFill>
                      </a:rPr>
                      <a:t>2018) </a:t>
                    </a:r>
                    <a:r>
                      <a:rPr lang="de-DE" sz="1100" dirty="0" smtClean="0">
                        <a:solidFill>
                          <a:srgbClr val="331EFE"/>
                        </a:solidFill>
                      </a:rPr>
                      <a:t>53:10411</a:t>
                    </a:r>
                  </a:p>
                </p:txBody>
              </p:sp>
            </p:grpSp>
            <p:sp>
              <p:nvSpPr>
                <p:cNvPr id="38" name="TextBox 37"/>
                <p:cNvSpPr txBox="1"/>
                <p:nvPr/>
              </p:nvSpPr>
              <p:spPr>
                <a:xfrm>
                  <a:off x="10729033" y="1799238"/>
                  <a:ext cx="468398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err="1" smtClean="0"/>
                    <a:t>NbN</a:t>
                  </a:r>
                  <a:endParaRPr lang="en-US" sz="1100" dirty="0" smtClean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10760025" y="2951366"/>
                  <a:ext cx="577402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err="1" smtClean="0"/>
                    <a:t>NbON</a:t>
                  </a:r>
                  <a:endParaRPr lang="en-US" sz="1100" dirty="0" smtClean="0"/>
                </a:p>
              </p:txBody>
            </p:sp>
          </p:grpSp>
        </p:grpSp>
        <p:sp>
          <p:nvSpPr>
            <p:cNvPr id="34" name="TextBox 33"/>
            <p:cNvSpPr txBox="1"/>
            <p:nvPr/>
          </p:nvSpPr>
          <p:spPr>
            <a:xfrm>
              <a:off x="8184232" y="908720"/>
              <a:ext cx="37625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/>
                <a:t>NbN</a:t>
              </a:r>
              <a:r>
                <a:rPr lang="en-US" sz="1200" b="1" dirty="0" smtClean="0"/>
                <a:t>: </a:t>
              </a:r>
              <a:r>
                <a:rPr lang="en-US" sz="1200" dirty="0" smtClean="0"/>
                <a:t>formed by </a:t>
              </a:r>
              <a:r>
                <a:rPr lang="en-US" sz="1200" dirty="0" err="1" smtClean="0"/>
                <a:t>nitridation</a:t>
              </a:r>
              <a:r>
                <a:rPr lang="en-US" sz="1200" dirty="0" smtClean="0"/>
                <a:t> of fine-grain </a:t>
              </a:r>
              <a:r>
                <a:rPr lang="en-US" sz="1200" dirty="0" err="1" smtClean="0"/>
                <a:t>Nb</a:t>
              </a:r>
              <a:r>
                <a:rPr lang="en-US" sz="1200" dirty="0" smtClean="0"/>
                <a:t> @ 900°C,</a:t>
              </a:r>
            </a:p>
            <a:p>
              <a:r>
                <a:rPr lang="en-US" sz="1200" dirty="0" smtClean="0"/>
                <a:t>			Oxidized in air for few months.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5010716" y="5240233"/>
            <a:ext cx="194938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260°C in 0.004 m </a:t>
            </a:r>
            <a:r>
              <a:rPr lang="en-US" sz="1200" b="1" dirty="0" err="1" smtClean="0"/>
              <a:t>Torr</a:t>
            </a:r>
            <a:r>
              <a:rPr lang="en-US" sz="1200" b="1" dirty="0" smtClean="0"/>
              <a:t> N</a:t>
            </a:r>
            <a:r>
              <a:rPr lang="en-US" sz="1200" b="1" baseline="-25000" dirty="0" smtClean="0"/>
              <a:t>2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252278" y="3112902"/>
            <a:ext cx="0" cy="2319026"/>
          </a:xfrm>
          <a:prstGeom prst="line">
            <a:avLst/>
          </a:prstGeom>
          <a:ln w="31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458303" y="3887470"/>
            <a:ext cx="12298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900°C N-doped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698824" y="4293096"/>
            <a:ext cx="1229824" cy="1965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800°C N-doped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946449" y="4816625"/>
            <a:ext cx="55015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initial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4385221" y="1179808"/>
            <a:ext cx="3510979" cy="2448272"/>
            <a:chOff x="4385221" y="1268760"/>
            <a:chExt cx="3510979" cy="2448272"/>
          </a:xfrm>
        </p:grpSpPr>
        <p:sp>
          <p:nvSpPr>
            <p:cNvPr id="52" name="Rectangle 51"/>
            <p:cNvSpPr/>
            <p:nvPr/>
          </p:nvSpPr>
          <p:spPr>
            <a:xfrm>
              <a:off x="4385221" y="1268760"/>
              <a:ext cx="3510979" cy="24482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pic>
          <p:nvPicPr>
            <p:cNvPr id="53" name="Picture 1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44" t="55543" r="2912"/>
            <a:stretch/>
          </p:blipFill>
          <p:spPr bwMode="auto">
            <a:xfrm>
              <a:off x="4713429" y="1607703"/>
              <a:ext cx="2966747" cy="210932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54" name="TextBox 53"/>
          <p:cNvSpPr txBox="1"/>
          <p:nvPr/>
        </p:nvSpPr>
        <p:spPr>
          <a:xfrm>
            <a:off x="5087888" y="2924944"/>
            <a:ext cx="1976631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120°C in 0.004 m </a:t>
            </a:r>
            <a:r>
              <a:rPr lang="en-US" sz="1200" b="1" dirty="0" err="1" smtClean="0"/>
              <a:t>Torr</a:t>
            </a:r>
            <a:r>
              <a:rPr lang="en-US" sz="1200" b="1" dirty="0" smtClean="0"/>
              <a:t> N</a:t>
            </a:r>
            <a:r>
              <a:rPr lang="en-US" sz="1200" b="1" baseline="-25000" dirty="0" smtClean="0"/>
              <a:t>2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19336" y="1196752"/>
            <a:ext cx="4265885" cy="4810223"/>
            <a:chOff x="119336" y="1211065"/>
            <a:chExt cx="4265885" cy="4810223"/>
          </a:xfrm>
        </p:grpSpPr>
        <p:grpSp>
          <p:nvGrpSpPr>
            <p:cNvPr id="23" name="Group 22"/>
            <p:cNvGrpSpPr/>
            <p:nvPr/>
          </p:nvGrpSpPr>
          <p:grpSpPr>
            <a:xfrm>
              <a:off x="119336" y="1211065"/>
              <a:ext cx="4265885" cy="4810223"/>
              <a:chOff x="119336" y="1211065"/>
              <a:chExt cx="4265885" cy="481022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19336" y="1211065"/>
                <a:ext cx="4265885" cy="4810223"/>
                <a:chOff x="216737" y="1145451"/>
                <a:chExt cx="4265885" cy="4810223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216737" y="1145451"/>
                  <a:ext cx="4265885" cy="481022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err="1" smtClean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8" name="Group 27"/>
                <p:cNvGrpSpPr/>
                <p:nvPr/>
              </p:nvGrpSpPr>
              <p:grpSpPr>
                <a:xfrm>
                  <a:off x="288745" y="1951371"/>
                  <a:ext cx="4193877" cy="3660228"/>
                  <a:chOff x="-287319" y="3296438"/>
                  <a:chExt cx="4193877" cy="3024982"/>
                </a:xfrm>
              </p:grpSpPr>
              <p:pic>
                <p:nvPicPr>
                  <p:cNvPr id="29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2368" t="8792" r="12727" b="54598"/>
                  <a:stretch/>
                </p:blipFill>
                <p:spPr bwMode="auto">
                  <a:xfrm>
                    <a:off x="-287319" y="3296438"/>
                    <a:ext cx="4193877" cy="302498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</p:pic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-71295" y="5670073"/>
                    <a:ext cx="3168352" cy="34338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050" dirty="0" smtClean="0">
                        <a:solidFill>
                          <a:srgbClr val="331EFE"/>
                        </a:solidFill>
                      </a:rPr>
                      <a:t> A. </a:t>
                    </a:r>
                    <a:r>
                      <a:rPr lang="de-DE" sz="1050" dirty="0" err="1" smtClean="0">
                        <a:solidFill>
                          <a:srgbClr val="331EFE"/>
                        </a:solidFill>
                      </a:rPr>
                      <a:t>Darlinski</a:t>
                    </a:r>
                    <a:r>
                      <a:rPr lang="de-DE" sz="1050" dirty="0" smtClean="0">
                        <a:solidFill>
                          <a:srgbClr val="331EFE"/>
                        </a:solidFill>
                      </a:rPr>
                      <a:t>, Halbritter, </a:t>
                    </a:r>
                  </a:p>
                  <a:p>
                    <a:r>
                      <a:rPr lang="de-DE" sz="1050" dirty="0" smtClean="0">
                        <a:solidFill>
                          <a:srgbClr val="331EFE"/>
                        </a:solidFill>
                      </a:rPr>
                      <a:t> </a:t>
                    </a:r>
                    <a:r>
                      <a:rPr lang="de-DE" sz="1050" dirty="0" err="1" smtClean="0">
                        <a:solidFill>
                          <a:srgbClr val="331EFE"/>
                        </a:solidFill>
                      </a:rPr>
                      <a:t>surface</a:t>
                    </a:r>
                    <a:r>
                      <a:rPr lang="de-DE" sz="1050" dirty="0" smtClean="0">
                        <a:solidFill>
                          <a:srgbClr val="331EFE"/>
                        </a:solidFill>
                      </a:rPr>
                      <a:t> </a:t>
                    </a:r>
                    <a:r>
                      <a:rPr lang="de-DE" sz="1050" dirty="0" err="1" smtClean="0">
                        <a:solidFill>
                          <a:srgbClr val="331EFE"/>
                        </a:solidFill>
                      </a:rPr>
                      <a:t>and</a:t>
                    </a:r>
                    <a:r>
                      <a:rPr lang="de-DE" sz="1050" dirty="0" smtClean="0">
                        <a:solidFill>
                          <a:srgbClr val="331EFE"/>
                        </a:solidFill>
                      </a:rPr>
                      <a:t> </a:t>
                    </a:r>
                    <a:r>
                      <a:rPr lang="de-DE" sz="1050" dirty="0" err="1" smtClean="0">
                        <a:solidFill>
                          <a:srgbClr val="331EFE"/>
                        </a:solidFill>
                      </a:rPr>
                      <a:t>interface</a:t>
                    </a:r>
                    <a:r>
                      <a:rPr lang="de-DE" sz="1050" dirty="0" smtClean="0">
                        <a:solidFill>
                          <a:srgbClr val="331EFE"/>
                        </a:solidFill>
                      </a:rPr>
                      <a:t> </a:t>
                    </a:r>
                    <a:r>
                      <a:rPr lang="de-DE" sz="1050" dirty="0" err="1" smtClean="0">
                        <a:solidFill>
                          <a:srgbClr val="331EFE"/>
                        </a:solidFill>
                      </a:rPr>
                      <a:t>analysis</a:t>
                    </a:r>
                    <a:r>
                      <a:rPr lang="de-DE" sz="1050" dirty="0" smtClean="0">
                        <a:solidFill>
                          <a:srgbClr val="331EFE"/>
                        </a:solidFill>
                      </a:rPr>
                      <a:t> (1987) 10:223</a:t>
                    </a:r>
                  </a:p>
                </p:txBody>
              </p:sp>
            </p:grpSp>
          </p:grpSp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78" t="9925" r="35797" b="81246"/>
              <a:stretch/>
            </p:blipFill>
            <p:spPr bwMode="auto">
              <a:xfrm>
                <a:off x="714158" y="2114252"/>
                <a:ext cx="1079400" cy="106807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254403" y="1485699"/>
              <a:ext cx="38555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/>
                <a:t>NbN</a:t>
              </a:r>
              <a:r>
                <a:rPr lang="en-US" sz="1200" b="1" dirty="0" smtClean="0"/>
                <a:t>: </a:t>
              </a:r>
              <a:r>
                <a:rPr lang="en-US" sz="1200" dirty="0" smtClean="0"/>
                <a:t>formed by </a:t>
              </a:r>
              <a:r>
                <a:rPr lang="en-US" sz="1200" dirty="0" err="1" smtClean="0"/>
                <a:t>nitridation</a:t>
              </a:r>
              <a:r>
                <a:rPr lang="en-US" sz="1200" dirty="0" smtClean="0"/>
                <a:t> of large grain </a:t>
              </a:r>
              <a:r>
                <a:rPr lang="en-US" sz="1200" dirty="0" err="1" smtClean="0"/>
                <a:t>Nb</a:t>
              </a:r>
              <a:r>
                <a:rPr lang="en-US" sz="1200" dirty="0" smtClean="0"/>
                <a:t> @ 620°C,</a:t>
              </a:r>
            </a:p>
            <a:p>
              <a:r>
                <a:rPr lang="en-US" sz="1200" dirty="0" smtClean="0"/>
                <a:t>			Oxidized in air for 30 min.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515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5" grpId="0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Extensive </a:t>
            </a:r>
            <a:r>
              <a:rPr lang="en-US" dirty="0"/>
              <a:t>Nb sample </a:t>
            </a:r>
            <a:r>
              <a:rPr lang="en-US" dirty="0" smtClean="0"/>
              <a:t>R&amp;D worldwide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04636" cy="379252"/>
          </a:xfrm>
        </p:spPr>
        <p:txBody>
          <a:bodyPr/>
          <a:lstStyle/>
          <a:p>
            <a:r>
              <a:rPr lang="en-US" dirty="0" smtClean="0"/>
              <a:t>Review of results reported from different labs within last </a:t>
            </a:r>
            <a:r>
              <a:rPr lang="en-US" dirty="0" smtClean="0"/>
              <a:t>4 years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43524" y="1340768"/>
            <a:ext cx="5536452" cy="4680520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r>
              <a:rPr lang="de-DE" b="1" dirty="0" smtClean="0">
                <a:solidFill>
                  <a:schemeClr val="accent2"/>
                </a:solidFill>
              </a:rPr>
              <a:t>Nb </a:t>
            </a:r>
            <a:r>
              <a:rPr lang="de-DE" b="1" dirty="0" err="1" smtClean="0">
                <a:solidFill>
                  <a:schemeClr val="accent2"/>
                </a:solidFill>
              </a:rPr>
              <a:t>samples</a:t>
            </a:r>
            <a:r>
              <a:rPr lang="de-DE" b="1" dirty="0" smtClean="0">
                <a:solidFill>
                  <a:schemeClr val="accent2"/>
                </a:solidFill>
              </a:rPr>
              <a:t> </a:t>
            </a:r>
            <a:r>
              <a:rPr lang="de-DE" b="1" dirty="0" err="1" smtClean="0">
                <a:solidFill>
                  <a:schemeClr val="accent2"/>
                </a:solidFill>
              </a:rPr>
              <a:t>investigated</a:t>
            </a:r>
            <a:r>
              <a:rPr lang="de-DE" b="1" dirty="0" smtClean="0">
                <a:solidFill>
                  <a:schemeClr val="accent2"/>
                </a:solidFill>
              </a:rPr>
              <a:t>:</a:t>
            </a:r>
          </a:p>
          <a:p>
            <a:pPr marL="285750" lvl="1" indent="-285750">
              <a:buFont typeface="Symbol" panose="05050102010706020507" pitchFamily="18" charset="2"/>
              <a:buChar char="-"/>
            </a:pPr>
            <a:r>
              <a:rPr lang="de-DE" sz="1400" b="1" dirty="0">
                <a:solidFill>
                  <a:schemeClr val="bg1">
                    <a:lumMod val="65000"/>
                  </a:schemeClr>
                </a:solidFill>
              </a:rPr>
              <a:t>Thermal </a:t>
            </a:r>
            <a:r>
              <a:rPr lang="de-DE" sz="1400" b="1" dirty="0" err="1" smtClean="0">
                <a:solidFill>
                  <a:schemeClr val="bg1">
                    <a:lumMod val="65000"/>
                  </a:schemeClr>
                </a:solidFill>
              </a:rPr>
              <a:t>treatments</a:t>
            </a:r>
            <a:endParaRPr lang="de-DE" sz="1400" b="1" dirty="0">
              <a:solidFill>
                <a:schemeClr val="bg1">
                  <a:lumMod val="65000"/>
                </a:schemeClr>
              </a:solidFill>
            </a:endParaRPr>
          </a:p>
          <a:p>
            <a:pPr marL="285750" lvl="1" indent="-285750">
              <a:buFont typeface="Symbol" panose="05050102010706020507" pitchFamily="18" charset="2"/>
              <a:buChar char="-"/>
            </a:pPr>
            <a:r>
              <a:rPr lang="de-DE" sz="1400" b="1" dirty="0" smtClean="0">
                <a:solidFill>
                  <a:schemeClr val="bg1">
                    <a:lumMod val="65000"/>
                  </a:schemeClr>
                </a:solidFill>
              </a:rPr>
              <a:t>N-treatments</a:t>
            </a:r>
            <a:endParaRPr lang="de-DE" sz="1400" b="1" dirty="0">
              <a:solidFill>
                <a:schemeClr val="bg1">
                  <a:lumMod val="65000"/>
                </a:schemeClr>
              </a:solidFill>
            </a:endParaRPr>
          </a:p>
          <a:p>
            <a:pPr marL="285750" lvl="1" indent="-285750">
              <a:buFont typeface="Symbol" panose="05050102010706020507" pitchFamily="18" charset="2"/>
              <a:buChar char="-"/>
            </a:pPr>
            <a:r>
              <a:rPr lang="en-US" sz="1400" b="1" dirty="0" err="1" smtClean="0"/>
              <a:t>Nb</a:t>
            </a:r>
            <a:r>
              <a:rPr lang="en-US" sz="1400" b="1" dirty="0" smtClean="0"/>
              <a:t>-carbide precipitates/ grain boundary segregation</a:t>
            </a:r>
            <a:endParaRPr lang="de-DE" sz="1400" b="1" dirty="0" smtClean="0"/>
          </a:p>
          <a:p>
            <a:pPr marL="0" indent="0">
              <a:buNone/>
            </a:pPr>
            <a:endParaRPr lang="de-DE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lvl="1" indent="0" defTabSz="457200">
              <a:spcAft>
                <a:spcPts val="0"/>
              </a:spcAft>
              <a:buNone/>
            </a:pPr>
            <a:endParaRPr lang="de-DE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pic>
        <p:nvPicPr>
          <p:cNvPr id="5" name="Grafik 7" descr="Y:\SEM Messdaten_2019\20191118 - Arti_Nb Sample 2 and Sample 7_EBSD\Sample 7\Nb Sample 7_009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1844824"/>
            <a:ext cx="5852417" cy="4464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30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/>
              <a:t>Cavity </a:t>
            </a:r>
            <a:r>
              <a:rPr lang="en-US" dirty="0" smtClean="0"/>
              <a:t>cut-outs @ DESY</a:t>
            </a:r>
            <a:r>
              <a:rPr lang="en-US" dirty="0" smtClean="0"/>
              <a:t>: case study of failed runs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152932" cy="379252"/>
          </a:xfrm>
        </p:spPr>
        <p:txBody>
          <a:bodyPr/>
          <a:lstStyle/>
          <a:p>
            <a:r>
              <a:rPr lang="en-US" dirty="0" smtClean="0"/>
              <a:t>EBSD: Carbide </a:t>
            </a:r>
            <a:r>
              <a:rPr lang="en-US" dirty="0" smtClean="0"/>
              <a:t>segregation </a:t>
            </a:r>
            <a:r>
              <a:rPr lang="en-US" dirty="0" smtClean="0"/>
              <a:t>and grain boundary segregation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423592" y="6093296"/>
            <a:ext cx="88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EBSD </a:t>
            </a:r>
            <a:r>
              <a:rPr lang="en-US" sz="1400" dirty="0" smtClean="0"/>
              <a:t>confirmed </a:t>
            </a:r>
            <a:r>
              <a:rPr lang="en-US" sz="1400" b="1" dirty="0" smtClean="0"/>
              <a:t>excessive </a:t>
            </a:r>
            <a:r>
              <a:rPr lang="en-US" sz="1400" b="1" dirty="0" smtClean="0"/>
              <a:t>grain-boundary segregation</a:t>
            </a:r>
            <a:r>
              <a:rPr lang="en-US" sz="1400" dirty="0" smtClean="0"/>
              <a:t> and precipitation of </a:t>
            </a:r>
            <a:r>
              <a:rPr lang="en-US" sz="1400" b="1" dirty="0" smtClean="0"/>
              <a:t>Nb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C</a:t>
            </a:r>
            <a:endParaRPr lang="en-US" sz="1400" dirty="0" smtClean="0"/>
          </a:p>
        </p:txBody>
      </p:sp>
      <p:pic>
        <p:nvPicPr>
          <p:cNvPr id="37" name="Picture 36"/>
          <p:cNvPicPr/>
          <p:nvPr/>
        </p:nvPicPr>
        <p:blipFill rotWithShape="1">
          <a:blip r:embed="rId2" cstate="print"/>
          <a:srcRect t="14667"/>
          <a:stretch/>
        </p:blipFill>
        <p:spPr bwMode="auto">
          <a:xfrm>
            <a:off x="4942783" y="3851000"/>
            <a:ext cx="2819400" cy="231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5272314" y="1268760"/>
            <a:ext cx="633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</a:rPr>
              <a:t>(111)</a:t>
            </a:r>
            <a:endParaRPr lang="en-US" sz="1600" dirty="0" err="1" smtClean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498016" y="1279067"/>
            <a:ext cx="66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</a:rPr>
              <a:t>(001)</a:t>
            </a:r>
            <a:endParaRPr lang="en-US" sz="1600" dirty="0" err="1" smtClean="0">
              <a:solidFill>
                <a:schemeClr val="bg1"/>
              </a:solidFill>
            </a:endParaRPr>
          </a:p>
        </p:txBody>
      </p:sp>
      <p:pic>
        <p:nvPicPr>
          <p:cNvPr id="38" name="Picture 37"/>
          <p:cNvPicPr/>
          <p:nvPr/>
        </p:nvPicPr>
        <p:blipFill rotWithShape="1">
          <a:blip r:embed="rId3" cstate="print"/>
          <a:srcRect t="14560" b="20095"/>
          <a:stretch/>
        </p:blipFill>
        <p:spPr bwMode="auto">
          <a:xfrm>
            <a:off x="7762183" y="4021854"/>
            <a:ext cx="2563091" cy="1612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/>
          <p:nvPr/>
        </p:nvPicPr>
        <p:blipFill rotWithShape="1">
          <a:blip r:embed="rId4"/>
          <a:srcRect t="-72"/>
          <a:stretch/>
        </p:blipFill>
        <p:spPr>
          <a:xfrm>
            <a:off x="10488488" y="3525874"/>
            <a:ext cx="1208349" cy="2530252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 rotWithShape="1">
          <a:blip r:embed="rId5" cstate="print"/>
          <a:srcRect t="9091"/>
          <a:stretch/>
        </p:blipFill>
        <p:spPr bwMode="auto">
          <a:xfrm>
            <a:off x="8856392" y="1268760"/>
            <a:ext cx="2557684" cy="223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40470" y="1128083"/>
            <a:ext cx="3787082" cy="264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25" y="2156293"/>
            <a:ext cx="4017797" cy="25110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89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234324" y="1171190"/>
            <a:ext cx="2448272" cy="1969778"/>
            <a:chOff x="6096000" y="836712"/>
            <a:chExt cx="4770988" cy="3838541"/>
          </a:xfrm>
        </p:grpSpPr>
        <p:pic>
          <p:nvPicPr>
            <p:cNvPr id="6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04"/>
            <a:stretch/>
          </p:blipFill>
          <p:spPr bwMode="auto">
            <a:xfrm>
              <a:off x="6096000" y="836712"/>
              <a:ext cx="4770988" cy="38385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" name="Picture 6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7" t="6509" b="14620"/>
            <a:stretch/>
          </p:blipFill>
          <p:spPr bwMode="auto">
            <a:xfrm>
              <a:off x="6721950" y="930842"/>
              <a:ext cx="4122916" cy="331236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04"/>
          <a:stretch/>
        </p:blipFill>
        <p:spPr bwMode="auto">
          <a:xfrm>
            <a:off x="246988" y="3327952"/>
            <a:ext cx="2448271" cy="19697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720101" y="1404679"/>
            <a:ext cx="8200435" cy="872193"/>
            <a:chOff x="2504076" y="4163956"/>
            <a:chExt cx="8200435" cy="872193"/>
          </a:xfrm>
        </p:grpSpPr>
        <p:pic>
          <p:nvPicPr>
            <p:cNvPr id="5" name="Picture 2" descr="D:\Nb_N\HRTEM\Lamella End September2018\Short lamella as delivered\SI EDS-HAADF 1121 short lamella no thinning-C-net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35000" contrast="-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63" t="84600" r="44194" b="4718"/>
            <a:stretch/>
          </p:blipFill>
          <p:spPr bwMode="auto">
            <a:xfrm rot="16200000">
              <a:off x="4547651" y="3817296"/>
              <a:ext cx="789336" cy="1565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47" t="43279" r="5206" b="28756"/>
            <a:stretch/>
          </p:blipFill>
          <p:spPr bwMode="auto">
            <a:xfrm>
              <a:off x="2504076" y="4207542"/>
              <a:ext cx="1557023" cy="787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9" descr="D:\Nb_N\HRTEM\Lamella End September2018\Short lamella as delivered\SI EDS-HAADF 1121 short lamella no thinning-Nb-net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61" t="82052" r="42115" b="4820"/>
            <a:stretch/>
          </p:blipFill>
          <p:spPr bwMode="auto">
            <a:xfrm rot="16200000">
              <a:off x="9472427" y="3773201"/>
              <a:ext cx="841330" cy="1622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D:\Nb_N\HRTEM\Lamella End September2018\Short lamella as delivered\SI EDS-HAADF 1121 short lamella no thinning-N-net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4" t="77631" r="34892" b="4763"/>
            <a:stretch/>
          </p:blipFill>
          <p:spPr bwMode="auto">
            <a:xfrm rot="16200000">
              <a:off x="7811936" y="3841797"/>
              <a:ext cx="872192" cy="1516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1" descr="D:\Nb_N\HRTEM\Lamella End September2018\Short lamella as delivered\SI EDS-HAADF 1121 short lamella no thinning-O-net.pn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5" t="84233" r="42930" b="4128"/>
            <a:stretch/>
          </p:blipFill>
          <p:spPr bwMode="auto">
            <a:xfrm rot="16200000">
              <a:off x="6273280" y="3821581"/>
              <a:ext cx="789336" cy="1556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Carbon-rich </a:t>
            </a:r>
            <a:r>
              <a:rPr lang="en-US" dirty="0" smtClean="0"/>
              <a:t>precipitates on cavity related samples</a:t>
            </a:r>
            <a:endParaRPr lang="de-DE" dirty="0"/>
          </a:p>
        </p:txBody>
      </p:sp>
      <p:grpSp>
        <p:nvGrpSpPr>
          <p:cNvPr id="3" name="Group 2"/>
          <p:cNvGrpSpPr/>
          <p:nvPr/>
        </p:nvGrpSpPr>
        <p:grpSpPr>
          <a:xfrm>
            <a:off x="2711624" y="4046575"/>
            <a:ext cx="8171759" cy="1614673"/>
            <a:chOff x="2507187" y="1327001"/>
            <a:chExt cx="8171759" cy="1614673"/>
          </a:xfrm>
        </p:grpSpPr>
        <p:pic>
          <p:nvPicPr>
            <p:cNvPr id="6" name="Picture 5" descr="D:\Nb_N\HRTEM\third_Sample\HRTEM   highres EDX\HRTEM + highres EDX\SI EDS-HAADF 1128 high resolution long time\SI EDS-HAADF 1128-C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30" t="12227" r="6200" b="3151"/>
            <a:stretch/>
          </p:blipFill>
          <p:spPr bwMode="auto">
            <a:xfrm>
              <a:off x="4159562" y="1339122"/>
              <a:ext cx="1565514" cy="1598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1" r="7185"/>
            <a:stretch/>
          </p:blipFill>
          <p:spPr bwMode="auto">
            <a:xfrm>
              <a:off x="2507187" y="1353056"/>
              <a:ext cx="1557023" cy="15886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 descr="D:\Nb_N\HRTEM\third_Sample\HRTEM   highres EDX\HRTEM + highres EDX\SI EDS-HAADF 1128 high resolution long time\SI EDS-HAADF 1128-Nb.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6"/>
            <a:stretch/>
          </p:blipFill>
          <p:spPr bwMode="auto">
            <a:xfrm>
              <a:off x="9056106" y="1327001"/>
              <a:ext cx="1622840" cy="1610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D:\Nb_N\HRTEM\third_Sample\HRTEM   highres EDX\HRTEM + highres EDX\SI EDS-HAADF 1128 high resolution long time\SI EDS-HAADF 1128-N.pn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87" b="1666"/>
            <a:stretch/>
          </p:blipFill>
          <p:spPr bwMode="auto">
            <a:xfrm>
              <a:off x="7511967" y="1341913"/>
              <a:ext cx="1472131" cy="1595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7" descr="D:\Nb_N\HRTEM\third_Sample\HRTEM   highres EDX\HRTEM + highres EDX\SI EDS-HAADF 1128 high resolution long time\SI EDS-HAADF 1128-O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352"/>
            <a:stretch/>
          </p:blipFill>
          <p:spPr bwMode="auto">
            <a:xfrm>
              <a:off x="5823581" y="1353056"/>
              <a:ext cx="1622840" cy="1584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9665305" y="836712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Nb</a:t>
            </a:r>
            <a:endParaRPr lang="de-DE" dirty="0"/>
          </a:p>
        </p:txBody>
      </p:sp>
      <p:sp>
        <p:nvSpPr>
          <p:cNvPr id="13" name="TextBox 12"/>
          <p:cNvSpPr txBox="1"/>
          <p:nvPr/>
        </p:nvSpPr>
        <p:spPr>
          <a:xfrm>
            <a:off x="7325493" y="144309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O</a:t>
            </a: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711624" y="2656981"/>
            <a:ext cx="8171760" cy="988043"/>
            <a:chOff x="-707970" y="2482766"/>
            <a:chExt cx="8988936" cy="1086846"/>
          </a:xfrm>
        </p:grpSpPr>
        <p:pic>
          <p:nvPicPr>
            <p:cNvPr id="17" name="Picture 3" descr="STEM HAADF 1521 0001 HAADF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31" t="27187" r="10034" b="25434"/>
            <a:stretch/>
          </p:blipFill>
          <p:spPr bwMode="auto">
            <a:xfrm>
              <a:off x="-707970" y="2537724"/>
              <a:ext cx="1741714" cy="1023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" descr="SI SuperX-HAADF 1522 Raw data-C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" t="26543" r="13508" b="26694"/>
            <a:stretch/>
          </p:blipFill>
          <p:spPr bwMode="auto">
            <a:xfrm>
              <a:off x="1109643" y="2537724"/>
              <a:ext cx="1779300" cy="1010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Grafik 1" descr="C:\Users\Tobias\AppData\Local\Microsoft\Windows\INetCache\Content.Word\SI SuperX-HAADF 1522 Raw data-O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36" t="30482" r="775" b="21655"/>
            <a:stretch/>
          </p:blipFill>
          <p:spPr bwMode="auto">
            <a:xfrm>
              <a:off x="3012547" y="2535773"/>
              <a:ext cx="1712639" cy="1033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8" descr="SI SuperX-HAADF 1522 Raw data-Nb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7" t="28948" r="4676" b="24015"/>
            <a:stretch/>
          </p:blipFill>
          <p:spPr bwMode="auto">
            <a:xfrm>
              <a:off x="6495842" y="2518188"/>
              <a:ext cx="1785124" cy="1016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0" descr="SI SuperX-HAADF 1522 Raw data-N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3" t="26068" r="6062" b="23615"/>
            <a:stretch/>
          </p:blipFill>
          <p:spPr bwMode="auto">
            <a:xfrm>
              <a:off x="4797288" y="2482766"/>
              <a:ext cx="1619344" cy="1086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1199457" y="5661248"/>
            <a:ext cx="78630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Larger and deeper </a:t>
            </a:r>
            <a:r>
              <a:rPr lang="en-US" sz="1400" b="1" dirty="0" smtClean="0"/>
              <a:t>saw-tooth like precipitates </a:t>
            </a:r>
            <a:r>
              <a:rPr lang="en-US" sz="1400" dirty="0" smtClean="0"/>
              <a:t>on heavily deteriorated cavities</a:t>
            </a:r>
          </a:p>
          <a:p>
            <a:r>
              <a:rPr lang="en-US" sz="1200" b="1" dirty="0" smtClean="0"/>
              <a:t>Nb</a:t>
            </a:r>
            <a:r>
              <a:rPr lang="en-US" sz="1200" b="1" baseline="-25000" dirty="0" smtClean="0"/>
              <a:t>2</a:t>
            </a:r>
            <a:r>
              <a:rPr lang="en-US" sz="1200" b="1" dirty="0" smtClean="0"/>
              <a:t>C phase confirmed</a:t>
            </a:r>
          </a:p>
          <a:p>
            <a:r>
              <a:rPr lang="en-US" sz="1200" dirty="0" err="1" smtClean="0"/>
              <a:t>Posiible</a:t>
            </a:r>
            <a:r>
              <a:rPr lang="en-US" sz="1200" dirty="0" smtClean="0"/>
              <a:t> sources of C: surrounding environment</a:t>
            </a:r>
            <a:r>
              <a:rPr lang="en-US" sz="1200" dirty="0" smtClean="0"/>
              <a:t>, dirty furnace </a:t>
            </a:r>
            <a:r>
              <a:rPr lang="en-US" sz="1200" dirty="0" err="1" smtClean="0"/>
              <a:t>etc</a:t>
            </a:r>
            <a:r>
              <a:rPr lang="en-US" sz="1200" dirty="0" smtClean="0"/>
              <a:t>,</a:t>
            </a:r>
            <a:endParaRPr lang="en-US" sz="1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665330" y="1135314"/>
            <a:ext cx="3768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u="sng" dirty="0" err="1" smtClean="0"/>
              <a:t>Cavity</a:t>
            </a:r>
            <a:r>
              <a:rPr lang="de-DE" sz="1400" b="1" u="sng" dirty="0" smtClean="0"/>
              <a:t> </a:t>
            </a:r>
            <a:r>
              <a:rPr lang="de-DE" sz="1400" b="1" u="sng" dirty="0" err="1" smtClean="0"/>
              <a:t>improved</a:t>
            </a:r>
            <a:r>
              <a:rPr lang="de-DE" sz="1400" b="1" dirty="0" smtClean="0"/>
              <a:t> after N-infusion @FNAL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33026" y="2395371"/>
            <a:ext cx="6409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u="sng" dirty="0" smtClean="0"/>
              <a:t>Still </a:t>
            </a:r>
            <a:r>
              <a:rPr lang="de-DE" sz="1400" b="1" u="sng" dirty="0" err="1" smtClean="0"/>
              <a:t>good</a:t>
            </a:r>
            <a:r>
              <a:rPr lang="de-DE" sz="1400" b="1" u="sng" dirty="0" smtClean="0"/>
              <a:t> </a:t>
            </a:r>
            <a:r>
              <a:rPr lang="de-DE" sz="1400" b="1" u="sng" dirty="0" err="1" smtClean="0"/>
              <a:t>cavity</a:t>
            </a:r>
            <a:r>
              <a:rPr lang="de-DE" sz="1400" b="1" u="sng" dirty="0" smtClean="0"/>
              <a:t> </a:t>
            </a:r>
            <a:r>
              <a:rPr lang="de-DE" sz="1400" b="1" u="sng" dirty="0" err="1" smtClean="0"/>
              <a:t>performance</a:t>
            </a:r>
            <a:r>
              <a:rPr lang="de-DE" sz="1400" b="1" u="sng" dirty="0" smtClean="0"/>
              <a:t> </a:t>
            </a:r>
            <a:r>
              <a:rPr lang="de-DE" sz="1400" b="1" dirty="0" smtClean="0"/>
              <a:t>after </a:t>
            </a:r>
            <a:r>
              <a:rPr lang="de-DE" sz="1400" b="1" dirty="0" err="1" smtClean="0"/>
              <a:t>heat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treatment</a:t>
            </a:r>
            <a:r>
              <a:rPr lang="de-DE" sz="1400" b="1" dirty="0" smtClean="0"/>
              <a:t> 800 °C +120°C @DESY</a:t>
            </a:r>
            <a:endParaRPr lang="de-DE" sz="1400" b="1" dirty="0"/>
          </a:p>
          <a:p>
            <a:endParaRPr lang="de-DE" sz="1400" dirty="0" smtClean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2005374" y="3540002"/>
            <a:ext cx="850266" cy="360040"/>
          </a:xfrm>
          <a:prstGeom prst="straightConnector1">
            <a:avLst/>
          </a:prstGeom>
          <a:ln w="9525">
            <a:solidFill>
              <a:srgbClr val="331EF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1343472" y="4516974"/>
            <a:ext cx="1392440" cy="1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639616" y="3780896"/>
            <a:ext cx="6178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u="sng" dirty="0" err="1" smtClean="0"/>
              <a:t>Highly</a:t>
            </a:r>
            <a:r>
              <a:rPr lang="de-DE" sz="1400" b="1" u="sng" dirty="0" smtClean="0"/>
              <a:t> </a:t>
            </a:r>
            <a:r>
              <a:rPr lang="de-DE" sz="1400" b="1" u="sng" dirty="0" err="1" smtClean="0"/>
              <a:t>deteriorated</a:t>
            </a:r>
            <a:r>
              <a:rPr lang="de-DE" sz="1400" b="1" u="sng" dirty="0" smtClean="0"/>
              <a:t> </a:t>
            </a:r>
            <a:r>
              <a:rPr lang="de-DE" sz="1400" b="1" dirty="0" err="1" smtClean="0"/>
              <a:t>cavity</a:t>
            </a:r>
            <a:r>
              <a:rPr lang="de-DE" sz="1400" b="1" dirty="0" smtClean="0"/>
              <a:t> after </a:t>
            </a:r>
            <a:r>
              <a:rPr lang="de-DE" sz="1400" b="1" dirty="0" err="1" smtClean="0"/>
              <a:t>heat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treatment</a:t>
            </a:r>
            <a:r>
              <a:rPr lang="de-DE" sz="1400" b="1" dirty="0" smtClean="0"/>
              <a:t> 800 °C +120°C @DESY</a:t>
            </a:r>
            <a:endParaRPr lang="de-DE" sz="1400" b="1" dirty="0"/>
          </a:p>
          <a:p>
            <a:endParaRPr lang="de-DE" sz="1400" dirty="0" smtClean="0"/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9" r="1990" b="56517"/>
          <a:stretch/>
        </p:blipFill>
        <p:spPr bwMode="auto">
          <a:xfrm>
            <a:off x="9192344" y="844505"/>
            <a:ext cx="2189593" cy="14127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2" y="2395371"/>
            <a:ext cx="2086054" cy="37949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3" name="Straight Arrow Connector 62"/>
          <p:cNvCxnSpPr/>
          <p:nvPr/>
        </p:nvCxnSpPr>
        <p:spPr>
          <a:xfrm>
            <a:off x="2331242" y="1558295"/>
            <a:ext cx="347599" cy="144955"/>
          </a:xfrm>
          <a:prstGeom prst="straightConnector1">
            <a:avLst/>
          </a:prstGeom>
          <a:ln w="95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597689" y="144610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833317" y="144177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341505" y="2706943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O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613701" y="270995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391756" y="4064398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O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663952" y="406741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912974" y="406308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849329" y="270562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5" name="Text Placeholder 4"/>
          <p:cNvSpPr txBox="1">
            <a:spLocks/>
          </p:cNvSpPr>
          <p:nvPr/>
        </p:nvSpPr>
        <p:spPr>
          <a:xfrm>
            <a:off x="378025" y="745492"/>
            <a:ext cx="11334599" cy="379252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FIB lamella, Energy dispersive x-ray analysis</a:t>
            </a:r>
            <a:r>
              <a:rPr lang="en-US" b="1" dirty="0">
                <a:solidFill>
                  <a:schemeClr val="accent2"/>
                </a:solidFill>
              </a:rPr>
              <a:t>, Electron backscatter diffraction (EBSD) </a:t>
            </a:r>
            <a:endParaRPr lang="en-US" b="1" dirty="0" smtClean="0">
              <a:solidFill>
                <a:schemeClr val="accent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4191" y="2348880"/>
            <a:ext cx="19108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700" dirty="0" smtClean="0"/>
              <a:t>1DE20 large </a:t>
            </a:r>
            <a:r>
              <a:rPr lang="de-DE" sz="700" dirty="0" err="1" smtClean="0"/>
              <a:t>grain</a:t>
            </a:r>
            <a:r>
              <a:rPr lang="de-DE" sz="700" dirty="0" smtClean="0"/>
              <a:t> Nb</a:t>
            </a:r>
          </a:p>
          <a:p>
            <a:pPr marL="171450" indent="-171450">
              <a:buFontTx/>
              <a:buChar char="-"/>
            </a:pPr>
            <a:r>
              <a:rPr lang="de-DE" sz="700" dirty="0" smtClean="0">
                <a:solidFill>
                  <a:srgbClr val="00B050"/>
                </a:solidFill>
              </a:rPr>
              <a:t>Baseline </a:t>
            </a:r>
            <a:r>
              <a:rPr lang="de-DE" sz="700" dirty="0" err="1" smtClean="0">
                <a:solidFill>
                  <a:srgbClr val="00B050"/>
                </a:solidFill>
              </a:rPr>
              <a:t>test</a:t>
            </a:r>
            <a:r>
              <a:rPr lang="de-DE" sz="700" dirty="0" smtClean="0">
                <a:solidFill>
                  <a:srgbClr val="00B050"/>
                </a:solidFill>
              </a:rPr>
              <a:t> at DESY (2007)</a:t>
            </a:r>
          </a:p>
          <a:p>
            <a:pPr marL="171450" indent="-171450">
              <a:buFontTx/>
              <a:buChar char="-"/>
            </a:pPr>
            <a:r>
              <a:rPr lang="de-DE" sz="7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Test at FNAL after N-infusion (2019)</a:t>
            </a:r>
          </a:p>
          <a:p>
            <a:pPr marL="171450" indent="-171450">
              <a:buFontTx/>
              <a:buChar char="-"/>
            </a:pPr>
            <a:endParaRPr lang="de-DE" sz="7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53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07368" y="1165965"/>
            <a:ext cx="4850363" cy="3082251"/>
            <a:chOff x="297701" y="2434981"/>
            <a:chExt cx="4850363" cy="3082251"/>
          </a:xfrm>
        </p:grpSpPr>
        <p:pic>
          <p:nvPicPr>
            <p:cNvPr id="24" name="Picture 8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5" t="18889" r="16389" b="9445"/>
            <a:stretch/>
          </p:blipFill>
          <p:spPr bwMode="auto">
            <a:xfrm>
              <a:off x="297701" y="2434981"/>
              <a:ext cx="4850363" cy="3082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165" t="26395" r="1"/>
            <a:stretch/>
          </p:blipFill>
          <p:spPr bwMode="auto">
            <a:xfrm>
              <a:off x="395536" y="2465068"/>
              <a:ext cx="385866" cy="387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Superconducting radio frequency (SRF) </a:t>
            </a:r>
            <a:r>
              <a:rPr lang="en-US" dirty="0" err="1" smtClean="0"/>
              <a:t>Nb</a:t>
            </a:r>
            <a:r>
              <a:rPr lang="en-US" dirty="0" smtClean="0"/>
              <a:t> cavities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09924" y="3816568"/>
            <a:ext cx="2125782" cy="3001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platzhalter 7"/>
          <p:cNvSpPr>
            <a:spLocks noGrp="1"/>
          </p:cNvSpPr>
          <p:nvPr>
            <p:ph idx="1"/>
          </p:nvPr>
        </p:nvSpPr>
        <p:spPr>
          <a:xfrm>
            <a:off x="967215" y="4327978"/>
            <a:ext cx="7649065" cy="1909334"/>
          </a:xfrm>
        </p:spPr>
        <p:txBody>
          <a:bodyPr/>
          <a:lstStyle/>
          <a:p>
            <a:pPr marL="0" lvl="0" indent="0"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FF9E1B"/>
                </a:solidFill>
              </a:rPr>
              <a:t>Why??</a:t>
            </a:r>
            <a:endParaRPr lang="en-US" b="1" dirty="0">
              <a:solidFill>
                <a:srgbClr val="FF9E1B"/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Higher efficiency of the cavities directly reduce the  cryogenic load</a:t>
            </a:r>
          </a:p>
          <a:p>
            <a:pPr lvl="1">
              <a:buFontTx/>
              <a:buChar char="-"/>
            </a:pPr>
            <a:r>
              <a:rPr lang="en-US" dirty="0" smtClean="0"/>
              <a:t>Realization of the continuous wave operation of </a:t>
            </a:r>
            <a:r>
              <a:rPr lang="en-US" dirty="0" smtClean="0"/>
              <a:t>European-XFEL </a:t>
            </a:r>
            <a:endParaRPr lang="en-US" dirty="0"/>
          </a:p>
          <a:p>
            <a:pPr lvl="1">
              <a:buFontTx/>
              <a:buChar char="-"/>
            </a:pPr>
            <a:r>
              <a:rPr lang="en-US" dirty="0" smtClean="0"/>
              <a:t>Cost reduction in large future projects, </a:t>
            </a:r>
            <a:r>
              <a:rPr lang="en-US" i="1" dirty="0" smtClean="0"/>
              <a:t>International linear collider </a:t>
            </a:r>
            <a:r>
              <a:rPr lang="en-US" dirty="0" smtClean="0"/>
              <a:t>(ILC</a:t>
            </a:r>
            <a:r>
              <a:rPr lang="en-US" dirty="0" smtClean="0"/>
              <a:t>) </a:t>
            </a:r>
            <a:r>
              <a:rPr lang="en-US" i="1" dirty="0" smtClean="0"/>
              <a:t>(approx</a:t>
            </a:r>
            <a:r>
              <a:rPr lang="en-US" i="1" dirty="0" smtClean="0"/>
              <a:t>. 17000 </a:t>
            </a:r>
            <a:r>
              <a:rPr lang="en-US" i="1" dirty="0" smtClean="0"/>
              <a:t>cavities</a:t>
            </a:r>
            <a:r>
              <a:rPr lang="en-US" i="1" dirty="0" smtClean="0"/>
              <a:t>)</a:t>
            </a:r>
            <a:endParaRPr lang="en-US" i="1" dirty="0"/>
          </a:p>
        </p:txBody>
      </p:sp>
      <p:sp>
        <p:nvSpPr>
          <p:cNvPr id="7" name="Textplatzhalter 7"/>
          <p:cNvSpPr txBox="1">
            <a:spLocks/>
          </p:cNvSpPr>
          <p:nvPr/>
        </p:nvSpPr>
        <p:spPr>
          <a:xfrm>
            <a:off x="549101" y="761796"/>
            <a:ext cx="5040560" cy="4349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accent2"/>
                </a:solidFill>
              </a:rPr>
              <a:t>Goal:  - attain higher efficiency (Q), and max. </a:t>
            </a:r>
            <a:r>
              <a:rPr lang="en-US" sz="2000" dirty="0" err="1" smtClean="0">
                <a:solidFill>
                  <a:schemeClr val="accent2"/>
                </a:solidFill>
              </a:rPr>
              <a:t>E</a:t>
            </a:r>
            <a:r>
              <a:rPr lang="en-US" sz="2000" baseline="-25000" dirty="0" err="1" smtClean="0">
                <a:solidFill>
                  <a:schemeClr val="accent2"/>
                </a:solidFill>
              </a:rPr>
              <a:t>acc</a:t>
            </a:r>
            <a:endParaRPr lang="en-US" sz="2000" i="1" dirty="0" smtClean="0">
              <a:solidFill>
                <a:schemeClr val="accent2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3" r="50000"/>
          <a:stretch/>
        </p:blipFill>
        <p:spPr bwMode="auto">
          <a:xfrm>
            <a:off x="5171535" y="1583921"/>
            <a:ext cx="2471358" cy="18735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64" b="50000"/>
          <a:stretch/>
        </p:blipFill>
        <p:spPr bwMode="auto">
          <a:xfrm>
            <a:off x="5456689" y="3595172"/>
            <a:ext cx="2296587" cy="5698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/>
          <a:stretch/>
        </p:blipFill>
        <p:spPr bwMode="auto">
          <a:xfrm>
            <a:off x="8445266" y="3411881"/>
            <a:ext cx="3055098" cy="468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515995" y="3770275"/>
            <a:ext cx="273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</a:t>
            </a:r>
            <a:r>
              <a:rPr lang="de-DE" baseline="-25000" dirty="0" err="1" smtClean="0"/>
              <a:t>operating</a:t>
            </a:r>
            <a:r>
              <a:rPr lang="de-DE" dirty="0" smtClean="0"/>
              <a:t> = 2 K, </a:t>
            </a:r>
            <a:r>
              <a:rPr lang="de-DE" dirty="0" err="1" smtClean="0"/>
              <a:t>Nb</a:t>
            </a:r>
            <a:r>
              <a:rPr lang="de-DE" dirty="0" smtClean="0"/>
              <a:t>: </a:t>
            </a:r>
            <a:r>
              <a:rPr lang="de-DE" dirty="0" err="1" smtClean="0"/>
              <a:t>T</a:t>
            </a:r>
            <a:r>
              <a:rPr lang="de-DE" baseline="-25000" dirty="0" err="1" smtClean="0"/>
              <a:t>c</a:t>
            </a:r>
            <a:r>
              <a:rPr lang="de-DE" dirty="0" smtClean="0"/>
              <a:t>= 9.3 K,</a:t>
            </a:r>
            <a:endParaRPr lang="de-DE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6" t="-1704" r="514" b="1"/>
          <a:stretch/>
        </p:blipFill>
        <p:spPr bwMode="auto">
          <a:xfrm>
            <a:off x="7753276" y="964409"/>
            <a:ext cx="4032448" cy="245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5-Point Star 20"/>
          <p:cNvSpPr/>
          <p:nvPr/>
        </p:nvSpPr>
        <p:spPr>
          <a:xfrm>
            <a:off x="2824535" y="2211744"/>
            <a:ext cx="195518" cy="19872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661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00786" y="908720"/>
            <a:ext cx="95770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Review of </a:t>
            </a:r>
            <a:r>
              <a:rPr lang="en-US" sz="1600" b="1" dirty="0" err="1" smtClean="0"/>
              <a:t>Nb</a:t>
            </a:r>
            <a:r>
              <a:rPr lang="en-US" sz="1600" b="1" dirty="0" smtClean="0"/>
              <a:t> surface analysis after thermal /gas treatments </a:t>
            </a:r>
            <a:r>
              <a:rPr lang="en-US" sz="1600" dirty="0" smtClean="0"/>
              <a:t>by </a:t>
            </a:r>
            <a:r>
              <a:rPr lang="en-US" sz="1600" i="1" dirty="0" smtClean="0"/>
              <a:t>in-situ</a:t>
            </a:r>
            <a:r>
              <a:rPr lang="en-US" sz="1600" dirty="0" smtClean="0"/>
              <a:t> and </a:t>
            </a:r>
            <a:r>
              <a:rPr lang="en-US" sz="1600" i="1" dirty="0" smtClean="0"/>
              <a:t>ex-situ</a:t>
            </a:r>
            <a:r>
              <a:rPr lang="en-US" sz="1600" dirty="0" smtClean="0"/>
              <a:t> methods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1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1" dirty="0" smtClean="0"/>
              <a:t>N-infusion: contradictory findings </a:t>
            </a:r>
            <a:r>
              <a:rPr lang="en-US" sz="1600" dirty="0" smtClean="0"/>
              <a:t>on presence of </a:t>
            </a:r>
            <a:r>
              <a:rPr lang="en-US" sz="1600" dirty="0" err="1" smtClean="0"/>
              <a:t>Nb</a:t>
            </a:r>
            <a:r>
              <a:rPr lang="en-US" sz="1600" dirty="0" smtClean="0"/>
              <a:t>-N from different labs by </a:t>
            </a:r>
            <a:r>
              <a:rPr lang="en-US" sz="1600" i="1" dirty="0" smtClean="0"/>
              <a:t>ex-situ</a:t>
            </a:r>
            <a:r>
              <a:rPr lang="en-US" sz="1600" dirty="0" smtClean="0"/>
              <a:t> meas</a:t>
            </a:r>
            <a:r>
              <a:rPr lang="en-US" sz="1600" b="1" dirty="0" smtClean="0"/>
              <a:t>.</a:t>
            </a:r>
            <a:endParaRPr lang="en-US" sz="1600" b="1" i="1" dirty="0" smtClean="0"/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en-US" sz="1400" b="1" dirty="0" err="1" smtClean="0"/>
              <a:t>NbN</a:t>
            </a:r>
            <a:r>
              <a:rPr lang="en-US" sz="1400" dirty="0" smtClean="0"/>
              <a:t> signal reported by </a:t>
            </a:r>
            <a:r>
              <a:rPr lang="en-US" sz="1400" b="1" dirty="0" smtClean="0"/>
              <a:t>FNAL (20 nm), </a:t>
            </a:r>
            <a:r>
              <a:rPr lang="en-US" sz="1400" b="1" dirty="0" err="1" smtClean="0"/>
              <a:t>Jlab</a:t>
            </a:r>
            <a:r>
              <a:rPr lang="en-US" sz="1400" b="1" dirty="0" smtClean="0"/>
              <a:t> (50 nm), Cornell (5 nm) </a:t>
            </a:r>
            <a:r>
              <a:rPr lang="en-US" sz="1400" dirty="0" smtClean="0"/>
              <a:t>using </a:t>
            </a:r>
            <a:r>
              <a:rPr lang="en-US" sz="1400" b="1" dirty="0" smtClean="0"/>
              <a:t>SIMS</a:t>
            </a:r>
            <a:r>
              <a:rPr lang="en-US" sz="1400" dirty="0" smtClean="0"/>
              <a:t>,</a:t>
            </a:r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en-US" sz="1400" dirty="0" smtClean="0"/>
              <a:t>could </a:t>
            </a:r>
            <a:r>
              <a:rPr lang="en-US" sz="1400" b="1" dirty="0" smtClean="0"/>
              <a:t>not be observed </a:t>
            </a:r>
            <a:r>
              <a:rPr lang="en-US" sz="1400" dirty="0" smtClean="0"/>
              <a:t>by </a:t>
            </a:r>
            <a:r>
              <a:rPr lang="en-US" sz="1400" b="1" dirty="0" smtClean="0"/>
              <a:t>KEK and DESY </a:t>
            </a:r>
            <a:r>
              <a:rPr lang="en-US" sz="1400" dirty="0" smtClean="0"/>
              <a:t>in </a:t>
            </a:r>
            <a:r>
              <a:rPr lang="en-US" sz="1400" i="1" dirty="0" smtClean="0"/>
              <a:t>ex-situ</a:t>
            </a:r>
            <a:r>
              <a:rPr lang="en-US" sz="1400" dirty="0" smtClean="0"/>
              <a:t> </a:t>
            </a:r>
            <a:r>
              <a:rPr lang="en-US" sz="1400" b="1" dirty="0" smtClean="0"/>
              <a:t>XPS</a:t>
            </a:r>
            <a:r>
              <a:rPr lang="en-US" sz="1400" dirty="0" smtClean="0"/>
              <a:t> and </a:t>
            </a:r>
            <a:r>
              <a:rPr lang="en-US" sz="1400" b="1" dirty="0" smtClean="0"/>
              <a:t>SIMS, </a:t>
            </a:r>
            <a:r>
              <a:rPr lang="en-US" sz="1400" dirty="0" smtClean="0"/>
              <a:t>and</a:t>
            </a:r>
            <a:r>
              <a:rPr lang="en-US" sz="1400" b="1" dirty="0" smtClean="0"/>
              <a:t> </a:t>
            </a:r>
            <a:r>
              <a:rPr lang="en-US" sz="1400" i="1" dirty="0" smtClean="0"/>
              <a:t>in-situ</a:t>
            </a:r>
            <a:r>
              <a:rPr lang="en-US" sz="1400" b="1" i="1" dirty="0" smtClean="0"/>
              <a:t> </a:t>
            </a:r>
            <a:r>
              <a:rPr lang="en-US" sz="1400" b="1" dirty="0" smtClean="0"/>
              <a:t>XRD</a:t>
            </a:r>
            <a:r>
              <a:rPr lang="en-US" sz="1400" dirty="0" smtClean="0"/>
              <a:t> experiments</a:t>
            </a:r>
          </a:p>
          <a:p>
            <a:pPr lvl="1"/>
            <a:r>
              <a:rPr lang="en-US" sz="1400" dirty="0" smtClean="0"/>
              <a:t>BUT</a:t>
            </a:r>
            <a:r>
              <a:rPr lang="en-US" sz="1400" dirty="0"/>
              <a:t>… different experimental </a:t>
            </a:r>
            <a:r>
              <a:rPr lang="en-US" sz="1400" dirty="0" smtClean="0"/>
              <a:t>conditions, different infusion recipes, and different </a:t>
            </a:r>
            <a:r>
              <a:rPr lang="en-US" sz="1400" dirty="0" err="1" smtClean="0"/>
              <a:t>Nb</a:t>
            </a:r>
            <a:r>
              <a:rPr lang="en-US" sz="1400" dirty="0" smtClean="0"/>
              <a:t> material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353" y="4708712"/>
            <a:ext cx="1725981" cy="15717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3" t="53979" r="7226" b="1"/>
          <a:stretch/>
        </p:blipFill>
        <p:spPr bwMode="auto">
          <a:xfrm>
            <a:off x="10113719" y="2996952"/>
            <a:ext cx="1497247" cy="12002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0786" y="3717032"/>
            <a:ext cx="92170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 smtClean="0"/>
              <a:t>Confirmation of N bound to </a:t>
            </a:r>
            <a:r>
              <a:rPr lang="en-US" sz="1600" b="1" dirty="0" err="1" smtClean="0"/>
              <a:t>Nb</a:t>
            </a:r>
            <a:r>
              <a:rPr lang="en-US" sz="1600" b="1" dirty="0" smtClean="0"/>
              <a:t> after 120°C N-infusion at low pressure by </a:t>
            </a:r>
            <a:r>
              <a:rPr lang="en-US" sz="1600" b="1" i="1" dirty="0" smtClean="0"/>
              <a:t>in-situ</a:t>
            </a:r>
            <a:r>
              <a:rPr lang="en-US" sz="1600" b="1" dirty="0" smtClean="0"/>
              <a:t> XPS</a:t>
            </a:r>
            <a:r>
              <a:rPr lang="en-US" sz="1600" dirty="0" smtClean="0"/>
              <a:t> </a:t>
            </a:r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en-US" sz="1400" dirty="0" smtClean="0"/>
              <a:t>N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partial pressure three orders of magnitude lower than that used for cavities</a:t>
            </a:r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en-US" sz="1400" b="1" dirty="0" err="1" smtClean="0"/>
              <a:t>Nb</a:t>
            </a:r>
            <a:r>
              <a:rPr lang="en-US" sz="1400" b="1" dirty="0" smtClean="0"/>
              <a:t>-N </a:t>
            </a:r>
            <a:r>
              <a:rPr lang="en-US" sz="1400" b="1" dirty="0" smtClean="0"/>
              <a:t>is formed at the </a:t>
            </a:r>
            <a:r>
              <a:rPr lang="en-US" sz="1400" b="1" dirty="0" smtClean="0"/>
              <a:t>interface</a:t>
            </a:r>
            <a:r>
              <a:rPr lang="en-US" sz="1400" dirty="0"/>
              <a:t> </a:t>
            </a:r>
            <a:r>
              <a:rPr lang="en-US" sz="1400" dirty="0" smtClean="0"/>
              <a:t>? </a:t>
            </a:r>
            <a:r>
              <a:rPr lang="en-US" sz="1400" b="1" dirty="0" smtClean="0"/>
              <a:t>role of N?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600786" y="2612231"/>
            <a:ext cx="89918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1" dirty="0" smtClean="0"/>
              <a:t>Low-T bake @ 120 C without Nitrogen</a:t>
            </a:r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de-DE" sz="1400" dirty="0"/>
              <a:t>Dissolution </a:t>
            </a:r>
            <a:r>
              <a:rPr lang="de-DE" sz="1400" dirty="0" err="1"/>
              <a:t>of</a:t>
            </a:r>
            <a:r>
              <a:rPr lang="de-DE" sz="1400" dirty="0"/>
              <a:t> Nb</a:t>
            </a:r>
            <a:r>
              <a:rPr lang="de-DE" sz="1400" baseline="-25000" dirty="0"/>
              <a:t>2</a:t>
            </a:r>
            <a:r>
              <a:rPr lang="de-DE" sz="1400" dirty="0"/>
              <a:t>O</a:t>
            </a:r>
            <a:r>
              <a:rPr lang="de-DE" sz="1400" baseline="-25000" dirty="0"/>
              <a:t>5, </a:t>
            </a:r>
            <a:r>
              <a:rPr lang="de-DE" sz="1400" dirty="0" err="1"/>
              <a:t>growth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NbO</a:t>
            </a:r>
            <a:r>
              <a:rPr lang="de-DE" sz="1400" baseline="-25000" dirty="0"/>
              <a:t>2</a:t>
            </a:r>
            <a:r>
              <a:rPr lang="de-DE" sz="1400" dirty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NbO</a:t>
            </a:r>
            <a:r>
              <a:rPr lang="de-DE" sz="1400" dirty="0"/>
              <a:t>, </a:t>
            </a:r>
            <a:endParaRPr lang="de-DE" sz="1400" dirty="0" smtClean="0"/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de-DE" sz="1400" dirty="0" err="1" smtClean="0"/>
              <a:t>stable</a:t>
            </a:r>
            <a:r>
              <a:rPr lang="de-DE" sz="1400" dirty="0" smtClean="0"/>
              <a:t> </a:t>
            </a:r>
            <a:r>
              <a:rPr lang="de-DE" sz="1400" dirty="0" err="1"/>
              <a:t>surface</a:t>
            </a:r>
            <a:r>
              <a:rPr lang="de-DE" sz="1400" dirty="0"/>
              <a:t> </a:t>
            </a:r>
            <a:r>
              <a:rPr lang="de-DE" sz="1400" dirty="0" err="1"/>
              <a:t>achieved</a:t>
            </a:r>
            <a:r>
              <a:rPr lang="de-DE" sz="1400" dirty="0"/>
              <a:t> after 12 </a:t>
            </a:r>
            <a:r>
              <a:rPr lang="de-DE" sz="1400" dirty="0" err="1"/>
              <a:t>hrs</a:t>
            </a:r>
            <a:r>
              <a:rPr lang="de-DE" sz="1400" dirty="0"/>
              <a:t> </a:t>
            </a:r>
            <a:r>
              <a:rPr lang="de-DE" sz="1400" dirty="0" err="1"/>
              <a:t>baking</a:t>
            </a:r>
            <a:r>
              <a:rPr lang="de-DE" sz="1400" dirty="0"/>
              <a:t> </a:t>
            </a:r>
            <a:r>
              <a:rPr lang="de-DE" sz="1400" dirty="0" err="1"/>
              <a:t>compared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48 </a:t>
            </a:r>
            <a:r>
              <a:rPr lang="de-DE" sz="1400" dirty="0" err="1"/>
              <a:t>hrs</a:t>
            </a:r>
            <a:r>
              <a:rPr lang="de-DE" sz="1400" dirty="0"/>
              <a:t> </a:t>
            </a:r>
            <a:r>
              <a:rPr lang="de-DE" sz="1400" dirty="0" err="1"/>
              <a:t>long</a:t>
            </a:r>
            <a:r>
              <a:rPr lang="de-DE" sz="1400" dirty="0"/>
              <a:t> </a:t>
            </a:r>
            <a:r>
              <a:rPr lang="de-DE" sz="1400" dirty="0" err="1"/>
              <a:t>baking</a:t>
            </a:r>
            <a:r>
              <a:rPr lang="de-DE" sz="1400" dirty="0"/>
              <a:t> time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cavities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641594" y="4725144"/>
            <a:ext cx="878435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 smtClean="0"/>
              <a:t>Carbide segregation on decayed cavities </a:t>
            </a:r>
            <a:endParaRPr lang="en-US" sz="1600" b="1" baseline="-25000" dirty="0" smtClean="0"/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en-US" sz="1400" dirty="0" smtClean="0"/>
              <a:t>Observed on samples treated with cavities as well as on cavity cut-outs</a:t>
            </a:r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en-US" sz="1400" dirty="0" smtClean="0"/>
              <a:t>larger </a:t>
            </a:r>
            <a:r>
              <a:rPr lang="en-US" sz="1400" dirty="0" smtClean="0"/>
              <a:t>and deeper precipitates &lt;-&gt; worse cavity performance </a:t>
            </a:r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en-US" sz="1400" b="1" dirty="0" smtClean="0"/>
              <a:t>Excessive Nb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C segregation </a:t>
            </a:r>
            <a:r>
              <a:rPr lang="en-US" sz="1400" b="1" dirty="0" smtClean="0"/>
              <a:t>at grain boundaries confirmed </a:t>
            </a:r>
            <a:r>
              <a:rPr lang="en-US" sz="1400" b="1" dirty="0" smtClean="0"/>
              <a:t>for </a:t>
            </a:r>
            <a:r>
              <a:rPr lang="en-US" sz="1400" b="1" dirty="0" err="1" smtClean="0"/>
              <a:t>lossy</a:t>
            </a:r>
            <a:r>
              <a:rPr lang="en-US" sz="1400" b="1" dirty="0" smtClean="0"/>
              <a:t> area of cavities</a:t>
            </a:r>
            <a:endParaRPr lang="en-US" sz="1400" dirty="0" smtClean="0"/>
          </a:p>
          <a:p>
            <a:pPr marL="342900" indent="-342900"/>
            <a:r>
              <a:rPr lang="en-US" b="1" dirty="0" smtClean="0"/>
              <a:t>	</a:t>
            </a:r>
            <a:r>
              <a:rPr lang="en-US" dirty="0" smtClean="0"/>
              <a:t>						</a:t>
            </a:r>
          </a:p>
          <a:p>
            <a:pPr marL="342900" indent="-342900"/>
            <a:r>
              <a:rPr lang="en-US" dirty="0" smtClean="0"/>
              <a:t>			Clean conditions necessary for suppression of carbides!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Summary:</a:t>
            </a:r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343" y="711901"/>
            <a:ext cx="1662627" cy="201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63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911424" y="1556792"/>
            <a:ext cx="10225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 smtClean="0"/>
              <a:t>Colleagues</a:t>
            </a:r>
            <a:r>
              <a:rPr lang="de-DE" b="1" dirty="0" smtClean="0"/>
              <a:t> at </a:t>
            </a:r>
            <a:r>
              <a:rPr lang="en-US" b="1" dirty="0" smtClean="0"/>
              <a:t>Cornell, FNAL, </a:t>
            </a:r>
            <a:r>
              <a:rPr lang="en-US" b="1" dirty="0" err="1" smtClean="0"/>
              <a:t>Jlab</a:t>
            </a:r>
            <a:r>
              <a:rPr lang="en-US" b="1" dirty="0" smtClean="0"/>
              <a:t>, KEK for the collaboration</a:t>
            </a:r>
          </a:p>
          <a:p>
            <a:pPr marL="285750" indent="-285750">
              <a:buFontTx/>
              <a:buChar char="-"/>
            </a:pPr>
            <a:r>
              <a:rPr lang="en-US" b="1" dirty="0" smtClean="0"/>
              <a:t>BEEM (electron microscopy) group at TUHH </a:t>
            </a:r>
          </a:p>
          <a:p>
            <a:pPr marL="285750" indent="-285750">
              <a:buFontTx/>
              <a:buChar char="-"/>
            </a:pPr>
            <a:r>
              <a:rPr lang="en-US" b="1" dirty="0" smtClean="0"/>
              <a:t>DESY </a:t>
            </a:r>
            <a:r>
              <a:rPr lang="en-US" b="1" dirty="0" err="1" smtClean="0"/>
              <a:t>Nanolab</a:t>
            </a:r>
            <a:r>
              <a:rPr lang="en-US" b="1" dirty="0" smtClean="0"/>
              <a:t> team </a:t>
            </a:r>
            <a:r>
              <a:rPr lang="en-US" dirty="0" smtClean="0"/>
              <a:t>and </a:t>
            </a:r>
            <a:r>
              <a:rPr lang="en-US" b="1" dirty="0" smtClean="0"/>
              <a:t>MSL/MPL group </a:t>
            </a:r>
            <a:r>
              <a:rPr lang="en-US" dirty="0" smtClean="0"/>
              <a:t>at DESY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1544" y="3356992"/>
            <a:ext cx="74013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very much for your attention!</a:t>
            </a:r>
            <a:endParaRPr lang="en-US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62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7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 smtClean="0"/>
              <a:t>N-doped </a:t>
            </a:r>
            <a:r>
              <a:rPr lang="en-US" dirty="0" err="1" smtClean="0"/>
              <a:t>Nb</a:t>
            </a:r>
            <a:r>
              <a:rPr lang="en-US" dirty="0" smtClean="0"/>
              <a:t> single crystals @ </a:t>
            </a:r>
            <a:r>
              <a:rPr lang="en-US" dirty="0"/>
              <a:t>DESY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388385" y="1207785"/>
            <a:ext cx="3253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/>
              <a:t>N-</a:t>
            </a:r>
            <a:r>
              <a:rPr lang="de-DE" sz="1200" b="1" dirty="0" err="1" smtClean="0"/>
              <a:t>doped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Nb</a:t>
            </a:r>
            <a:r>
              <a:rPr lang="de-DE" sz="1200" b="1" dirty="0" smtClean="0"/>
              <a:t> </a:t>
            </a:r>
            <a:r>
              <a:rPr lang="de-DE" sz="1200" b="1" dirty="0"/>
              <a:t>@</a:t>
            </a:r>
            <a:r>
              <a:rPr lang="de-DE" sz="1200" b="1" dirty="0" smtClean="0"/>
              <a:t> </a:t>
            </a:r>
            <a:r>
              <a:rPr lang="de-DE" sz="1200" b="1" dirty="0" smtClean="0">
                <a:solidFill>
                  <a:srgbClr val="FF0000"/>
                </a:solidFill>
              </a:rPr>
              <a:t>800°c</a:t>
            </a:r>
            <a:r>
              <a:rPr lang="de-DE" sz="1200" b="1" dirty="0" smtClean="0"/>
              <a:t> </a:t>
            </a:r>
            <a:r>
              <a:rPr lang="de-DE" sz="1200" b="1" dirty="0"/>
              <a:t>,</a:t>
            </a:r>
            <a:r>
              <a:rPr lang="de-DE" sz="1200" b="1" dirty="0" smtClean="0"/>
              <a:t> 900°C</a:t>
            </a:r>
            <a:endParaRPr lang="de-DE" sz="1200" b="1" dirty="0"/>
          </a:p>
        </p:txBody>
      </p:sp>
      <p:grpSp>
        <p:nvGrpSpPr>
          <p:cNvPr id="73" name="Group 72"/>
          <p:cNvGrpSpPr>
            <a:grpSpLocks noChangeAspect="1"/>
          </p:cNvGrpSpPr>
          <p:nvPr/>
        </p:nvGrpSpPr>
        <p:grpSpPr>
          <a:xfrm>
            <a:off x="9325713" y="5348679"/>
            <a:ext cx="1594823" cy="785846"/>
            <a:chOff x="1343121" y="27895238"/>
            <a:chExt cx="3980045" cy="2614894"/>
          </a:xfrm>
        </p:grpSpPr>
        <p:grpSp>
          <p:nvGrpSpPr>
            <p:cNvPr id="74" name="Group 73"/>
            <p:cNvGrpSpPr>
              <a:grpSpLocks noChangeAspect="1"/>
            </p:cNvGrpSpPr>
            <p:nvPr/>
          </p:nvGrpSpPr>
          <p:grpSpPr>
            <a:xfrm>
              <a:off x="1343121" y="27895238"/>
              <a:ext cx="3894856" cy="2520000"/>
              <a:chOff x="21600086" y="21433203"/>
              <a:chExt cx="5338801" cy="3454242"/>
            </a:xfrm>
          </p:grpSpPr>
          <p:sp>
            <p:nvSpPr>
              <p:cNvPr id="79" name="Cube 78"/>
              <p:cNvSpPr/>
              <p:nvPr/>
            </p:nvSpPr>
            <p:spPr bwMode="auto">
              <a:xfrm>
                <a:off x="21600086" y="23369644"/>
                <a:ext cx="5338801" cy="1517801"/>
              </a:xfrm>
              <a:prstGeom prst="cube">
                <a:avLst>
                  <a:gd name="adj" fmla="val 11682"/>
                </a:avLst>
              </a:prstGeom>
              <a:gradFill flip="none" rotWithShape="1">
                <a:gsLst>
                  <a:gs pos="0">
                    <a:schemeClr val="tx2">
                      <a:lumMod val="50000"/>
                      <a:lumOff val="50000"/>
                      <a:shade val="30000"/>
                      <a:satMod val="115000"/>
                    </a:schemeClr>
                  </a:gs>
                  <a:gs pos="50000">
                    <a:schemeClr val="tx2">
                      <a:lumMod val="50000"/>
                      <a:lumOff val="50000"/>
                      <a:shade val="67500"/>
                      <a:satMod val="115000"/>
                    </a:schemeClr>
                  </a:gs>
                  <a:gs pos="100000">
                    <a:schemeClr val="tx2">
                      <a:lumMod val="50000"/>
                      <a:lumOff val="5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55563" algn="l" defTabSz="3984625" rtl="0" eaLnBrk="1" fontAlgn="base" latinLnBrk="0" hangingPunct="1">
                  <a:lnSpc>
                    <a:spcPts val="8713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 dirty="0">
                  <a:ln>
                    <a:noFill/>
                  </a:ln>
                  <a:solidFill>
                    <a:srgbClr val="51515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0" name="Cube 79"/>
              <p:cNvSpPr/>
              <p:nvPr/>
            </p:nvSpPr>
            <p:spPr bwMode="auto">
              <a:xfrm>
                <a:off x="21600086" y="22430319"/>
                <a:ext cx="5338800" cy="1206161"/>
              </a:xfrm>
              <a:prstGeom prst="cube">
                <a:avLst>
                  <a:gd name="adj" fmla="val 14730"/>
                </a:avLst>
              </a:prstGeom>
              <a:gradFill flip="none" rotWithShape="1">
                <a:gsLst>
                  <a:gs pos="0">
                    <a:schemeClr val="accent1">
                      <a:lumMod val="75000"/>
                      <a:tint val="66000"/>
                      <a:satMod val="160000"/>
                    </a:schemeClr>
                  </a:gs>
                  <a:gs pos="50000">
                    <a:schemeClr val="accent1">
                      <a:lumMod val="75000"/>
                      <a:tint val="44500"/>
                      <a:satMod val="160000"/>
                    </a:schemeClr>
                  </a:gs>
                  <a:gs pos="100000">
                    <a:schemeClr val="accent1">
                      <a:lumMod val="75000"/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55563" algn="l" defTabSz="3984625" rtl="0" eaLnBrk="1" fontAlgn="base" latinLnBrk="0" hangingPunct="1">
                  <a:lnSpc>
                    <a:spcPts val="8713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51515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1" name="Cube 80"/>
              <p:cNvSpPr/>
              <p:nvPr/>
            </p:nvSpPr>
            <p:spPr bwMode="auto">
              <a:xfrm>
                <a:off x="21600087" y="22106455"/>
                <a:ext cx="5338800" cy="647727"/>
              </a:xfrm>
              <a:prstGeom prst="cube">
                <a:avLst>
                  <a:gd name="adj" fmla="val 26470"/>
                </a:avLst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6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6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55563" algn="l" defTabSz="3984625" rtl="0" eaLnBrk="1" fontAlgn="base" latinLnBrk="0" hangingPunct="1">
                  <a:lnSpc>
                    <a:spcPts val="8713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51515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" name="Cube 81"/>
              <p:cNvSpPr/>
              <p:nvPr/>
            </p:nvSpPr>
            <p:spPr bwMode="auto">
              <a:xfrm>
                <a:off x="21600086" y="21433203"/>
                <a:ext cx="5338800" cy="882297"/>
              </a:xfrm>
              <a:prstGeom prst="cube">
                <a:avLst>
                  <a:gd name="adj" fmla="val 19602"/>
                </a:avLst>
              </a:prstGeom>
              <a:gradFill flip="none" rotWithShape="1">
                <a:gsLst>
                  <a:gs pos="0">
                    <a:srgbClr val="CF6800">
                      <a:tint val="66000"/>
                      <a:satMod val="160000"/>
                    </a:srgbClr>
                  </a:gs>
                  <a:gs pos="50000">
                    <a:srgbClr val="CF6800">
                      <a:tint val="44500"/>
                      <a:satMod val="160000"/>
                    </a:srgbClr>
                  </a:gs>
                  <a:gs pos="100000">
                    <a:srgbClr val="CF6800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55563" algn="ctr" defTabSz="3984625" rtl="0" eaLnBrk="1" fontAlgn="base" latinLnBrk="0" hangingPunct="1">
                  <a:lnSpc>
                    <a:spcPts val="8713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 dirty="0">
                  <a:ln>
                    <a:noFill/>
                  </a:ln>
                  <a:solidFill>
                    <a:srgbClr val="515151"/>
                  </a:solidFill>
                  <a:effectLst/>
                </a:endParaRPr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1387465" y="27987040"/>
              <a:ext cx="1356957" cy="81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Nb</a:t>
              </a:r>
              <a:r>
                <a:rPr lang="en-US" sz="1000" baseline="-25000" dirty="0"/>
                <a:t>2</a:t>
              </a:r>
              <a:r>
                <a:rPr lang="en-US" sz="1000" dirty="0"/>
                <a:t>O</a:t>
              </a:r>
              <a:r>
                <a:rPr lang="en-US" sz="1000" baseline="-25000" dirty="0"/>
                <a:t>5</a:t>
              </a:r>
              <a:endParaRPr lang="de-DE" sz="10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20384" y="28456752"/>
              <a:ext cx="1236943" cy="81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NbO</a:t>
              </a:r>
              <a:r>
                <a:rPr lang="en-US" sz="1000" baseline="-25000" dirty="0"/>
                <a:t>2</a:t>
              </a:r>
              <a:endParaRPr lang="de-DE" sz="10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11991" y="28885279"/>
              <a:ext cx="1116927" cy="81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NbO</a:t>
              </a:r>
              <a:endParaRPr lang="de-DE" sz="1000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805572" y="29690834"/>
              <a:ext cx="2517594" cy="819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Nb</a:t>
              </a:r>
              <a:endParaRPr lang="de-DE" sz="10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696703" y="1081824"/>
            <a:ext cx="523194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b="1" i="1" dirty="0" smtClean="0">
                <a:solidFill>
                  <a:srgbClr val="331EFE"/>
                </a:solidFill>
              </a:rPr>
              <a:t> A. Dangwal Pandey et al., J Material Science (</a:t>
            </a:r>
            <a:r>
              <a:rPr lang="de-DE" sz="1100" b="1" i="1" dirty="0">
                <a:solidFill>
                  <a:srgbClr val="331EFE"/>
                </a:solidFill>
              </a:rPr>
              <a:t>2018) </a:t>
            </a:r>
            <a:r>
              <a:rPr lang="de-DE" sz="1100" b="1" i="1" dirty="0" smtClean="0">
                <a:solidFill>
                  <a:srgbClr val="331EFE"/>
                </a:solidFill>
              </a:rPr>
              <a:t>53:10411–10422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0377044" y="6290453"/>
            <a:ext cx="514680" cy="365125"/>
          </a:xfrm>
        </p:spPr>
        <p:txBody>
          <a:bodyPr/>
          <a:lstStyle/>
          <a:p>
            <a:fld id="{B34A66A0-C17C-4760-8070-3BE4C1EE3EBB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597" y="1416152"/>
            <a:ext cx="2509910" cy="50926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9215524" y="1444995"/>
            <a:ext cx="2509911" cy="3418577"/>
            <a:chOff x="3287688" y="2188845"/>
            <a:chExt cx="3036991" cy="376043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7688" y="2188845"/>
              <a:ext cx="3036991" cy="376043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3521712" y="2276873"/>
              <a:ext cx="784167" cy="287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100" b="1" dirty="0" smtClean="0"/>
                <a:t>N 1s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193824" y="1950090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Nb</a:t>
            </a:r>
            <a:r>
              <a:rPr lang="en-US" sz="1200" dirty="0" smtClean="0"/>
              <a:t>-N</a:t>
            </a:r>
            <a:endParaRPr lang="en-US" sz="1200" baseline="-250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507" y="1299349"/>
            <a:ext cx="3408533" cy="249539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76" y="1484784"/>
            <a:ext cx="2199524" cy="169607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98" y="3248954"/>
            <a:ext cx="2933482" cy="205225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54" y="3717032"/>
            <a:ext cx="5340770" cy="281017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7486" y="789436"/>
            <a:ext cx="92406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tabLst>
                <a:tab pos="266700" algn="l"/>
              </a:tabLst>
            </a:pPr>
            <a:r>
              <a:rPr lang="en-US" sz="1600" b="1" u="sng" dirty="0" err="1" smtClean="0">
                <a:solidFill>
                  <a:srgbClr val="FF9E1B"/>
                </a:solidFill>
              </a:rPr>
              <a:t>Nb</a:t>
            </a:r>
            <a:r>
              <a:rPr lang="en-US" sz="1600" b="1" u="sng" dirty="0" smtClean="0">
                <a:solidFill>
                  <a:srgbClr val="FF9E1B"/>
                </a:solidFill>
              </a:rPr>
              <a:t>(100)</a:t>
            </a:r>
            <a:r>
              <a:rPr lang="en-US" sz="1600" b="1" dirty="0" smtClean="0">
                <a:solidFill>
                  <a:srgbClr val="FF9E1B"/>
                </a:solidFill>
              </a:rPr>
              <a:t> treated </a:t>
            </a:r>
            <a:r>
              <a:rPr lang="en-US" sz="1600" b="1" i="1" dirty="0" smtClean="0">
                <a:solidFill>
                  <a:srgbClr val="FF9E1B"/>
                </a:solidFill>
              </a:rPr>
              <a:t>similar</a:t>
            </a:r>
            <a:r>
              <a:rPr lang="en-US" sz="1600" b="1" dirty="0" smtClean="0">
                <a:solidFill>
                  <a:srgbClr val="FF9E1B"/>
                </a:solidFill>
              </a:rPr>
              <a:t> to cavities</a:t>
            </a:r>
            <a:r>
              <a:rPr lang="en-US" sz="1600" b="1" dirty="0">
                <a:solidFill>
                  <a:srgbClr val="FF9E1B"/>
                </a:solidFill>
              </a:rPr>
              <a:t>: </a:t>
            </a:r>
            <a:r>
              <a:rPr lang="en-US" sz="1600" b="1" i="1" dirty="0" smtClean="0">
                <a:solidFill>
                  <a:srgbClr val="FF9E1B"/>
                </a:solidFill>
              </a:rPr>
              <a:t>ex-situ </a:t>
            </a:r>
            <a:r>
              <a:rPr lang="en-US" sz="1600" b="1" dirty="0" smtClean="0">
                <a:solidFill>
                  <a:srgbClr val="FF9E1B"/>
                </a:solidFill>
              </a:rPr>
              <a:t>SEM/EDX/ XPS</a:t>
            </a:r>
            <a:endParaRPr lang="en-US" sz="1600" b="1" dirty="0">
              <a:solidFill>
                <a:srgbClr val="FF9E1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3712" y="1525020"/>
            <a:ext cx="615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XRD</a:t>
            </a:r>
            <a:endParaRPr lang="de-DE" sz="1600" dirty="0" err="1" smtClean="0"/>
          </a:p>
        </p:txBody>
      </p:sp>
      <p:sp>
        <p:nvSpPr>
          <p:cNvPr id="36" name="TextBox 35"/>
          <p:cNvSpPr txBox="1"/>
          <p:nvPr/>
        </p:nvSpPr>
        <p:spPr>
          <a:xfrm>
            <a:off x="6560597" y="1448076"/>
            <a:ext cx="59343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XPS</a:t>
            </a:r>
            <a:endParaRPr lang="de-DE" sz="1600" dirty="0" err="1" smtClean="0"/>
          </a:p>
        </p:txBody>
      </p:sp>
      <p:sp>
        <p:nvSpPr>
          <p:cNvPr id="38" name="TextBox 37"/>
          <p:cNvSpPr txBox="1"/>
          <p:nvPr/>
        </p:nvSpPr>
        <p:spPr>
          <a:xfrm>
            <a:off x="2886235" y="3717032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AFM</a:t>
            </a:r>
            <a:endParaRPr lang="de-DE" sz="1600" dirty="0" err="1" smtClean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4976" y="2830375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SEM</a:t>
            </a:r>
            <a:endParaRPr lang="de-DE" sz="1600" dirty="0" err="1" smtClean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0787" y="1866310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EDX</a:t>
            </a:r>
            <a:endParaRPr lang="de-DE" sz="1200" dirty="0" err="1" smtClean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54029" y="3224009"/>
            <a:ext cx="5854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FF0000"/>
                </a:solidFill>
              </a:rPr>
              <a:t>800°c</a:t>
            </a:r>
            <a:endParaRPr lang="de-DE" sz="1200" dirty="0"/>
          </a:p>
        </p:txBody>
      </p:sp>
      <p:sp>
        <p:nvSpPr>
          <p:cNvPr id="42" name="Rectangle 41"/>
          <p:cNvSpPr/>
          <p:nvPr/>
        </p:nvSpPr>
        <p:spPr>
          <a:xfrm>
            <a:off x="7124823" y="1811590"/>
            <a:ext cx="5854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 dirty="0" smtClean="0"/>
              <a:t>900°c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43400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evolution of </a:t>
            </a:r>
            <a:r>
              <a:rPr lang="en-US" dirty="0" smtClean="0"/>
              <a:t>Nb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Nano Mat Science Day| 06.02.2020         Arti Dangwal Pandey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during </a:t>
            </a:r>
            <a:r>
              <a:rPr lang="en-US" dirty="0"/>
              <a:t>thermal and gas </a:t>
            </a:r>
            <a:r>
              <a:rPr lang="en-US" dirty="0" smtClean="0"/>
              <a:t>treatments as </a:t>
            </a:r>
            <a:r>
              <a:rPr lang="en-US" dirty="0"/>
              <a:t>applied to superconducting </a:t>
            </a:r>
            <a:r>
              <a:rPr lang="en-US" dirty="0" smtClean="0"/>
              <a:t>RF cavities </a:t>
            </a:r>
            <a:endParaRPr lang="de-DE" dirty="0"/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407367" y="1196752"/>
            <a:ext cx="4391229" cy="5010249"/>
          </a:xfrm>
        </p:spPr>
        <p:txBody>
          <a:bodyPr/>
          <a:lstStyle/>
          <a:p>
            <a:pPr marL="0" indent="0">
              <a:buNone/>
            </a:pPr>
            <a:r>
              <a:rPr lang="de-DE" b="1" dirty="0" err="1" smtClean="0"/>
              <a:t>My</a:t>
            </a:r>
            <a:r>
              <a:rPr lang="de-DE" b="1" dirty="0" smtClean="0"/>
              <a:t> </a:t>
            </a:r>
            <a:r>
              <a:rPr lang="de-DE" b="1" dirty="0" err="1" smtClean="0"/>
              <a:t>research</a:t>
            </a:r>
            <a:endParaRPr lang="de-DE" b="1" dirty="0" smtClean="0"/>
          </a:p>
          <a:p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investigate</a:t>
            </a:r>
            <a:r>
              <a:rPr lang="de-DE" dirty="0" smtClean="0"/>
              <a:t> </a:t>
            </a:r>
            <a:r>
              <a:rPr lang="de-DE" b="1" dirty="0" err="1" smtClean="0"/>
              <a:t>key</a:t>
            </a:r>
            <a:r>
              <a:rPr lang="de-DE" b="1" dirty="0" smtClean="0"/>
              <a:t> </a:t>
            </a:r>
            <a:r>
              <a:rPr lang="de-DE" b="1" dirty="0" err="1" smtClean="0"/>
              <a:t>surface</a:t>
            </a:r>
            <a:r>
              <a:rPr lang="de-DE" b="1" dirty="0" smtClean="0"/>
              <a:t> </a:t>
            </a:r>
            <a:r>
              <a:rPr lang="de-DE" b="1" dirty="0" err="1" smtClean="0"/>
              <a:t>properties</a:t>
            </a:r>
            <a:r>
              <a:rPr lang="de-DE" b="1" dirty="0" smtClean="0"/>
              <a:t> </a:t>
            </a:r>
            <a:r>
              <a:rPr lang="de-DE" dirty="0" err="1" smtClean="0"/>
              <a:t>related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significant</a:t>
            </a:r>
            <a:r>
              <a:rPr lang="de-DE" dirty="0" smtClean="0"/>
              <a:t> </a:t>
            </a:r>
            <a:r>
              <a:rPr lang="de-DE" dirty="0" err="1" smtClean="0"/>
              <a:t>improvements</a:t>
            </a:r>
            <a:r>
              <a:rPr lang="de-DE" dirty="0" smtClean="0"/>
              <a:t> in </a:t>
            </a:r>
            <a:r>
              <a:rPr lang="de-DE" b="1" dirty="0" err="1" smtClean="0"/>
              <a:t>cavity</a:t>
            </a:r>
            <a:r>
              <a:rPr lang="de-DE" b="1" dirty="0" smtClean="0"/>
              <a:t> </a:t>
            </a:r>
            <a:r>
              <a:rPr lang="de-DE" b="1" dirty="0" err="1" smtClean="0"/>
              <a:t>performance</a:t>
            </a:r>
            <a:r>
              <a:rPr lang="de-DE" b="1" dirty="0" smtClean="0"/>
              <a:t> </a:t>
            </a:r>
            <a:r>
              <a:rPr lang="de-DE" dirty="0" smtClean="0"/>
              <a:t>after </a:t>
            </a:r>
            <a:r>
              <a:rPr lang="de-DE" dirty="0" err="1" smtClean="0"/>
              <a:t>particular</a:t>
            </a:r>
            <a:r>
              <a:rPr lang="de-DE" dirty="0" smtClean="0"/>
              <a:t> </a:t>
            </a:r>
            <a:r>
              <a:rPr lang="de-DE" dirty="0" err="1" smtClean="0"/>
              <a:t>treatments</a:t>
            </a:r>
            <a:endParaRPr lang="de-DE" dirty="0" smtClean="0"/>
          </a:p>
          <a:p>
            <a:r>
              <a:rPr lang="de-DE" b="1" dirty="0" err="1" smtClean="0"/>
              <a:t>Nb</a:t>
            </a:r>
            <a:r>
              <a:rPr lang="de-DE" b="1" dirty="0" smtClean="0"/>
              <a:t>(100) </a:t>
            </a:r>
            <a:r>
              <a:rPr lang="de-DE" b="1" dirty="0" err="1" smtClean="0"/>
              <a:t>model</a:t>
            </a:r>
            <a:r>
              <a:rPr lang="de-DE" b="1" dirty="0" smtClean="0"/>
              <a:t> </a:t>
            </a:r>
            <a:r>
              <a:rPr lang="de-DE" b="1" dirty="0" err="1" smtClean="0"/>
              <a:t>system</a:t>
            </a:r>
            <a:r>
              <a:rPr lang="de-DE" b="1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ultra-pure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crystal</a:t>
            </a:r>
            <a:r>
              <a:rPr lang="de-DE" dirty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cavity</a:t>
            </a:r>
            <a:r>
              <a:rPr lang="de-DE" dirty="0" smtClean="0"/>
              <a:t>-grade material</a:t>
            </a:r>
          </a:p>
          <a:p>
            <a:pPr marL="0" indent="0">
              <a:buNone/>
            </a:pPr>
            <a:r>
              <a:rPr lang="de-DE" b="1" i="1" dirty="0"/>
              <a:t>In-situ</a:t>
            </a:r>
            <a:r>
              <a:rPr lang="de-DE" b="1" dirty="0"/>
              <a:t> </a:t>
            </a:r>
            <a:r>
              <a:rPr lang="de-DE" b="1" dirty="0" err="1" smtClean="0"/>
              <a:t>surface</a:t>
            </a:r>
            <a:r>
              <a:rPr lang="de-DE" b="1" dirty="0" smtClean="0"/>
              <a:t> </a:t>
            </a:r>
            <a:r>
              <a:rPr lang="de-DE" b="1" dirty="0" err="1" smtClean="0"/>
              <a:t>monitoring</a:t>
            </a:r>
            <a:r>
              <a:rPr lang="de-DE" b="1" dirty="0" smtClean="0"/>
              <a:t> </a:t>
            </a:r>
            <a:r>
              <a:rPr lang="de-DE" b="1" dirty="0" err="1" smtClean="0"/>
              <a:t>using</a:t>
            </a:r>
            <a:r>
              <a:rPr lang="de-DE" b="1" dirty="0" smtClean="0"/>
              <a:t> XPS:</a:t>
            </a:r>
          </a:p>
          <a:p>
            <a:r>
              <a:rPr lang="de-DE" b="1" dirty="0" smtClean="0"/>
              <a:t>120°C bake</a:t>
            </a:r>
            <a:r>
              <a:rPr lang="de-DE" dirty="0" smtClean="0"/>
              <a:t>: Dissolution </a:t>
            </a:r>
            <a:r>
              <a:rPr lang="de-DE" dirty="0" err="1" smtClean="0"/>
              <a:t>of</a:t>
            </a:r>
            <a:r>
              <a:rPr lang="de-DE" dirty="0" smtClean="0"/>
              <a:t> Nb</a:t>
            </a:r>
            <a:r>
              <a:rPr lang="de-DE" baseline="-25000" dirty="0" smtClean="0"/>
              <a:t>2</a:t>
            </a:r>
            <a:r>
              <a:rPr lang="de-DE" dirty="0" smtClean="0"/>
              <a:t>O</a:t>
            </a:r>
            <a:r>
              <a:rPr lang="de-DE" baseline="-25000" dirty="0" smtClean="0"/>
              <a:t>5, </a:t>
            </a:r>
            <a:r>
              <a:rPr lang="de-DE" b="1" dirty="0" err="1" smtClean="0"/>
              <a:t>growth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NbO</a:t>
            </a:r>
            <a:r>
              <a:rPr lang="de-DE" b="1" baseline="-25000" dirty="0" smtClean="0"/>
              <a:t>2</a:t>
            </a:r>
            <a:r>
              <a:rPr lang="de-DE" dirty="0" smtClean="0"/>
              <a:t> &gt; </a:t>
            </a:r>
            <a:r>
              <a:rPr lang="de-DE" dirty="0" err="1" smtClean="0"/>
              <a:t>NbO</a:t>
            </a:r>
            <a:r>
              <a:rPr lang="de-DE" dirty="0" smtClean="0"/>
              <a:t>, </a:t>
            </a:r>
            <a:r>
              <a:rPr lang="de-DE" dirty="0" err="1" smtClean="0"/>
              <a:t>stable</a:t>
            </a:r>
            <a:r>
              <a:rPr lang="de-DE" dirty="0" smtClean="0"/>
              <a:t> </a:t>
            </a:r>
            <a:r>
              <a:rPr lang="de-DE" dirty="0" err="1" smtClean="0"/>
              <a:t>surface</a:t>
            </a:r>
            <a:r>
              <a:rPr lang="de-DE" dirty="0" smtClean="0"/>
              <a:t> </a:t>
            </a:r>
            <a:r>
              <a:rPr lang="de-DE" dirty="0" err="1" smtClean="0"/>
              <a:t>achieved</a:t>
            </a:r>
            <a:r>
              <a:rPr lang="de-DE" dirty="0" smtClean="0"/>
              <a:t> after </a:t>
            </a:r>
            <a:r>
              <a:rPr lang="de-DE" b="1" dirty="0" smtClean="0"/>
              <a:t>12 </a:t>
            </a:r>
            <a:r>
              <a:rPr lang="de-DE" b="1" dirty="0" err="1" smtClean="0"/>
              <a:t>hrs</a:t>
            </a:r>
            <a:r>
              <a:rPr lang="de-DE" b="1" dirty="0" smtClean="0"/>
              <a:t> </a:t>
            </a:r>
            <a:r>
              <a:rPr lang="de-DE" b="1" dirty="0" err="1" smtClean="0"/>
              <a:t>baking</a:t>
            </a:r>
            <a:r>
              <a:rPr lang="de-DE" b="1" dirty="0" smtClean="0"/>
              <a:t> </a:t>
            </a:r>
            <a:r>
              <a:rPr lang="de-DE" dirty="0" err="1" smtClean="0"/>
              <a:t>compared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48 </a:t>
            </a:r>
            <a:r>
              <a:rPr lang="de-DE" dirty="0" err="1" smtClean="0"/>
              <a:t>hrs</a:t>
            </a:r>
            <a:r>
              <a:rPr lang="de-DE" dirty="0" smtClean="0"/>
              <a:t> </a:t>
            </a:r>
            <a:r>
              <a:rPr lang="de-DE" dirty="0" err="1" smtClean="0"/>
              <a:t>long</a:t>
            </a:r>
            <a:r>
              <a:rPr lang="de-DE" dirty="0" smtClean="0"/>
              <a:t> </a:t>
            </a:r>
            <a:r>
              <a:rPr lang="de-DE" dirty="0" err="1" smtClean="0"/>
              <a:t>baking</a:t>
            </a:r>
            <a:r>
              <a:rPr lang="de-DE" dirty="0" smtClean="0"/>
              <a:t> time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cavities</a:t>
            </a:r>
            <a:endParaRPr lang="de-DE" dirty="0" smtClean="0"/>
          </a:p>
          <a:p>
            <a:r>
              <a:rPr lang="de-DE" b="1" dirty="0" smtClean="0"/>
              <a:t>N-infusion</a:t>
            </a:r>
            <a:r>
              <a:rPr lang="de-DE" dirty="0" smtClean="0"/>
              <a:t>: </a:t>
            </a:r>
            <a:r>
              <a:rPr lang="de-DE" dirty="0" err="1" smtClean="0"/>
              <a:t>direct</a:t>
            </a:r>
            <a:r>
              <a:rPr lang="de-DE" dirty="0" smtClean="0"/>
              <a:t> </a:t>
            </a:r>
            <a:r>
              <a:rPr lang="de-DE" dirty="0" err="1" smtClean="0"/>
              <a:t>observation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b="1" dirty="0" err="1" smtClean="0"/>
              <a:t>Nb</a:t>
            </a:r>
            <a:r>
              <a:rPr lang="de-DE" b="1" dirty="0" smtClean="0"/>
              <a:t>-N </a:t>
            </a:r>
            <a:r>
              <a:rPr lang="de-DE" b="1" dirty="0" err="1" smtClean="0"/>
              <a:t>bond</a:t>
            </a:r>
            <a:r>
              <a:rPr lang="de-DE" b="1" dirty="0" smtClean="0"/>
              <a:t> </a:t>
            </a:r>
            <a:r>
              <a:rPr lang="de-DE" dirty="0" err="1" smtClean="0"/>
              <a:t>formation</a:t>
            </a:r>
            <a:r>
              <a:rPr lang="de-DE" dirty="0" smtClean="0"/>
              <a:t> </a:t>
            </a:r>
            <a:r>
              <a:rPr lang="de-DE" dirty="0" err="1" smtClean="0"/>
              <a:t>pointing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 ‚</a:t>
            </a:r>
            <a:r>
              <a:rPr lang="de-DE" dirty="0" err="1" smtClean="0"/>
              <a:t>role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nitrogen</a:t>
            </a:r>
            <a:r>
              <a:rPr lang="de-DE" dirty="0" smtClean="0"/>
              <a:t>‘ in </a:t>
            </a:r>
            <a:r>
              <a:rPr lang="de-DE" dirty="0" err="1" smtClean="0"/>
              <a:t>better</a:t>
            </a:r>
            <a:r>
              <a:rPr lang="de-DE" dirty="0" smtClean="0"/>
              <a:t> </a:t>
            </a:r>
            <a:r>
              <a:rPr lang="de-DE" dirty="0" err="1" smtClean="0"/>
              <a:t>cavity</a:t>
            </a:r>
            <a:r>
              <a:rPr lang="de-DE" dirty="0" smtClean="0"/>
              <a:t> </a:t>
            </a:r>
            <a:r>
              <a:rPr lang="de-DE" dirty="0" err="1" smtClean="0"/>
              <a:t>performance</a:t>
            </a:r>
            <a:r>
              <a:rPr lang="de-DE" dirty="0" smtClean="0"/>
              <a:t>.</a:t>
            </a:r>
            <a:endParaRPr lang="de-DE" b="1" dirty="0" smtClean="0"/>
          </a:p>
          <a:p>
            <a:pPr marL="0" indent="0">
              <a:buNone/>
            </a:pPr>
            <a:endParaRPr lang="de-DE" b="1" dirty="0" smtClean="0"/>
          </a:p>
          <a:p>
            <a:endParaRPr lang="de-DE" dirty="0"/>
          </a:p>
        </p:txBody>
      </p:sp>
      <p:pic>
        <p:nvPicPr>
          <p:cNvPr id="3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723" y="192877"/>
            <a:ext cx="2290909" cy="150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5015880" y="1628800"/>
            <a:ext cx="2233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/>
              <a:t>I. Low -T bake at 120 °C:</a:t>
            </a:r>
            <a:endParaRPr lang="en-US" sz="1400" b="1" dirty="0" err="1" smtClean="0"/>
          </a:p>
        </p:txBody>
      </p:sp>
      <p:grpSp>
        <p:nvGrpSpPr>
          <p:cNvPr id="38" name="Group 37"/>
          <p:cNvGrpSpPr/>
          <p:nvPr/>
        </p:nvGrpSpPr>
        <p:grpSpPr>
          <a:xfrm>
            <a:off x="4798596" y="2060848"/>
            <a:ext cx="3097604" cy="3886743"/>
            <a:chOff x="4848876" y="1313822"/>
            <a:chExt cx="3407364" cy="4275418"/>
          </a:xfrm>
        </p:grpSpPr>
        <p:grpSp>
          <p:nvGrpSpPr>
            <p:cNvPr id="39" name="Group 38"/>
            <p:cNvGrpSpPr/>
            <p:nvPr/>
          </p:nvGrpSpPr>
          <p:grpSpPr>
            <a:xfrm>
              <a:off x="4848876" y="1544015"/>
              <a:ext cx="3407364" cy="4045225"/>
              <a:chOff x="479376" y="1268760"/>
              <a:chExt cx="3748100" cy="4449748"/>
            </a:xfrm>
          </p:grpSpPr>
          <p:pic>
            <p:nvPicPr>
              <p:cNvPr id="41" name="Picture 11" descr="C:\Users\dpandey\Desktop\Nb_N\Nb_XPS_analysis\XPS-Arti-data-and-ana\N-inf-xps-ScNb3\spectra_exported\Nb3d_RT_to120.EM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67" t="5555" b="48619"/>
              <a:stretch/>
            </p:blipFill>
            <p:spPr bwMode="auto">
              <a:xfrm>
                <a:off x="479376" y="1268760"/>
                <a:ext cx="3748100" cy="44497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2" name="Group 41"/>
              <p:cNvGrpSpPr/>
              <p:nvPr/>
            </p:nvGrpSpPr>
            <p:grpSpPr>
              <a:xfrm>
                <a:off x="1487488" y="1484784"/>
                <a:ext cx="2088232" cy="1045280"/>
                <a:chOff x="1487488" y="1484784"/>
                <a:chExt cx="2088232" cy="1045280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>
                  <a:off x="1487488" y="1916832"/>
                  <a:ext cx="72008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1991544" y="1772816"/>
                  <a:ext cx="72008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2423592" y="1628800"/>
                  <a:ext cx="72008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2855640" y="1484784"/>
                  <a:ext cx="72008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2711624" y="1556792"/>
                  <a:ext cx="72008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3575720" y="1484784"/>
                  <a:ext cx="0" cy="462491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3431704" y="1591632"/>
                  <a:ext cx="0" cy="90126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3143672" y="1628800"/>
                  <a:ext cx="0" cy="90126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2711624" y="1746223"/>
                  <a:ext cx="0" cy="61557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2207568" y="1886389"/>
                  <a:ext cx="0" cy="462491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0" name="TextBox 39"/>
            <p:cNvSpPr txBox="1"/>
            <p:nvPr/>
          </p:nvSpPr>
          <p:spPr>
            <a:xfrm>
              <a:off x="5371376" y="1313822"/>
              <a:ext cx="25474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Nb</a:t>
              </a:r>
              <a:r>
                <a:rPr lang="de-DE" sz="1400" baseline="-25000" dirty="0" smtClean="0"/>
                <a:t>2</a:t>
              </a:r>
              <a:r>
                <a:rPr lang="de-DE" sz="1400" dirty="0" smtClean="0"/>
                <a:t>O</a:t>
              </a:r>
              <a:r>
                <a:rPr lang="de-DE" sz="1400" baseline="-25000" dirty="0" smtClean="0"/>
                <a:t>5</a:t>
              </a:r>
              <a:r>
                <a:rPr lang="de-DE" sz="1400" dirty="0" smtClean="0"/>
                <a:t>, NbO</a:t>
              </a:r>
              <a:r>
                <a:rPr lang="de-DE" sz="1400" baseline="-25000" dirty="0" smtClean="0"/>
                <a:t>2</a:t>
              </a:r>
              <a:r>
                <a:rPr lang="de-DE" sz="1400" dirty="0" smtClean="0"/>
                <a:t>, </a:t>
              </a:r>
              <a:r>
                <a:rPr lang="de-DE" sz="1400" dirty="0" err="1" smtClean="0"/>
                <a:t>NbO</a:t>
              </a:r>
              <a:r>
                <a:rPr lang="de-DE" sz="1400" dirty="0" smtClean="0"/>
                <a:t>, </a:t>
              </a:r>
              <a:r>
                <a:rPr lang="de-DE" sz="1400" dirty="0" err="1" smtClean="0"/>
                <a:t>Nb</a:t>
              </a:r>
              <a:r>
                <a:rPr lang="de-DE" sz="1400" baseline="-25000" dirty="0" err="1" smtClean="0"/>
                <a:t>x</a:t>
              </a:r>
              <a:r>
                <a:rPr lang="de-DE" sz="1400" dirty="0" err="1" smtClean="0"/>
                <a:t>O</a:t>
              </a:r>
              <a:r>
                <a:rPr lang="de-DE" sz="1400" dirty="0" smtClean="0"/>
                <a:t>, </a:t>
              </a:r>
              <a:r>
                <a:rPr lang="de-DE" sz="1400" dirty="0" err="1" smtClean="0"/>
                <a:t>Nb</a:t>
              </a:r>
              <a:endParaRPr lang="en-US" sz="1400" dirty="0" err="1" smtClean="0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7873111" y="1556792"/>
            <a:ext cx="34820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/>
              <a:t>II. N-infusion : </a:t>
            </a:r>
          </a:p>
          <a:p>
            <a:r>
              <a:rPr lang="de-DE" sz="1400" b="1" dirty="0">
                <a:solidFill>
                  <a:srgbClr val="331EFE"/>
                </a:solidFill>
              </a:rPr>
              <a:t>	</a:t>
            </a:r>
            <a:r>
              <a:rPr lang="de-DE" sz="1400" b="1" dirty="0" smtClean="0">
                <a:solidFill>
                  <a:srgbClr val="331EFE"/>
                </a:solidFill>
              </a:rPr>
              <a:t>800 </a:t>
            </a:r>
            <a:r>
              <a:rPr lang="de-DE" sz="1400" b="1" dirty="0">
                <a:solidFill>
                  <a:srgbClr val="331EFE"/>
                </a:solidFill>
              </a:rPr>
              <a:t>°C +</a:t>
            </a:r>
            <a:r>
              <a:rPr lang="de-DE" sz="1400" b="1" dirty="0" smtClean="0">
                <a:solidFill>
                  <a:srgbClr val="331EFE"/>
                </a:solidFill>
              </a:rPr>
              <a:t>120°C/12 </a:t>
            </a:r>
            <a:r>
              <a:rPr lang="de-DE" sz="1400" b="1" dirty="0" err="1">
                <a:solidFill>
                  <a:srgbClr val="331EFE"/>
                </a:solidFill>
              </a:rPr>
              <a:t>hrs</a:t>
            </a:r>
            <a:r>
              <a:rPr lang="de-DE" sz="1400" b="1" dirty="0">
                <a:solidFill>
                  <a:srgbClr val="331EFE"/>
                </a:solidFill>
              </a:rPr>
              <a:t> </a:t>
            </a:r>
            <a:r>
              <a:rPr lang="de-DE" sz="1400" b="1" dirty="0" smtClean="0">
                <a:solidFill>
                  <a:srgbClr val="331EFE"/>
                </a:solidFill>
              </a:rPr>
              <a:t>(</a:t>
            </a:r>
            <a:r>
              <a:rPr lang="de-DE" sz="1400" b="1" dirty="0" err="1" smtClean="0">
                <a:solidFill>
                  <a:srgbClr val="331EFE"/>
                </a:solidFill>
              </a:rPr>
              <a:t>no</a:t>
            </a:r>
            <a:r>
              <a:rPr lang="de-DE" sz="1400" b="1" dirty="0" smtClean="0">
                <a:solidFill>
                  <a:srgbClr val="331EFE"/>
                </a:solidFill>
              </a:rPr>
              <a:t> </a:t>
            </a:r>
            <a:r>
              <a:rPr lang="de-DE" sz="1400" b="1" dirty="0">
                <a:solidFill>
                  <a:srgbClr val="331EFE"/>
                </a:solidFill>
              </a:rPr>
              <a:t>N</a:t>
            </a:r>
            <a:r>
              <a:rPr lang="de-DE" sz="1400" b="1" baseline="-25000" dirty="0">
                <a:solidFill>
                  <a:srgbClr val="331EFE"/>
                </a:solidFill>
              </a:rPr>
              <a:t>2</a:t>
            </a:r>
            <a:r>
              <a:rPr lang="de-DE" sz="1400" b="1" dirty="0" smtClean="0">
                <a:solidFill>
                  <a:srgbClr val="331EFE"/>
                </a:solidFill>
              </a:rPr>
              <a:t>)</a:t>
            </a:r>
          </a:p>
          <a:p>
            <a:r>
              <a:rPr lang="de-DE" sz="1400" b="1" dirty="0">
                <a:solidFill>
                  <a:srgbClr val="331EFE"/>
                </a:solidFill>
              </a:rPr>
              <a:t> </a:t>
            </a:r>
            <a:r>
              <a:rPr lang="de-DE" sz="1400" b="1" dirty="0" smtClean="0">
                <a:solidFill>
                  <a:srgbClr val="331EFE"/>
                </a:solidFill>
              </a:rPr>
              <a:t>         </a:t>
            </a:r>
            <a:r>
              <a:rPr lang="de-DE" sz="1400" b="1" dirty="0" smtClean="0">
                <a:solidFill>
                  <a:srgbClr val="FF0000"/>
                </a:solidFill>
              </a:rPr>
              <a:t>+ </a:t>
            </a:r>
            <a:r>
              <a:rPr lang="de-DE" sz="1400" b="1" dirty="0">
                <a:solidFill>
                  <a:srgbClr val="FF0000"/>
                </a:solidFill>
              </a:rPr>
              <a:t>120 °C in N</a:t>
            </a:r>
            <a:r>
              <a:rPr lang="de-DE" sz="1400" b="1" baseline="-25000" dirty="0">
                <a:solidFill>
                  <a:srgbClr val="FF0000"/>
                </a:solidFill>
              </a:rPr>
              <a:t>2</a:t>
            </a:r>
            <a:r>
              <a:rPr lang="de-DE" sz="1400" b="1" dirty="0">
                <a:solidFill>
                  <a:srgbClr val="FF0000"/>
                </a:solidFill>
              </a:rPr>
              <a:t> </a:t>
            </a:r>
            <a:r>
              <a:rPr lang="de-DE" sz="1400" b="1" dirty="0" smtClean="0">
                <a:solidFill>
                  <a:srgbClr val="FF0000"/>
                </a:solidFill>
              </a:rPr>
              <a:t>(5e-6 </a:t>
            </a:r>
            <a:r>
              <a:rPr lang="de-DE" sz="1400" b="1" dirty="0">
                <a:solidFill>
                  <a:srgbClr val="FF0000"/>
                </a:solidFill>
              </a:rPr>
              <a:t>m </a:t>
            </a:r>
            <a:r>
              <a:rPr lang="de-DE" sz="1400" b="1" dirty="0" smtClean="0">
                <a:solidFill>
                  <a:srgbClr val="FF0000"/>
                </a:solidFill>
              </a:rPr>
              <a:t>bar)/</a:t>
            </a:r>
            <a:r>
              <a:rPr lang="de-DE" sz="1400" b="1" dirty="0">
                <a:solidFill>
                  <a:srgbClr val="FF0000"/>
                </a:solidFill>
              </a:rPr>
              <a:t>13 </a:t>
            </a:r>
            <a:r>
              <a:rPr lang="de-DE" sz="1400" b="1" dirty="0" err="1" smtClean="0">
                <a:solidFill>
                  <a:srgbClr val="FF0000"/>
                </a:solidFill>
              </a:rPr>
              <a:t>hrs</a:t>
            </a:r>
            <a:endParaRPr lang="de-DE" sz="1400" b="1" dirty="0">
              <a:solidFill>
                <a:srgbClr val="FF0000"/>
              </a:solidFill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8112223" y="2348880"/>
            <a:ext cx="3688509" cy="3693346"/>
            <a:chOff x="6920112" y="1659033"/>
            <a:chExt cx="3688508" cy="3693346"/>
          </a:xfrm>
        </p:grpSpPr>
        <p:grpSp>
          <p:nvGrpSpPr>
            <p:cNvPr id="55" name="Group 54"/>
            <p:cNvGrpSpPr/>
            <p:nvPr/>
          </p:nvGrpSpPr>
          <p:grpSpPr>
            <a:xfrm>
              <a:off x="6920112" y="1659033"/>
              <a:ext cx="3688508" cy="3693346"/>
              <a:chOff x="6615206" y="2040921"/>
              <a:chExt cx="3353190" cy="3357587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8231805" y="2040921"/>
                <a:ext cx="1736591" cy="3330037"/>
                <a:chOff x="7811714" y="1896905"/>
                <a:chExt cx="1910250" cy="3330037"/>
              </a:xfrm>
            </p:grpSpPr>
            <p:pic>
              <p:nvPicPr>
                <p:cNvPr id="59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882" t="5783" r="5718"/>
                <a:stretch/>
              </p:blipFill>
              <p:spPr bwMode="auto">
                <a:xfrm>
                  <a:off x="7811714" y="1896905"/>
                  <a:ext cx="1910250" cy="3330037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60" name="Group 59"/>
                <p:cNvGrpSpPr/>
                <p:nvPr/>
              </p:nvGrpSpPr>
              <p:grpSpPr>
                <a:xfrm>
                  <a:off x="8855264" y="3278950"/>
                  <a:ext cx="216040" cy="1530425"/>
                  <a:chOff x="6849629" y="3422365"/>
                  <a:chExt cx="237648" cy="1683469"/>
                </a:xfrm>
              </p:grpSpPr>
              <p:cxnSp>
                <p:nvCxnSpPr>
                  <p:cNvPr id="61" name="Straight Connector 60"/>
                  <p:cNvCxnSpPr/>
                  <p:nvPr/>
                </p:nvCxnSpPr>
                <p:spPr>
                  <a:xfrm>
                    <a:off x="7087277" y="3422365"/>
                    <a:ext cx="0" cy="681768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/>
                  <p:cNvCxnSpPr/>
                  <p:nvPr/>
                </p:nvCxnSpPr>
                <p:spPr>
                  <a:xfrm>
                    <a:off x="6849629" y="4355889"/>
                    <a:ext cx="0" cy="74994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58" name="Picture 7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81" t="14212" r="13657" b="14415"/>
              <a:stretch/>
            </p:blipFill>
            <p:spPr bwMode="auto">
              <a:xfrm>
                <a:off x="6615206" y="2040921"/>
                <a:ext cx="1553229" cy="335758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56" name="Straight Connector 55"/>
            <p:cNvCxnSpPr/>
            <p:nvPr/>
          </p:nvCxnSpPr>
          <p:spPr>
            <a:xfrm>
              <a:off x="9592056" y="1844824"/>
              <a:ext cx="0" cy="681767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/>
          <p:cNvSpPr txBox="1"/>
          <p:nvPr/>
        </p:nvSpPr>
        <p:spPr>
          <a:xfrm>
            <a:off x="5087888" y="2808218"/>
            <a:ext cx="69762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120 °C </a:t>
            </a:r>
          </a:p>
          <a:p>
            <a:r>
              <a:rPr lang="de-DE" sz="1200" b="1" dirty="0" smtClean="0"/>
              <a:t>15 </a:t>
            </a:r>
            <a:r>
              <a:rPr lang="de-DE" sz="1200" b="1" dirty="0" err="1" smtClean="0"/>
              <a:t>hrs</a:t>
            </a:r>
            <a:endParaRPr lang="de-DE" sz="1200" b="1" dirty="0" smtClean="0"/>
          </a:p>
          <a:p>
            <a:endParaRPr lang="de-DE" sz="1200" b="1" dirty="0" smtClean="0">
              <a:solidFill>
                <a:srgbClr val="F923D0"/>
              </a:solidFill>
            </a:endParaRPr>
          </a:p>
          <a:p>
            <a:r>
              <a:rPr lang="de-DE" sz="1200" b="1" dirty="0" smtClean="0">
                <a:solidFill>
                  <a:srgbClr val="F923D0"/>
                </a:solidFill>
              </a:rPr>
              <a:t>120° C</a:t>
            </a:r>
          </a:p>
          <a:p>
            <a:r>
              <a:rPr lang="de-DE" sz="1200" b="1" dirty="0" smtClean="0">
                <a:solidFill>
                  <a:srgbClr val="F923D0"/>
                </a:solidFill>
              </a:rPr>
              <a:t> 12hrs</a:t>
            </a:r>
            <a:endParaRPr lang="de-DE" sz="1200" b="1" dirty="0">
              <a:solidFill>
                <a:srgbClr val="F923D0"/>
              </a:solidFill>
            </a:endParaRPr>
          </a:p>
          <a:p>
            <a:endParaRPr lang="de-DE" sz="1200" dirty="0"/>
          </a:p>
          <a:p>
            <a:r>
              <a:rPr lang="de-DE" sz="1200" b="1" dirty="0" smtClean="0">
                <a:solidFill>
                  <a:srgbClr val="3366FF"/>
                </a:solidFill>
              </a:rPr>
              <a:t>120°C</a:t>
            </a:r>
          </a:p>
          <a:p>
            <a:r>
              <a:rPr lang="de-DE" sz="1200" b="1" dirty="0" smtClean="0">
                <a:solidFill>
                  <a:srgbClr val="3366FF"/>
                </a:solidFill>
              </a:rPr>
              <a:t> 2 </a:t>
            </a:r>
            <a:r>
              <a:rPr lang="de-DE" sz="1200" b="1" dirty="0" err="1" smtClean="0">
                <a:solidFill>
                  <a:srgbClr val="3366FF"/>
                </a:solidFill>
              </a:rPr>
              <a:t>hrs</a:t>
            </a:r>
            <a:endParaRPr lang="de-DE" sz="1200" b="1" dirty="0">
              <a:solidFill>
                <a:srgbClr val="3366FF"/>
              </a:solidFill>
            </a:endParaRPr>
          </a:p>
          <a:p>
            <a:endParaRPr lang="de-DE" sz="1200" dirty="0" smtClean="0"/>
          </a:p>
          <a:p>
            <a:endParaRPr lang="de-DE" sz="1200" dirty="0"/>
          </a:p>
          <a:p>
            <a:endParaRPr lang="de-DE" sz="1200" dirty="0" smtClean="0"/>
          </a:p>
          <a:p>
            <a:r>
              <a:rPr lang="de-DE" sz="1200" dirty="0"/>
              <a:t>  </a:t>
            </a:r>
            <a:r>
              <a:rPr lang="de-DE" sz="1200" b="1" dirty="0" smtClean="0">
                <a:solidFill>
                  <a:srgbClr val="FF0000"/>
                </a:solidFill>
              </a:rPr>
              <a:t>RT</a:t>
            </a:r>
            <a:endParaRPr lang="en-US" sz="1200" b="1" dirty="0" err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23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1242535"/>
            <a:ext cx="5225697" cy="244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Bulk Niobium: Specification for European XFEL cavities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AdvOTf9433e2d"/>
              </a:rPr>
              <a:t>Technical speci</a:t>
            </a:r>
            <a:r>
              <a:rPr lang="en-US" dirty="0">
                <a:latin typeface="AdvOTf9433e2d+fb"/>
              </a:rPr>
              <a:t>fi</a:t>
            </a:r>
            <a:r>
              <a:rPr lang="en-US" dirty="0">
                <a:latin typeface="AdvOTf9433e2d"/>
              </a:rPr>
              <a:t>cations of niobium applied to the fabrication of 1.3 GHz superconducting cavities for the </a:t>
            </a:r>
            <a:r>
              <a:rPr lang="en-US" dirty="0" smtClean="0">
                <a:latin typeface="AdvOTf9433e2d"/>
              </a:rPr>
              <a:t>XFEL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8616280" y="2114636"/>
            <a:ext cx="930112" cy="27941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ASTM 6</a:t>
            </a:r>
            <a:endParaRPr lang="en-US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7" b="3584"/>
          <a:stretch/>
        </p:blipFill>
        <p:spPr>
          <a:xfrm>
            <a:off x="623392" y="1267270"/>
            <a:ext cx="3744416" cy="2521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52" y="3598425"/>
            <a:ext cx="4256198" cy="28348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3791830"/>
            <a:ext cx="5805943" cy="244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48511" y="1815554"/>
            <a:ext cx="21643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/>
              <a:t>(residual </a:t>
            </a:r>
            <a:r>
              <a:rPr lang="de-DE" sz="1400" dirty="0" err="1"/>
              <a:t>resistivity</a:t>
            </a:r>
            <a:r>
              <a:rPr lang="de-DE" sz="1400" dirty="0"/>
              <a:t> </a:t>
            </a:r>
            <a:r>
              <a:rPr lang="de-DE" sz="1400" dirty="0" err="1" smtClean="0"/>
              <a:t>ratio</a:t>
            </a:r>
            <a:r>
              <a:rPr lang="de-DE" sz="1400" dirty="0" smtClean="0"/>
              <a:t>)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92576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55503" y="188641"/>
            <a:ext cx="26725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XPS of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NbN</a:t>
            </a:r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389" y="234541"/>
            <a:ext cx="2209865" cy="619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7" t="6918" r="11922" b="16114"/>
          <a:stretch/>
        </p:blipFill>
        <p:spPr bwMode="auto">
          <a:xfrm>
            <a:off x="2111315" y="848062"/>
            <a:ext cx="7801109" cy="578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929904" y="3738811"/>
            <a:ext cx="4671417" cy="2713885"/>
            <a:chOff x="3347864" y="1697158"/>
            <a:chExt cx="5640592" cy="3099994"/>
          </a:xfrm>
        </p:grpSpPr>
        <p:grpSp>
          <p:nvGrpSpPr>
            <p:cNvPr id="11" name="Group 10"/>
            <p:cNvGrpSpPr/>
            <p:nvPr/>
          </p:nvGrpSpPr>
          <p:grpSpPr>
            <a:xfrm>
              <a:off x="3347864" y="1697158"/>
              <a:ext cx="5640592" cy="3099994"/>
              <a:chOff x="3660356" y="1313704"/>
              <a:chExt cx="5400401" cy="2920488"/>
            </a:xfrm>
          </p:grpSpPr>
          <p:pic>
            <p:nvPicPr>
              <p:cNvPr id="64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7099"/>
              <a:stretch/>
            </p:blipFill>
            <p:spPr bwMode="auto">
              <a:xfrm>
                <a:off x="3660356" y="1313704"/>
                <a:ext cx="870080" cy="29204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65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827"/>
              <a:stretch/>
            </p:blipFill>
            <p:spPr bwMode="auto">
              <a:xfrm>
                <a:off x="4530436" y="1313704"/>
                <a:ext cx="4530321" cy="29204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12" name="Oval 11"/>
            <p:cNvSpPr/>
            <p:nvPr/>
          </p:nvSpPr>
          <p:spPr>
            <a:xfrm rot="20584179">
              <a:off x="4098497" y="2607360"/>
              <a:ext cx="2376264" cy="715591"/>
            </a:xfrm>
            <a:prstGeom prst="ellipse">
              <a:avLst/>
            </a:prstGeom>
            <a:noFill/>
            <a:ln>
              <a:solidFill>
                <a:srgbClr val="F511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647728" y="548680"/>
            <a:ext cx="523194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b="1" i="1" dirty="0" smtClean="0">
                <a:solidFill>
                  <a:srgbClr val="331EFE"/>
                </a:solidFill>
              </a:rPr>
              <a:t> A. </a:t>
            </a:r>
            <a:r>
              <a:rPr lang="de-DE" sz="1200" b="1" i="1" dirty="0" err="1" smtClean="0">
                <a:solidFill>
                  <a:srgbClr val="331EFE"/>
                </a:solidFill>
              </a:rPr>
              <a:t>Darlinski</a:t>
            </a:r>
            <a:r>
              <a:rPr lang="de-DE" sz="1200" b="1" i="1" dirty="0" smtClean="0">
                <a:solidFill>
                  <a:srgbClr val="331EFE"/>
                </a:solidFill>
              </a:rPr>
              <a:t>, Halbritter,  </a:t>
            </a:r>
            <a:r>
              <a:rPr lang="de-DE" sz="1200" b="1" i="1" dirty="0" err="1" smtClean="0">
                <a:solidFill>
                  <a:srgbClr val="331EFE"/>
                </a:solidFill>
              </a:rPr>
              <a:t>surface</a:t>
            </a:r>
            <a:r>
              <a:rPr lang="de-DE" sz="1200" b="1" i="1" dirty="0" smtClean="0">
                <a:solidFill>
                  <a:srgbClr val="331EFE"/>
                </a:solidFill>
              </a:rPr>
              <a:t> </a:t>
            </a:r>
            <a:r>
              <a:rPr lang="de-DE" sz="1200" b="1" i="1" dirty="0" err="1" smtClean="0">
                <a:solidFill>
                  <a:srgbClr val="331EFE"/>
                </a:solidFill>
              </a:rPr>
              <a:t>and</a:t>
            </a:r>
            <a:r>
              <a:rPr lang="de-DE" sz="1200" b="1" i="1" dirty="0" smtClean="0">
                <a:solidFill>
                  <a:srgbClr val="331EFE"/>
                </a:solidFill>
              </a:rPr>
              <a:t> </a:t>
            </a:r>
            <a:r>
              <a:rPr lang="de-DE" sz="1200" b="1" i="1" dirty="0" err="1" smtClean="0">
                <a:solidFill>
                  <a:srgbClr val="331EFE"/>
                </a:solidFill>
              </a:rPr>
              <a:t>interface</a:t>
            </a:r>
            <a:r>
              <a:rPr lang="de-DE" sz="1200" b="1" i="1" dirty="0" smtClean="0">
                <a:solidFill>
                  <a:srgbClr val="331EFE"/>
                </a:solidFill>
              </a:rPr>
              <a:t> </a:t>
            </a:r>
            <a:r>
              <a:rPr lang="de-DE" sz="1200" b="1" i="1" dirty="0" err="1" smtClean="0">
                <a:solidFill>
                  <a:srgbClr val="331EFE"/>
                </a:solidFill>
              </a:rPr>
              <a:t>analysis</a:t>
            </a:r>
            <a:r>
              <a:rPr lang="de-DE" sz="1200" b="1" i="1" dirty="0" smtClean="0">
                <a:solidFill>
                  <a:srgbClr val="331EFE"/>
                </a:solidFill>
              </a:rPr>
              <a:t> (1987) 10:223</a:t>
            </a:r>
          </a:p>
        </p:txBody>
      </p:sp>
    </p:spTree>
    <p:extLst>
      <p:ext uri="{BB962C8B-B14F-4D97-AF65-F5344CB8AC3E}">
        <p14:creationId xmlns:p14="http://schemas.microsoft.com/office/powerpoint/2010/main" val="151984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/>
              <a:t>Cavity </a:t>
            </a:r>
            <a:r>
              <a:rPr lang="en-US" dirty="0" smtClean="0"/>
              <a:t>cut-outs: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152932" cy="379252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sound measurements and </a:t>
            </a:r>
            <a:r>
              <a:rPr lang="en-US" dirty="0"/>
              <a:t>temperature maps of 1DE 16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39816" y="3159517"/>
            <a:ext cx="3600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Hot-spots </a:t>
            </a:r>
            <a:r>
              <a:rPr lang="de-DE" sz="1400" b="1" dirty="0" err="1" smtClean="0"/>
              <a:t>from</a:t>
            </a:r>
            <a:r>
              <a:rPr lang="de-DE" sz="1400" b="1" dirty="0" smtClean="0"/>
              <a:t> T-</a:t>
            </a:r>
            <a:r>
              <a:rPr lang="de-DE" sz="1400" b="1" dirty="0" err="1" smtClean="0"/>
              <a:t>maps</a:t>
            </a:r>
            <a:r>
              <a:rPr lang="de-DE" sz="1400" b="1" dirty="0" smtClean="0"/>
              <a:t> @ 1.5 K and 2 K</a:t>
            </a:r>
            <a:endParaRPr lang="en-US" sz="1400" b="1" dirty="0" err="1" smtClean="0"/>
          </a:p>
        </p:txBody>
      </p:sp>
      <p:sp>
        <p:nvSpPr>
          <p:cNvPr id="3" name="TextBox 2"/>
          <p:cNvSpPr txBox="1"/>
          <p:nvPr/>
        </p:nvSpPr>
        <p:spPr>
          <a:xfrm>
            <a:off x="4456936" y="1177007"/>
            <a:ext cx="3511272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400" b="1" dirty="0" err="1" smtClean="0"/>
              <a:t>Quench</a:t>
            </a:r>
            <a:r>
              <a:rPr lang="de-DE" sz="1400" b="1" dirty="0" smtClean="0"/>
              <a:t>-spot </a:t>
            </a:r>
            <a:r>
              <a:rPr lang="de-DE" sz="1400" b="1" dirty="0" err="1" smtClean="0"/>
              <a:t>from</a:t>
            </a:r>
            <a:r>
              <a:rPr lang="de-DE" sz="1400" b="1" dirty="0" smtClean="0"/>
              <a:t> 2</a:t>
            </a:r>
            <a:r>
              <a:rPr lang="de-DE" sz="1400" b="1" baseline="30000" dirty="0" smtClean="0"/>
              <a:t>nd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sound</a:t>
            </a:r>
            <a:r>
              <a:rPr lang="de-DE" sz="1400" b="1" dirty="0" smtClean="0"/>
              <a:t> </a:t>
            </a:r>
            <a:endParaRPr lang="en-US" sz="1400" b="1" dirty="0" err="1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936" y="1484784"/>
            <a:ext cx="3879273" cy="15066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49"/>
          <a:stretch/>
        </p:blipFill>
        <p:spPr bwMode="auto">
          <a:xfrm>
            <a:off x="552972" y="3789040"/>
            <a:ext cx="2973268" cy="8754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820" y="5524047"/>
            <a:ext cx="2967664" cy="78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3501008"/>
            <a:ext cx="4320480" cy="19656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956" y="5524047"/>
            <a:ext cx="3158223" cy="65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257" y="1909720"/>
            <a:ext cx="3545608" cy="66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22" y="1379046"/>
            <a:ext cx="3866536" cy="2388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097" y="3622930"/>
            <a:ext cx="3261517" cy="18307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49722" y="4725144"/>
            <a:ext cx="3866536" cy="1838302"/>
            <a:chOff x="249722" y="4725144"/>
            <a:chExt cx="3866536" cy="1838302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204" y="4839629"/>
              <a:ext cx="2967054" cy="17238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695400" y="5701537"/>
              <a:ext cx="576064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695400" y="6093296"/>
              <a:ext cx="576064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695400" y="6306181"/>
              <a:ext cx="576064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49722" y="4725144"/>
              <a:ext cx="24657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/>
                <a:t>Samples </a:t>
              </a:r>
              <a:r>
                <a:rPr lang="de-DE" sz="1200" b="1" dirty="0" err="1" smtClean="0"/>
                <a:t>measured</a:t>
              </a:r>
              <a:r>
                <a:rPr lang="de-DE" sz="1200" b="1" dirty="0" smtClean="0"/>
                <a:t> at </a:t>
              </a:r>
              <a:r>
                <a:rPr lang="de-DE" sz="1200" b="1" dirty="0" err="1" smtClean="0"/>
                <a:t>Nanolab</a:t>
              </a:r>
              <a:r>
                <a:rPr lang="de-DE" sz="1200" b="1" dirty="0" smtClean="0"/>
                <a:t>:</a:t>
              </a:r>
              <a:endParaRPr lang="en-US" sz="1200" b="1" dirty="0" err="1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82303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8"/>
          <a:stretch/>
        </p:blipFill>
        <p:spPr bwMode="auto">
          <a:xfrm>
            <a:off x="4439816" y="1196752"/>
            <a:ext cx="7416824" cy="52191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/>
              <a:t>Cavity </a:t>
            </a:r>
            <a:r>
              <a:rPr lang="en-US" dirty="0" smtClean="0"/>
              <a:t>cut-outs @ DESY: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152932" cy="379252"/>
          </a:xfrm>
        </p:spPr>
        <p:txBody>
          <a:bodyPr/>
          <a:lstStyle/>
          <a:p>
            <a:r>
              <a:rPr lang="en-US" dirty="0"/>
              <a:t>Case study of a failed infusion </a:t>
            </a:r>
            <a:r>
              <a:rPr lang="en-US" dirty="0" smtClean="0"/>
              <a:t>: </a:t>
            </a:r>
            <a:r>
              <a:rPr lang="en-US" dirty="0" smtClean="0"/>
              <a:t>XPS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168008" y="4472235"/>
            <a:ext cx="529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2 µm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95149" y="3223086"/>
            <a:ext cx="89639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Cold spot</a:t>
            </a:r>
            <a:endParaRPr lang="en-US" sz="1200" b="1" dirty="0" err="1" smtClean="0"/>
          </a:p>
        </p:txBody>
      </p:sp>
      <p:sp>
        <p:nvSpPr>
          <p:cNvPr id="25" name="TextBox 24"/>
          <p:cNvSpPr txBox="1"/>
          <p:nvPr/>
        </p:nvSpPr>
        <p:spPr>
          <a:xfrm>
            <a:off x="4448877" y="1401277"/>
            <a:ext cx="122298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smtClean="0"/>
              <a:t>Hot spot</a:t>
            </a:r>
            <a:endParaRPr lang="en-US" sz="1200" b="1" dirty="0" err="1" smtClean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248399" y="1684549"/>
            <a:ext cx="0" cy="4608512"/>
          </a:xfrm>
          <a:prstGeom prst="line">
            <a:avLst/>
          </a:prstGeom>
          <a:ln w="9525">
            <a:solidFill>
              <a:schemeClr val="tx1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662325" y="1357611"/>
            <a:ext cx="79861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smtClean="0"/>
              <a:t>202.7 eV</a:t>
            </a:r>
            <a:endParaRPr lang="en-US" sz="1200" dirty="0" err="1" smtClean="0"/>
          </a:p>
        </p:txBody>
      </p:sp>
      <p:sp>
        <p:nvSpPr>
          <p:cNvPr id="3" name="TextBox 2"/>
          <p:cNvSpPr txBox="1"/>
          <p:nvPr/>
        </p:nvSpPr>
        <p:spPr>
          <a:xfrm>
            <a:off x="4235632" y="4581128"/>
            <a:ext cx="121229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200" b="1" dirty="0" smtClean="0"/>
              <a:t>Quench spot</a:t>
            </a:r>
            <a:endParaRPr lang="en-US" sz="1200" b="1" dirty="0" smtClean="0"/>
          </a:p>
        </p:txBody>
      </p:sp>
      <p:cxnSp>
        <p:nvCxnSpPr>
          <p:cNvPr id="7" name="Straight Connector 6"/>
          <p:cNvCxnSpPr/>
          <p:nvPr/>
        </p:nvCxnSpPr>
        <p:spPr>
          <a:xfrm>
            <a:off x="8904312" y="2787623"/>
            <a:ext cx="0" cy="3240360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550687" y="2466503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Nb-C</a:t>
            </a:r>
            <a:endParaRPr lang="en-US" sz="12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10848528" y="1495184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Nb-O</a:t>
            </a:r>
            <a:endParaRPr lang="en-US" sz="1200" dirty="0" smtClean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0992544" y="1772183"/>
            <a:ext cx="0" cy="3240360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96758" y="930206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Nb 3d</a:t>
            </a:r>
            <a:endParaRPr lang="en-US" sz="1600" dirty="0" err="1" smtClean="0"/>
          </a:p>
        </p:txBody>
      </p:sp>
      <p:sp>
        <p:nvSpPr>
          <p:cNvPr id="24" name="TextBox 23"/>
          <p:cNvSpPr txBox="1"/>
          <p:nvPr/>
        </p:nvSpPr>
        <p:spPr>
          <a:xfrm>
            <a:off x="7819397" y="908720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C 1s</a:t>
            </a:r>
            <a:endParaRPr lang="en-US" sz="1600" dirty="0" err="1" smtClean="0"/>
          </a:p>
        </p:txBody>
      </p:sp>
      <p:sp>
        <p:nvSpPr>
          <p:cNvPr id="27" name="TextBox 26"/>
          <p:cNvSpPr txBox="1"/>
          <p:nvPr/>
        </p:nvSpPr>
        <p:spPr>
          <a:xfrm>
            <a:off x="10242272" y="908720"/>
            <a:ext cx="619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O 1s</a:t>
            </a:r>
            <a:endParaRPr lang="en-US" sz="1600" dirty="0" err="1" smtClean="0"/>
          </a:p>
        </p:txBody>
      </p:sp>
      <p:sp>
        <p:nvSpPr>
          <p:cNvPr id="28" name="Rectangle 27"/>
          <p:cNvSpPr/>
          <p:nvPr/>
        </p:nvSpPr>
        <p:spPr>
          <a:xfrm>
            <a:off x="10233417" y="548680"/>
            <a:ext cx="143500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[</a:t>
            </a:r>
            <a:r>
              <a:rPr kumimoji="0" lang="de-DE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Arti Dangwal Pandey]</a:t>
            </a:r>
            <a:endParaRPr kumimoji="0" lang="de-DE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493994"/>
            <a:ext cx="4017797" cy="25110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63352" y="1124744"/>
            <a:ext cx="3459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 smtClean="0"/>
              <a:t>Cavity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treatment</a:t>
            </a:r>
            <a:r>
              <a:rPr lang="de-DE" sz="1200" b="1" dirty="0" smtClean="0"/>
              <a:t>: 800°C 3 </a:t>
            </a:r>
            <a:r>
              <a:rPr lang="de-DE" sz="1200" b="1" dirty="0" err="1" smtClean="0"/>
              <a:t>hrs</a:t>
            </a:r>
            <a:r>
              <a:rPr lang="de-DE" sz="1200" b="1" dirty="0" smtClean="0"/>
              <a:t> + 120°C 48 </a:t>
            </a:r>
            <a:r>
              <a:rPr lang="de-DE" sz="1200" b="1" dirty="0" err="1" smtClean="0"/>
              <a:t>hrs</a:t>
            </a:r>
            <a:r>
              <a:rPr lang="de-DE" sz="1200" b="1" dirty="0" smtClean="0"/>
              <a:t> </a:t>
            </a:r>
          </a:p>
        </p:txBody>
      </p:sp>
      <p:pic>
        <p:nvPicPr>
          <p:cNvPr id="3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3"/>
          <a:stretch/>
        </p:blipFill>
        <p:spPr bwMode="auto">
          <a:xfrm>
            <a:off x="983432" y="4450316"/>
            <a:ext cx="3024336" cy="1476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4007768" y="5373216"/>
            <a:ext cx="935580" cy="432048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43472" y="6096765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dirty="0" err="1" smtClean="0"/>
              <a:t>Nb</a:t>
            </a:r>
            <a:r>
              <a:rPr lang="de-DE" sz="1600" baseline="-25000" dirty="0" err="1" smtClean="0"/>
              <a:t>x</a:t>
            </a:r>
            <a:r>
              <a:rPr lang="de-DE" sz="1600" dirty="0" err="1" smtClean="0"/>
              <a:t>O</a:t>
            </a:r>
            <a:r>
              <a:rPr lang="de-DE" sz="1600" dirty="0" smtClean="0"/>
              <a:t>/ </a:t>
            </a:r>
            <a:r>
              <a:rPr lang="de-DE" sz="1600" dirty="0" err="1" smtClean="0"/>
              <a:t>Nb</a:t>
            </a:r>
            <a:r>
              <a:rPr lang="de-DE" sz="1600" baseline="-25000" dirty="0" err="1" smtClean="0"/>
              <a:t>x</a:t>
            </a:r>
            <a:r>
              <a:rPr lang="de-DE" sz="1600" dirty="0" err="1" smtClean="0"/>
              <a:t>C</a:t>
            </a:r>
            <a:r>
              <a:rPr lang="de-DE" sz="1600" dirty="0" smtClean="0"/>
              <a:t> ?</a:t>
            </a:r>
          </a:p>
          <a:p>
            <a:pPr algn="r"/>
            <a:r>
              <a:rPr lang="de-DE" sz="1600" dirty="0" err="1" smtClean="0"/>
              <a:t>Defective</a:t>
            </a:r>
            <a:r>
              <a:rPr lang="de-DE" sz="1600" dirty="0" smtClean="0"/>
              <a:t> </a:t>
            </a:r>
            <a:r>
              <a:rPr lang="de-DE" sz="1600" dirty="0" err="1" smtClean="0"/>
              <a:t>oxide</a:t>
            </a:r>
            <a:r>
              <a:rPr lang="de-DE" sz="1600" dirty="0" smtClean="0"/>
              <a:t> </a:t>
            </a:r>
            <a:r>
              <a:rPr lang="de-DE" sz="1600" dirty="0" err="1" smtClean="0"/>
              <a:t>interface</a:t>
            </a:r>
            <a:endParaRPr lang="en-US" sz="1600" dirty="0" err="1" smtClean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05996" y="5036551"/>
            <a:ext cx="0" cy="1078086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2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82" y="1340768"/>
            <a:ext cx="537127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702192"/>
            <a:ext cx="4017797" cy="25110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537355" y="1340768"/>
            <a:ext cx="2494749" cy="1771594"/>
            <a:chOff x="5113419" y="1325972"/>
            <a:chExt cx="2494749" cy="1771594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5113419" y="1325972"/>
              <a:ext cx="2494749" cy="1771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185427" y="1361514"/>
              <a:ext cx="13484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>
                  <a:solidFill>
                    <a:schemeClr val="bg1"/>
                  </a:solidFill>
                </a:rPr>
                <a:t>Quench</a:t>
              </a:r>
              <a:r>
                <a:rPr lang="de-DE" sz="1600" dirty="0" smtClean="0">
                  <a:solidFill>
                    <a:schemeClr val="bg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</a:rPr>
                <a:t>spot</a:t>
              </a:r>
              <a:endParaRPr lang="de-DE" sz="1600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52920" y="3120752"/>
            <a:ext cx="2407175" cy="1730418"/>
            <a:chOff x="5128984" y="3105956"/>
            <a:chExt cx="2407175" cy="1730418"/>
          </a:xfrm>
        </p:grpSpPr>
        <p:pic>
          <p:nvPicPr>
            <p:cNvPr id="18" name="Grafik 3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72450"/>
            <a:stretch/>
          </p:blipFill>
          <p:spPr>
            <a:xfrm>
              <a:off x="5128984" y="3105956"/>
              <a:ext cx="2407175" cy="1730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185427" y="3122826"/>
              <a:ext cx="10502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>
                  <a:solidFill>
                    <a:schemeClr val="bg1"/>
                  </a:solidFill>
                </a:rPr>
                <a:t>Cold</a:t>
              </a:r>
              <a:r>
                <a:rPr lang="de-DE" sz="1600" dirty="0" smtClean="0">
                  <a:solidFill>
                    <a:schemeClr val="bg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</a:rPr>
                <a:t>spot</a:t>
              </a:r>
              <a:endParaRPr lang="de-DE" sz="160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07368" y="1412776"/>
            <a:ext cx="3459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 smtClean="0"/>
              <a:t>Cavity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treatment</a:t>
            </a:r>
            <a:r>
              <a:rPr lang="de-DE" sz="1200" b="1" dirty="0" smtClean="0"/>
              <a:t>: 800°C 3 </a:t>
            </a:r>
            <a:r>
              <a:rPr lang="de-DE" sz="1200" b="1" dirty="0" err="1" smtClean="0"/>
              <a:t>hrs</a:t>
            </a:r>
            <a:r>
              <a:rPr lang="de-DE" sz="1200" b="1" dirty="0" smtClean="0"/>
              <a:t> + 120°C 48 </a:t>
            </a:r>
            <a:r>
              <a:rPr lang="de-DE" sz="1200" b="1" dirty="0" err="1" smtClean="0"/>
              <a:t>hrs</a:t>
            </a:r>
            <a:r>
              <a:rPr lang="de-DE" sz="1200" b="1" dirty="0" smtClean="0"/>
              <a:t> 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/>
              <a:t>Cavity cut-outs @ </a:t>
            </a:r>
            <a:r>
              <a:rPr lang="en-US" dirty="0" smtClean="0"/>
              <a:t>DESY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152932" cy="379252"/>
          </a:xfrm>
        </p:spPr>
        <p:txBody>
          <a:bodyPr/>
          <a:lstStyle/>
          <a:p>
            <a:r>
              <a:rPr lang="en-US" dirty="0" smtClean="0"/>
              <a:t>Case study of a failed infusion– SEM/SIMS/EBSD -  </a:t>
            </a:r>
            <a:r>
              <a:rPr lang="en-US" dirty="0" err="1" smtClean="0"/>
              <a:t>Nb</a:t>
            </a:r>
            <a:r>
              <a:rPr lang="en-US" dirty="0" smtClean="0"/>
              <a:t>-carbide precipitates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168008" y="4472235"/>
            <a:ext cx="529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2 µm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40016" y="2780575"/>
            <a:ext cx="529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2 µm</a:t>
            </a:r>
          </a:p>
        </p:txBody>
      </p:sp>
      <p:sp>
        <p:nvSpPr>
          <p:cNvPr id="34" name="Textfeld 40"/>
          <p:cNvSpPr txBox="1"/>
          <p:nvPr/>
        </p:nvSpPr>
        <p:spPr>
          <a:xfrm>
            <a:off x="935406" y="4871432"/>
            <a:ext cx="106092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Hot spots and quench spots:</a:t>
            </a:r>
          </a:p>
          <a:p>
            <a:r>
              <a:rPr lang="en-US" sz="1400" dirty="0" smtClean="0"/>
              <a:t>	SEM: Niobium Carbides are denser and larger</a:t>
            </a:r>
          </a:p>
          <a:p>
            <a:r>
              <a:rPr lang="en-US" sz="1400" dirty="0" smtClean="0"/>
              <a:t>	SIMS: higher Carbon-Signal in the first ~20nm</a:t>
            </a:r>
            <a:endParaRPr lang="en-US" sz="1400" dirty="0"/>
          </a:p>
        </p:txBody>
      </p:sp>
      <p:sp>
        <p:nvSpPr>
          <p:cNvPr id="28" name="Rectangle 27"/>
          <p:cNvSpPr/>
          <p:nvPr/>
        </p:nvSpPr>
        <p:spPr>
          <a:xfrm>
            <a:off x="2909809" y="5733256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>
              <a:tabLst>
                <a:tab pos="266700" algn="l"/>
              </a:tabLst>
            </a:pPr>
            <a:r>
              <a:rPr lang="en-US" sz="1600" b="1" dirty="0" smtClean="0"/>
              <a:t>Size and density of carbides detrimental for RF performance</a:t>
            </a:r>
            <a:endParaRPr lang="en-US" sz="1600" b="1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960095" y="2641503"/>
            <a:ext cx="1008113" cy="3162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980271" y="3356992"/>
            <a:ext cx="4156289" cy="28803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93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176" y="271711"/>
            <a:ext cx="11218747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</a:t>
            </a:r>
            <a:r>
              <a:rPr lang="de-DE" dirty="0" smtClean="0"/>
              <a:t> do </a:t>
            </a:r>
            <a:r>
              <a:rPr lang="en-US" noProof="0" dirty="0" smtClean="0"/>
              <a:t>specific</a:t>
            </a:r>
            <a:r>
              <a:rPr lang="de-DE" dirty="0" smtClean="0"/>
              <a:t> </a:t>
            </a:r>
            <a:r>
              <a:rPr lang="en-US" noProof="0" dirty="0" smtClean="0"/>
              <a:t>surface treatments lead to</a:t>
            </a:r>
            <a:r>
              <a:rPr lang="de-DE" dirty="0" smtClean="0"/>
              <a:t> </a:t>
            </a:r>
            <a:r>
              <a:rPr lang="en-US" dirty="0" smtClean="0"/>
              <a:t>substantial</a:t>
            </a:r>
            <a:r>
              <a:rPr lang="de-DE" dirty="0" smtClean="0"/>
              <a:t> </a:t>
            </a:r>
            <a:r>
              <a:rPr lang="en-US" noProof="0" dirty="0" smtClean="0"/>
              <a:t>changes</a:t>
            </a:r>
            <a:r>
              <a:rPr lang="de-DE" dirty="0" smtClean="0"/>
              <a:t> </a:t>
            </a:r>
            <a:r>
              <a:rPr lang="de-DE" dirty="0"/>
              <a:t>in </a:t>
            </a:r>
            <a:r>
              <a:rPr lang="en-US" noProof="0" dirty="0" smtClean="0"/>
              <a:t>SRF cavity performance?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519936" y="1448779"/>
            <a:ext cx="6408712" cy="4680520"/>
          </a:xfrm>
        </p:spPr>
        <p:txBody>
          <a:bodyPr/>
          <a:lstStyle/>
          <a:p>
            <a:pPr marL="0" lvl="1" indent="0">
              <a:buNone/>
            </a:pPr>
            <a:r>
              <a:rPr lang="en-US" sz="1600" b="1" noProof="0" dirty="0" smtClean="0">
                <a:solidFill>
                  <a:schemeClr val="accent2"/>
                </a:solidFill>
              </a:rPr>
              <a:t>Final thermal treatment of SRF </a:t>
            </a:r>
            <a:r>
              <a:rPr lang="en-US" sz="1600" b="1" noProof="0" dirty="0" err="1" smtClean="0">
                <a:solidFill>
                  <a:schemeClr val="accent2"/>
                </a:solidFill>
              </a:rPr>
              <a:t>Nb</a:t>
            </a:r>
            <a:r>
              <a:rPr lang="en-US" sz="1600" b="1" noProof="0" dirty="0" smtClean="0">
                <a:solidFill>
                  <a:schemeClr val="accent2"/>
                </a:solidFill>
              </a:rPr>
              <a:t> cavities, reviewed here:</a:t>
            </a:r>
          </a:p>
          <a:p>
            <a:pPr marL="142875" indent="-285750">
              <a:buFont typeface="Symbol" panose="05050102010706020507" pitchFamily="18" charset="2"/>
              <a:buChar char="-"/>
            </a:pPr>
            <a:r>
              <a:rPr lang="en-US" sz="1400" b="1" noProof="0" dirty="0" smtClean="0"/>
              <a:t>Low-T bake: </a:t>
            </a:r>
            <a:r>
              <a:rPr lang="en-US" sz="1400" noProof="0" dirty="0" smtClean="0"/>
              <a:t>@120 °C (48 </a:t>
            </a:r>
            <a:r>
              <a:rPr lang="en-US" sz="1400" noProof="0" dirty="0" err="1" smtClean="0"/>
              <a:t>hrs</a:t>
            </a:r>
            <a:r>
              <a:rPr lang="en-US" sz="1400" noProof="0" dirty="0" smtClean="0"/>
              <a:t>)</a:t>
            </a:r>
          </a:p>
          <a:p>
            <a:pPr marL="142875" indent="-285750">
              <a:buFont typeface="Symbol" panose="05050102010706020507" pitchFamily="18" charset="2"/>
              <a:buChar char="-"/>
            </a:pPr>
            <a:r>
              <a:rPr lang="en-US" sz="1400" b="1" noProof="0" dirty="0" smtClean="0"/>
              <a:t>N-infusion: </a:t>
            </a:r>
            <a:r>
              <a:rPr lang="en-US" sz="1400" noProof="0" dirty="0" smtClean="0"/>
              <a:t>800 °C (3 </a:t>
            </a:r>
            <a:r>
              <a:rPr lang="en-US" sz="1400" noProof="0" dirty="0" err="1" smtClean="0"/>
              <a:t>hrs</a:t>
            </a:r>
            <a:r>
              <a:rPr lang="en-US" sz="1400" noProof="0" dirty="0" smtClean="0"/>
              <a:t>) + @120 °C (48 </a:t>
            </a:r>
            <a:r>
              <a:rPr lang="en-US" sz="1400" noProof="0" dirty="0" err="1" smtClean="0"/>
              <a:t>hrs</a:t>
            </a:r>
            <a:r>
              <a:rPr lang="en-US" sz="1400" noProof="0" dirty="0" smtClean="0"/>
              <a:t>) in N</a:t>
            </a:r>
            <a:r>
              <a:rPr lang="en-US" sz="1400" baseline="-25000" noProof="0" dirty="0" smtClean="0"/>
              <a:t>2</a:t>
            </a:r>
          </a:p>
          <a:p>
            <a:pPr marL="0" lvl="1" indent="0">
              <a:buNone/>
            </a:pPr>
            <a:endParaRPr lang="en-US" noProof="0" dirty="0" smtClean="0">
              <a:solidFill>
                <a:prstClr val="black"/>
              </a:solidFill>
            </a:endParaRPr>
          </a:p>
          <a:p>
            <a:pPr marL="0" lvl="1" indent="0">
              <a:buNone/>
            </a:pP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  </a:t>
            </a:r>
            <a:r>
              <a:rPr lang="en-US" noProof="0" dirty="0" smtClean="0">
                <a:solidFill>
                  <a:prstClr val="black"/>
                </a:solidFill>
              </a:rPr>
              <a:t>RF penetration depth lies within top 100 nm</a:t>
            </a:r>
            <a:endParaRPr lang="en-US" noProof="0" dirty="0" smtClean="0"/>
          </a:p>
          <a:p>
            <a:pPr marL="0" lvl="1" indent="0">
              <a:buNone/>
            </a:pPr>
            <a:endParaRPr lang="en-US" noProof="0" dirty="0" smtClean="0">
              <a:solidFill>
                <a:prstClr val="black"/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1600" noProof="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noProof="0" dirty="0" smtClean="0"/>
              <a:t> </a:t>
            </a:r>
          </a:p>
          <a:p>
            <a:pPr marL="0" indent="0">
              <a:buNone/>
            </a:pPr>
            <a:r>
              <a:rPr lang="en-US" b="1" noProof="0" dirty="0" smtClean="0"/>
              <a:t> A systematic investigation of </a:t>
            </a:r>
            <a:r>
              <a:rPr lang="en-US" b="1" noProof="0" dirty="0" err="1" smtClean="0"/>
              <a:t>Nb</a:t>
            </a:r>
            <a:r>
              <a:rPr lang="en-US" b="1" noProof="0" dirty="0" smtClean="0"/>
              <a:t> surface is needed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US" sz="1400" noProof="0" dirty="0" smtClean="0"/>
              <a:t>to understand the </a:t>
            </a:r>
            <a:r>
              <a:rPr lang="en-US" sz="1400" b="1" noProof="0" dirty="0" smtClean="0">
                <a:solidFill>
                  <a:schemeClr val="accent2"/>
                </a:solidFill>
              </a:rPr>
              <a:t>physics behind these processes, </a:t>
            </a:r>
            <a:r>
              <a:rPr lang="en-US" sz="1400" noProof="0" dirty="0" smtClean="0"/>
              <a:t> 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US" sz="1400" noProof="0" dirty="0" smtClean="0"/>
              <a:t>to recognize the </a:t>
            </a:r>
            <a:r>
              <a:rPr lang="en-US" sz="1400" b="1" noProof="0" dirty="0" smtClean="0">
                <a:solidFill>
                  <a:schemeClr val="accent2"/>
                </a:solidFill>
              </a:rPr>
              <a:t>key parameters in surface </a:t>
            </a:r>
            <a:r>
              <a:rPr lang="en-US" sz="1400" b="1" noProof="0" dirty="0" smtClean="0">
                <a:solidFill>
                  <a:schemeClr val="accent2"/>
                </a:solidFill>
              </a:rPr>
              <a:t>treatments</a:t>
            </a:r>
          </a:p>
          <a:p>
            <a:pPr marL="0" indent="0">
              <a:buNone/>
            </a:pPr>
            <a:endParaRPr lang="en-US" sz="1400" b="1" dirty="0">
              <a:solidFill>
                <a:schemeClr val="accent2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b="1" noProof="0" dirty="0" smtClean="0">
                <a:solidFill>
                  <a:schemeClr val="accent2"/>
                </a:solidFill>
              </a:rPr>
              <a:t>A ‘reproducible’ </a:t>
            </a:r>
            <a:r>
              <a:rPr lang="en-US" sz="1400" b="1" dirty="0" smtClean="0">
                <a:solidFill>
                  <a:schemeClr val="accent2"/>
                </a:solidFill>
              </a:rPr>
              <a:t>recipe for </a:t>
            </a:r>
            <a:r>
              <a:rPr lang="en-US" sz="1400" b="1" dirty="0" err="1" smtClean="0">
                <a:solidFill>
                  <a:schemeClr val="accent2"/>
                </a:solidFill>
              </a:rPr>
              <a:t>Nb</a:t>
            </a:r>
            <a:r>
              <a:rPr lang="en-US" sz="1400" b="1" dirty="0" smtClean="0">
                <a:solidFill>
                  <a:schemeClr val="accent2"/>
                </a:solidFill>
              </a:rPr>
              <a:t> surface </a:t>
            </a:r>
            <a:r>
              <a:rPr lang="en-US" sz="1400" b="1" dirty="0">
                <a:solidFill>
                  <a:schemeClr val="accent2"/>
                </a:solidFill>
              </a:rPr>
              <a:t>preparation   </a:t>
            </a:r>
            <a:r>
              <a:rPr lang="en-US" sz="1400" b="1" noProof="0" dirty="0" smtClean="0">
                <a:solidFill>
                  <a:schemeClr val="accent2"/>
                </a:solidFill>
              </a:rPr>
              <a:t>	</a:t>
            </a:r>
            <a:endParaRPr lang="en-US" sz="1400" noProof="0" dirty="0" smtClean="0">
              <a:solidFill>
                <a:schemeClr val="accent2"/>
              </a:solidFill>
            </a:endParaRPr>
          </a:p>
          <a:p>
            <a:endParaRPr lang="en-US" noProof="0" dirty="0" smtClean="0"/>
          </a:p>
          <a:p>
            <a:endParaRPr lang="de-DE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943357" y="3259935"/>
            <a:ext cx="4129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600" b="1" dirty="0" smtClean="0">
                <a:solidFill>
                  <a:schemeClr val="accent2"/>
                </a:solidFill>
              </a:rPr>
              <a:t>Any change must happen at the surface.</a:t>
            </a:r>
          </a:p>
          <a:p>
            <a:endParaRPr lang="de-DE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71" b="9565"/>
          <a:stretch/>
        </p:blipFill>
        <p:spPr bwMode="auto">
          <a:xfrm>
            <a:off x="1734728" y="5432961"/>
            <a:ext cx="3312368" cy="3323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7" y="1412776"/>
            <a:ext cx="4423353" cy="368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53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Extensive Nb sample </a:t>
            </a:r>
            <a:r>
              <a:rPr lang="en-US" dirty="0" smtClean="0"/>
              <a:t>R&amp;D worldwide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04636" cy="379252"/>
          </a:xfrm>
        </p:spPr>
        <p:txBody>
          <a:bodyPr/>
          <a:lstStyle/>
          <a:p>
            <a:r>
              <a:rPr lang="en-US" dirty="0" smtClean="0"/>
              <a:t>Towards cavities with highest quality factors (at high gradients)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43524" y="1340767"/>
            <a:ext cx="5536452" cy="482453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b="1" dirty="0" smtClean="0"/>
              <a:t>Surface study of </a:t>
            </a:r>
            <a:r>
              <a:rPr lang="en-US" b="1" dirty="0" err="1" smtClean="0"/>
              <a:t>Nb</a:t>
            </a:r>
            <a:r>
              <a:rPr lang="en-US" b="1" dirty="0" smtClean="0"/>
              <a:t> with atomic details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Commonly used characterization methods: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US" sz="1400" dirty="0" smtClean="0"/>
              <a:t>Microscopy: 	secondary electron microscopy (</a:t>
            </a:r>
            <a:r>
              <a:rPr lang="en-US" sz="1400" b="1" dirty="0" smtClean="0"/>
              <a:t>SEM</a:t>
            </a:r>
            <a:r>
              <a:rPr lang="en-US" sz="1400" dirty="0" smtClean="0"/>
              <a:t>), </a:t>
            </a:r>
          </a:p>
          <a:p>
            <a:pPr marL="809625" lvl="3" indent="0">
              <a:buNone/>
            </a:pPr>
            <a:r>
              <a:rPr lang="en-US" sz="1400" dirty="0" smtClean="0"/>
              <a:t>		transmission electron microscopy (</a:t>
            </a:r>
            <a:r>
              <a:rPr lang="en-US" sz="1400" b="1" dirty="0" smtClean="0"/>
              <a:t>TEM</a:t>
            </a:r>
            <a:r>
              <a:rPr lang="en-US" sz="1400" dirty="0" smtClean="0"/>
              <a:t>), </a:t>
            </a:r>
          </a:p>
          <a:p>
            <a:pPr marL="1076325" lvl="4" indent="0">
              <a:buNone/>
            </a:pPr>
            <a:r>
              <a:rPr lang="en-US" sz="1400" dirty="0" smtClean="0"/>
              <a:t>	atomic force microscopy (</a:t>
            </a:r>
            <a:r>
              <a:rPr lang="en-US" sz="1400" b="1" dirty="0" smtClean="0"/>
              <a:t>AFM</a:t>
            </a:r>
            <a:r>
              <a:rPr lang="en-US" sz="1400" dirty="0" smtClean="0"/>
              <a:t>) etc.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US" sz="1400" dirty="0" smtClean="0"/>
              <a:t>Spectroscopy: 	x-ray photo e spectroscopy (</a:t>
            </a:r>
            <a:r>
              <a:rPr lang="en-US" sz="1400" b="1" dirty="0" smtClean="0"/>
              <a:t>XPS</a:t>
            </a:r>
            <a:r>
              <a:rPr lang="en-US" sz="1400" dirty="0" smtClean="0"/>
              <a:t>), </a:t>
            </a:r>
          </a:p>
          <a:p>
            <a:pPr marL="0" indent="0">
              <a:buNone/>
            </a:pPr>
            <a:r>
              <a:rPr lang="en-US" sz="1400" dirty="0" smtClean="0"/>
              <a:t>			secondary-ion mass spectroscopy (</a:t>
            </a:r>
            <a:r>
              <a:rPr lang="en-US" sz="1400" b="1" dirty="0" smtClean="0"/>
              <a:t>SIMS</a:t>
            </a:r>
            <a:r>
              <a:rPr lang="en-US" sz="1400" dirty="0" smtClean="0"/>
              <a:t>) </a:t>
            </a:r>
          </a:p>
          <a:p>
            <a:pPr marL="0" indent="0">
              <a:buNone/>
            </a:pPr>
            <a:r>
              <a:rPr lang="en-US" sz="1400" dirty="0" smtClean="0"/>
              <a:t>			positron annihilation spectroscopy (</a:t>
            </a:r>
            <a:r>
              <a:rPr lang="en-US" sz="1400" b="1" dirty="0" smtClean="0"/>
              <a:t>PAS</a:t>
            </a:r>
            <a:r>
              <a:rPr lang="en-US" sz="1400" dirty="0" smtClean="0"/>
              <a:t>) etc.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US" sz="1400" dirty="0" smtClean="0"/>
              <a:t>Diffraction: 	grazing incidence x-ray diffraction (</a:t>
            </a:r>
            <a:r>
              <a:rPr lang="en-US" sz="1400" b="1" dirty="0" smtClean="0"/>
              <a:t>GIXRD</a:t>
            </a:r>
            <a:r>
              <a:rPr lang="en-US" sz="1400" dirty="0" smtClean="0"/>
              <a:t>),</a:t>
            </a:r>
          </a:p>
          <a:p>
            <a:pPr marL="1076325" lvl="4" indent="0">
              <a:buNone/>
            </a:pPr>
            <a:r>
              <a:rPr lang="en-US" sz="1400" dirty="0" smtClean="0"/>
              <a:t>	</a:t>
            </a:r>
            <a:r>
              <a:rPr lang="en-US" sz="1400" dirty="0" err="1" smtClean="0"/>
              <a:t>nano</a:t>
            </a:r>
            <a:r>
              <a:rPr lang="en-US" sz="1400" dirty="0" smtClean="0"/>
              <a:t> electron diffraction  (</a:t>
            </a:r>
            <a:r>
              <a:rPr lang="en-US" sz="1400" b="1" dirty="0" smtClean="0"/>
              <a:t>NED</a:t>
            </a:r>
            <a:r>
              <a:rPr lang="en-US" sz="1400" dirty="0" smtClean="0"/>
              <a:t>) etc.</a:t>
            </a:r>
          </a:p>
          <a:p>
            <a:pPr marL="0" lvl="1" indent="0">
              <a:buNone/>
            </a:pPr>
            <a:endParaRPr lang="en-US" b="1" dirty="0" smtClean="0">
              <a:solidFill>
                <a:schemeClr val="accent2"/>
              </a:solidFill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b="1" dirty="0" smtClean="0"/>
              <a:t>Different strategies: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b="1" i="1" dirty="0" smtClean="0">
                <a:solidFill>
                  <a:schemeClr val="accent2"/>
                </a:solidFill>
              </a:rPr>
              <a:t>Ex-situ</a:t>
            </a:r>
            <a:r>
              <a:rPr lang="en-US" b="1" dirty="0" smtClean="0">
                <a:solidFill>
                  <a:schemeClr val="accent2"/>
                </a:solidFill>
              </a:rPr>
              <a:t> characterization: </a:t>
            </a:r>
            <a:r>
              <a:rPr lang="en-US" dirty="0" smtClean="0"/>
              <a:t>investigation </a:t>
            </a:r>
            <a:r>
              <a:rPr lang="en-US" b="1" i="1" u="sng" dirty="0" smtClean="0"/>
              <a:t>after</a:t>
            </a:r>
            <a:r>
              <a:rPr lang="en-US" i="1" dirty="0" smtClean="0"/>
              <a:t> </a:t>
            </a:r>
            <a:r>
              <a:rPr lang="en-US" dirty="0" smtClean="0"/>
              <a:t>surface treatment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US" sz="1500" dirty="0" smtClean="0"/>
              <a:t>Cavity </a:t>
            </a:r>
            <a:r>
              <a:rPr lang="en-US" sz="1500" dirty="0"/>
              <a:t>cut-outs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US" sz="1500" dirty="0"/>
              <a:t>Samples treated </a:t>
            </a:r>
            <a:r>
              <a:rPr lang="en-US" sz="1500" i="1" dirty="0"/>
              <a:t>with</a:t>
            </a:r>
            <a:r>
              <a:rPr lang="en-US" sz="1500" dirty="0"/>
              <a:t> cavities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US" sz="1500" dirty="0"/>
              <a:t>Samples treated </a:t>
            </a:r>
            <a:r>
              <a:rPr lang="en-US" sz="1500" i="1" dirty="0"/>
              <a:t>similar to</a:t>
            </a:r>
            <a:r>
              <a:rPr lang="en-US" sz="1500" dirty="0"/>
              <a:t> cavities </a:t>
            </a:r>
            <a:endParaRPr lang="de-DE" sz="1500" b="1" dirty="0"/>
          </a:p>
          <a:p>
            <a:pPr marL="0" lvl="1" indent="0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i="1" dirty="0" smtClean="0">
                <a:solidFill>
                  <a:schemeClr val="accent2"/>
                </a:solidFill>
              </a:rPr>
              <a:t>In-situ </a:t>
            </a:r>
            <a:r>
              <a:rPr lang="en-US" b="1" dirty="0" smtClean="0">
                <a:solidFill>
                  <a:schemeClr val="accent2"/>
                </a:solidFill>
              </a:rPr>
              <a:t>experiments: </a:t>
            </a:r>
            <a:r>
              <a:rPr lang="en-US" dirty="0" smtClean="0"/>
              <a:t>investigation </a:t>
            </a:r>
            <a:r>
              <a:rPr lang="en-US" b="1" i="1" u="sng" dirty="0" smtClean="0"/>
              <a:t>during</a:t>
            </a:r>
            <a:r>
              <a:rPr lang="en-US" b="1" i="1" dirty="0" smtClean="0"/>
              <a:t> </a:t>
            </a:r>
            <a:r>
              <a:rPr lang="en-US" dirty="0" smtClean="0"/>
              <a:t>surface treatment</a:t>
            </a:r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lvl="1" indent="-285750">
              <a:buFont typeface="Symbol" panose="05050102010706020507" pitchFamily="18" charset="2"/>
              <a:buChar char="-"/>
            </a:pPr>
            <a:r>
              <a:rPr lang="en-US" sz="1500" dirty="0" smtClean="0">
                <a:solidFill>
                  <a:prstClr val="black"/>
                </a:solidFill>
              </a:rPr>
              <a:t>Samples </a:t>
            </a:r>
            <a:r>
              <a:rPr lang="en-US" sz="1500" dirty="0">
                <a:solidFill>
                  <a:prstClr val="black"/>
                </a:solidFill>
              </a:rPr>
              <a:t>treated </a:t>
            </a:r>
            <a:r>
              <a:rPr lang="en-US" sz="1500" i="1" dirty="0">
                <a:solidFill>
                  <a:prstClr val="black"/>
                </a:solidFill>
              </a:rPr>
              <a:t>similar to</a:t>
            </a:r>
            <a:r>
              <a:rPr lang="en-US" sz="1500" dirty="0">
                <a:solidFill>
                  <a:prstClr val="black"/>
                </a:solidFill>
              </a:rPr>
              <a:t> cavities </a:t>
            </a:r>
            <a:endParaRPr lang="de-DE" sz="1500" b="1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pic>
        <p:nvPicPr>
          <p:cNvPr id="15" name="Imagem 17">
            <a:extLst>
              <a:ext uri="{FF2B5EF4-FFF2-40B4-BE49-F238E27FC236}">
                <a16:creationId xmlns="" xmlns:a16="http://schemas.microsoft.com/office/drawing/2014/main" id="{1F395DBC-BC44-4AEE-9265-EE5635AF5E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6" t="12333" r="11961" b="11035"/>
          <a:stretch/>
        </p:blipFill>
        <p:spPr>
          <a:xfrm>
            <a:off x="5735960" y="4445205"/>
            <a:ext cx="1872658" cy="13096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6" t="-1704" r="514" b="1"/>
          <a:stretch/>
        </p:blipFill>
        <p:spPr bwMode="auto">
          <a:xfrm>
            <a:off x="5937582" y="1628800"/>
            <a:ext cx="4032448" cy="245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597" y="912938"/>
            <a:ext cx="1692596" cy="148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89" b="1351"/>
          <a:stretch/>
        </p:blipFill>
        <p:spPr bwMode="auto">
          <a:xfrm>
            <a:off x="7608246" y="4428847"/>
            <a:ext cx="2560637" cy="137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t="62014"/>
          <a:stretch/>
        </p:blipFill>
        <p:spPr bwMode="auto">
          <a:xfrm>
            <a:off x="10145571" y="2492896"/>
            <a:ext cx="1612175" cy="13212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0"/>
          <a:stretch/>
        </p:blipFill>
        <p:spPr bwMode="auto">
          <a:xfrm>
            <a:off x="10168883" y="3984458"/>
            <a:ext cx="1673761" cy="182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27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Extensive </a:t>
            </a:r>
            <a:r>
              <a:rPr lang="en-US" dirty="0"/>
              <a:t>Nb sample </a:t>
            </a:r>
            <a:r>
              <a:rPr lang="en-US" dirty="0" smtClean="0"/>
              <a:t>R&amp;D worldwide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04636" cy="379252"/>
          </a:xfrm>
        </p:spPr>
        <p:txBody>
          <a:bodyPr/>
          <a:lstStyle/>
          <a:p>
            <a:r>
              <a:rPr lang="en-US" dirty="0" smtClean="0"/>
              <a:t>Review of results reported from different labs within last </a:t>
            </a:r>
            <a:r>
              <a:rPr lang="en-US" dirty="0" smtClean="0"/>
              <a:t>4 </a:t>
            </a:r>
            <a:r>
              <a:rPr lang="en-US" dirty="0" smtClean="0"/>
              <a:t>years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43524" y="1340768"/>
            <a:ext cx="5536452" cy="4680520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r>
              <a:rPr lang="de-DE" b="1" dirty="0" smtClean="0">
                <a:solidFill>
                  <a:schemeClr val="accent2"/>
                </a:solidFill>
              </a:rPr>
              <a:t>Nb </a:t>
            </a:r>
            <a:r>
              <a:rPr lang="de-DE" b="1" dirty="0" err="1" smtClean="0">
                <a:solidFill>
                  <a:schemeClr val="accent2"/>
                </a:solidFill>
              </a:rPr>
              <a:t>samples</a:t>
            </a:r>
            <a:r>
              <a:rPr lang="de-DE" b="1" dirty="0" smtClean="0">
                <a:solidFill>
                  <a:schemeClr val="accent2"/>
                </a:solidFill>
              </a:rPr>
              <a:t> </a:t>
            </a:r>
            <a:r>
              <a:rPr lang="de-DE" b="1" dirty="0" err="1" smtClean="0">
                <a:solidFill>
                  <a:schemeClr val="accent2"/>
                </a:solidFill>
              </a:rPr>
              <a:t>investigated</a:t>
            </a:r>
            <a:r>
              <a:rPr lang="de-DE" b="1" dirty="0" smtClean="0">
                <a:solidFill>
                  <a:schemeClr val="accent2"/>
                </a:solidFill>
              </a:rPr>
              <a:t>:</a:t>
            </a:r>
          </a:p>
          <a:p>
            <a:pPr marL="285750" lvl="1" indent="-285750">
              <a:buFont typeface="Symbol" panose="05050102010706020507" pitchFamily="18" charset="2"/>
              <a:buChar char="-"/>
            </a:pPr>
            <a:r>
              <a:rPr lang="de-DE" sz="1400" b="1" dirty="0" smtClean="0"/>
              <a:t>Thermal </a:t>
            </a:r>
            <a:r>
              <a:rPr lang="de-DE" sz="1400" b="1" dirty="0" err="1" smtClean="0"/>
              <a:t>treatments</a:t>
            </a:r>
            <a:endParaRPr lang="de-DE" sz="1400" b="1" dirty="0" smtClean="0"/>
          </a:p>
          <a:p>
            <a:pPr marL="285750" lvl="1" indent="-285750">
              <a:buFont typeface="Symbol" panose="05050102010706020507" pitchFamily="18" charset="2"/>
              <a:buChar char="-"/>
            </a:pPr>
            <a:r>
              <a:rPr lang="de-DE" sz="1400" b="1" dirty="0" smtClean="0">
                <a:solidFill>
                  <a:schemeClr val="bg1">
                    <a:lumMod val="65000"/>
                  </a:schemeClr>
                </a:solidFill>
              </a:rPr>
              <a:t>N-treatments</a:t>
            </a:r>
            <a:endParaRPr lang="en-US" sz="14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285750" lvl="1" indent="-285750">
              <a:buFont typeface="Symbol" panose="05050102010706020507" pitchFamily="18" charset="2"/>
              <a:buChar char="-"/>
            </a:pPr>
            <a:r>
              <a:rPr lang="en-US" sz="1400" b="1" dirty="0" err="1" smtClean="0">
                <a:solidFill>
                  <a:schemeClr val="bg1">
                    <a:lumMod val="65000"/>
                  </a:schemeClr>
                </a:solidFill>
              </a:rPr>
              <a:t>Nb</a:t>
            </a: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</a:rPr>
              <a:t>-carbide precipitates and grain boundary segregation</a:t>
            </a:r>
            <a:endParaRPr lang="de-DE" sz="14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de-DE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lvl="1" indent="0" defTabSz="457200">
              <a:spcAft>
                <a:spcPts val="0"/>
              </a:spcAft>
              <a:buNone/>
            </a:pPr>
            <a:endParaRPr lang="de-DE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1866552"/>
            <a:ext cx="4014356" cy="33398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9278092" y="3153623"/>
            <a:ext cx="164265" cy="6983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77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evolution of </a:t>
            </a:r>
            <a:r>
              <a:rPr lang="en-US" dirty="0" err="1" smtClean="0"/>
              <a:t>Nb</a:t>
            </a:r>
            <a:r>
              <a:rPr lang="en-US" dirty="0" smtClean="0"/>
              <a:t>(100) </a:t>
            </a:r>
            <a:r>
              <a:rPr lang="en-US" dirty="0" smtClean="0"/>
              <a:t>in UHV @ DESY</a:t>
            </a:r>
            <a:endParaRPr lang="de-D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Low -T </a:t>
            </a:r>
            <a:r>
              <a:rPr lang="en-US" dirty="0" smtClean="0"/>
              <a:t>bake </a:t>
            </a:r>
            <a:r>
              <a:rPr lang="en-US" dirty="0" smtClean="0"/>
              <a:t>at 120 °C as </a:t>
            </a:r>
            <a:r>
              <a:rPr lang="en-US" dirty="0"/>
              <a:t>applied to superconducting </a:t>
            </a:r>
            <a:r>
              <a:rPr lang="en-US" dirty="0" smtClean="0"/>
              <a:t>RF cavities </a:t>
            </a:r>
            <a:endParaRPr lang="de-DE" dirty="0"/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407367" y="1560930"/>
            <a:ext cx="4655866" cy="4646071"/>
          </a:xfrm>
        </p:spPr>
        <p:txBody>
          <a:bodyPr/>
          <a:lstStyle/>
          <a:p>
            <a:pPr marL="0" indent="0">
              <a:buNone/>
            </a:pPr>
            <a:r>
              <a:rPr lang="de-DE" b="1" i="1" dirty="0" smtClean="0"/>
              <a:t>In-situ</a:t>
            </a:r>
            <a:r>
              <a:rPr lang="de-DE" b="1" dirty="0" smtClean="0"/>
              <a:t> </a:t>
            </a:r>
            <a:r>
              <a:rPr lang="de-DE" b="1" dirty="0" err="1" smtClean="0"/>
              <a:t>surface</a:t>
            </a:r>
            <a:r>
              <a:rPr lang="de-DE" b="1" dirty="0" smtClean="0"/>
              <a:t> </a:t>
            </a:r>
            <a:r>
              <a:rPr lang="de-DE" b="1" dirty="0" err="1" smtClean="0"/>
              <a:t>monitoring</a:t>
            </a:r>
            <a:r>
              <a:rPr lang="de-DE" b="1" dirty="0" smtClean="0"/>
              <a:t> </a:t>
            </a:r>
            <a:r>
              <a:rPr lang="de-DE" b="1" dirty="0" err="1" smtClean="0"/>
              <a:t>using</a:t>
            </a:r>
            <a:r>
              <a:rPr lang="de-DE" b="1" dirty="0" smtClean="0"/>
              <a:t> XPS:</a:t>
            </a:r>
          </a:p>
          <a:p>
            <a:r>
              <a:rPr lang="de-DE" dirty="0"/>
              <a:t>Nb(100)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ultra-pure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 smtClean="0"/>
              <a:t>crystal</a:t>
            </a:r>
            <a:r>
              <a:rPr lang="de-DE" dirty="0" smtClean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cavity</a:t>
            </a:r>
            <a:r>
              <a:rPr lang="de-DE" dirty="0"/>
              <a:t>-grade material</a:t>
            </a:r>
          </a:p>
          <a:p>
            <a:endParaRPr lang="de-DE" dirty="0" smtClean="0"/>
          </a:p>
          <a:p>
            <a:r>
              <a:rPr lang="de-DE" dirty="0" smtClean="0"/>
              <a:t>120°C bake: </a:t>
            </a:r>
          </a:p>
          <a:p>
            <a:pPr lvl="1">
              <a:buFontTx/>
              <a:buChar char="-"/>
            </a:pPr>
            <a:r>
              <a:rPr lang="de-DE" dirty="0" smtClean="0"/>
              <a:t>Dissolution </a:t>
            </a:r>
            <a:r>
              <a:rPr lang="de-DE" dirty="0" err="1" smtClean="0"/>
              <a:t>of</a:t>
            </a:r>
            <a:r>
              <a:rPr lang="de-DE" dirty="0" smtClean="0"/>
              <a:t> Nb</a:t>
            </a:r>
            <a:r>
              <a:rPr lang="de-DE" baseline="-25000" dirty="0" smtClean="0"/>
              <a:t>2</a:t>
            </a:r>
            <a:r>
              <a:rPr lang="de-DE" dirty="0" smtClean="0"/>
              <a:t>O</a:t>
            </a:r>
            <a:r>
              <a:rPr lang="de-DE" baseline="-25000" dirty="0" smtClean="0"/>
              <a:t>5, </a:t>
            </a:r>
          </a:p>
          <a:p>
            <a:pPr lvl="1">
              <a:buFontTx/>
              <a:buChar char="-"/>
            </a:pPr>
            <a:r>
              <a:rPr lang="de-DE" dirty="0" err="1" smtClean="0"/>
              <a:t>growth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NbO</a:t>
            </a:r>
            <a:r>
              <a:rPr lang="de-DE" baseline="-25000" dirty="0" smtClean="0"/>
              <a:t>2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NbO</a:t>
            </a:r>
            <a:r>
              <a:rPr lang="de-DE" dirty="0" smtClean="0"/>
              <a:t>, </a:t>
            </a:r>
          </a:p>
          <a:p>
            <a:pPr lvl="1">
              <a:buFontTx/>
              <a:buChar char="-"/>
            </a:pPr>
            <a:r>
              <a:rPr lang="de-DE" dirty="0" err="1" smtClean="0"/>
              <a:t>stable</a:t>
            </a:r>
            <a:r>
              <a:rPr lang="de-DE" dirty="0" smtClean="0"/>
              <a:t> </a:t>
            </a:r>
            <a:r>
              <a:rPr lang="de-DE" dirty="0" err="1" smtClean="0"/>
              <a:t>surface</a:t>
            </a:r>
            <a:r>
              <a:rPr lang="de-DE" dirty="0" smtClean="0"/>
              <a:t> </a:t>
            </a:r>
            <a:r>
              <a:rPr lang="de-DE" dirty="0" err="1" smtClean="0"/>
              <a:t>achieved</a:t>
            </a:r>
            <a:r>
              <a:rPr lang="de-DE" dirty="0" smtClean="0"/>
              <a:t> after 12 </a:t>
            </a:r>
            <a:r>
              <a:rPr lang="de-DE" dirty="0" err="1" smtClean="0"/>
              <a:t>hrs</a:t>
            </a:r>
            <a:r>
              <a:rPr lang="de-DE" dirty="0" smtClean="0"/>
              <a:t> </a:t>
            </a:r>
            <a:r>
              <a:rPr lang="de-DE" dirty="0" err="1" smtClean="0"/>
              <a:t>baking</a:t>
            </a:r>
            <a:r>
              <a:rPr lang="de-DE" dirty="0" smtClean="0"/>
              <a:t> </a:t>
            </a:r>
          </a:p>
          <a:p>
            <a:pPr lvl="1">
              <a:buFontTx/>
              <a:buChar char="-"/>
            </a:pPr>
            <a:r>
              <a:rPr lang="de-DE" dirty="0" err="1" smtClean="0"/>
              <a:t>Longer</a:t>
            </a:r>
            <a:r>
              <a:rPr lang="de-DE" dirty="0" smtClean="0"/>
              <a:t> </a:t>
            </a:r>
            <a:r>
              <a:rPr lang="de-DE" dirty="0" err="1" smtClean="0"/>
              <a:t>cavity</a:t>
            </a:r>
            <a:r>
              <a:rPr lang="de-DE" dirty="0" smtClean="0"/>
              <a:t> </a:t>
            </a:r>
            <a:r>
              <a:rPr lang="de-DE" dirty="0" err="1" smtClean="0"/>
              <a:t>baking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smtClean="0"/>
              <a:t>48 </a:t>
            </a:r>
            <a:r>
              <a:rPr lang="de-DE" dirty="0" err="1" smtClean="0"/>
              <a:t>hrs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shortened</a:t>
            </a:r>
            <a:endParaRPr lang="de-DE" dirty="0" smtClean="0"/>
          </a:p>
          <a:p>
            <a:pPr marL="0" indent="0">
              <a:buNone/>
            </a:pPr>
            <a:endParaRPr lang="de-DE" b="1" dirty="0" smtClean="0"/>
          </a:p>
          <a:p>
            <a:endParaRPr lang="de-DE" dirty="0"/>
          </a:p>
        </p:txBody>
      </p:sp>
      <p:grpSp>
        <p:nvGrpSpPr>
          <p:cNvPr id="38" name="Group 37"/>
          <p:cNvGrpSpPr/>
          <p:nvPr/>
        </p:nvGrpSpPr>
        <p:grpSpPr>
          <a:xfrm>
            <a:off x="4995420" y="1228806"/>
            <a:ext cx="3407364" cy="4275417"/>
            <a:chOff x="4848876" y="1313822"/>
            <a:chExt cx="3407364" cy="4275418"/>
          </a:xfrm>
        </p:grpSpPr>
        <p:grpSp>
          <p:nvGrpSpPr>
            <p:cNvPr id="39" name="Group 38"/>
            <p:cNvGrpSpPr/>
            <p:nvPr/>
          </p:nvGrpSpPr>
          <p:grpSpPr>
            <a:xfrm>
              <a:off x="4848876" y="1544015"/>
              <a:ext cx="3407364" cy="4045225"/>
              <a:chOff x="479376" y="1268760"/>
              <a:chExt cx="3748100" cy="4449748"/>
            </a:xfrm>
          </p:grpSpPr>
          <p:pic>
            <p:nvPicPr>
              <p:cNvPr id="41" name="Picture 11" descr="C:\Users\dpandey\Desktop\Nb_N\Nb_XPS_analysis\XPS-Arti-data-and-ana\N-inf-xps-ScNb3\spectra_exported\Nb3d_RT_to120.EMF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67" t="5555" b="48619"/>
              <a:stretch/>
            </p:blipFill>
            <p:spPr bwMode="auto">
              <a:xfrm>
                <a:off x="479376" y="1268760"/>
                <a:ext cx="3748100" cy="44497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2" name="Group 41"/>
              <p:cNvGrpSpPr/>
              <p:nvPr/>
            </p:nvGrpSpPr>
            <p:grpSpPr>
              <a:xfrm>
                <a:off x="1487488" y="1484784"/>
                <a:ext cx="2088232" cy="1045280"/>
                <a:chOff x="1487488" y="1484784"/>
                <a:chExt cx="2088232" cy="1045280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>
                  <a:off x="1487488" y="1916832"/>
                  <a:ext cx="72008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1991544" y="1772816"/>
                  <a:ext cx="72008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2423592" y="1628800"/>
                  <a:ext cx="72008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2855640" y="1484784"/>
                  <a:ext cx="72008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2711624" y="1556792"/>
                  <a:ext cx="72008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3575720" y="1484784"/>
                  <a:ext cx="0" cy="462491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3431704" y="1591632"/>
                  <a:ext cx="0" cy="90126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3143672" y="1628800"/>
                  <a:ext cx="0" cy="90126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2711624" y="1746223"/>
                  <a:ext cx="0" cy="61557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2207568" y="1886389"/>
                  <a:ext cx="0" cy="462491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0" name="TextBox 39"/>
            <p:cNvSpPr txBox="1"/>
            <p:nvPr/>
          </p:nvSpPr>
          <p:spPr>
            <a:xfrm>
              <a:off x="5371376" y="1313822"/>
              <a:ext cx="25474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Nb</a:t>
              </a:r>
              <a:r>
                <a:rPr lang="de-DE" sz="1400" baseline="-25000" dirty="0" smtClean="0"/>
                <a:t>2</a:t>
              </a:r>
              <a:r>
                <a:rPr lang="de-DE" sz="1400" dirty="0" smtClean="0"/>
                <a:t>O</a:t>
              </a:r>
              <a:r>
                <a:rPr lang="de-DE" sz="1400" baseline="-25000" dirty="0" smtClean="0"/>
                <a:t>5</a:t>
              </a:r>
              <a:r>
                <a:rPr lang="de-DE" sz="1400" dirty="0" smtClean="0"/>
                <a:t>, NbO</a:t>
              </a:r>
              <a:r>
                <a:rPr lang="de-DE" sz="1400" baseline="-25000" dirty="0" smtClean="0"/>
                <a:t>2</a:t>
              </a:r>
              <a:r>
                <a:rPr lang="de-DE" sz="1400" dirty="0" smtClean="0"/>
                <a:t>, </a:t>
              </a:r>
              <a:r>
                <a:rPr lang="de-DE" sz="1400" dirty="0" err="1" smtClean="0"/>
                <a:t>NbO</a:t>
              </a:r>
              <a:r>
                <a:rPr lang="de-DE" sz="1400" dirty="0" smtClean="0"/>
                <a:t>, </a:t>
              </a:r>
              <a:r>
                <a:rPr lang="de-DE" sz="1400" dirty="0" err="1" smtClean="0"/>
                <a:t>Nb</a:t>
              </a:r>
              <a:r>
                <a:rPr lang="de-DE" sz="1400" baseline="-25000" dirty="0" err="1" smtClean="0"/>
                <a:t>x</a:t>
              </a:r>
              <a:r>
                <a:rPr lang="de-DE" sz="1400" dirty="0" err="1" smtClean="0"/>
                <a:t>O</a:t>
              </a:r>
              <a:r>
                <a:rPr lang="de-DE" sz="1400" dirty="0" smtClean="0"/>
                <a:t>, </a:t>
              </a:r>
              <a:r>
                <a:rPr lang="de-DE" sz="1400" dirty="0" err="1" smtClean="0"/>
                <a:t>Nb</a:t>
              </a:r>
              <a:endParaRPr lang="en-US" sz="1400" dirty="0" err="1" smtClean="0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8368781" y="2708920"/>
            <a:ext cx="8297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 smtClean="0"/>
              <a:t>120 °C </a:t>
            </a:r>
          </a:p>
          <a:p>
            <a:r>
              <a:rPr lang="de-DE" sz="1100" b="1" dirty="0" smtClean="0"/>
              <a:t>15 </a:t>
            </a:r>
            <a:r>
              <a:rPr lang="de-DE" sz="1100" b="1" dirty="0" err="1" smtClean="0"/>
              <a:t>hrs</a:t>
            </a:r>
            <a:endParaRPr lang="de-DE" sz="1100" b="1" dirty="0" smtClean="0"/>
          </a:p>
          <a:p>
            <a:endParaRPr lang="de-DE" sz="1100" b="1" dirty="0" smtClean="0">
              <a:solidFill>
                <a:srgbClr val="F923D0"/>
              </a:solidFill>
            </a:endParaRPr>
          </a:p>
          <a:p>
            <a:r>
              <a:rPr lang="de-DE" sz="1100" b="1" dirty="0" smtClean="0">
                <a:solidFill>
                  <a:srgbClr val="F923D0"/>
                </a:solidFill>
              </a:rPr>
              <a:t>120° C</a:t>
            </a:r>
          </a:p>
          <a:p>
            <a:r>
              <a:rPr lang="de-DE" sz="1100" b="1" dirty="0" smtClean="0">
                <a:solidFill>
                  <a:srgbClr val="F923D0"/>
                </a:solidFill>
              </a:rPr>
              <a:t> 12hrs</a:t>
            </a:r>
            <a:endParaRPr lang="de-DE" sz="1100" b="1" dirty="0">
              <a:solidFill>
                <a:srgbClr val="F923D0"/>
              </a:solidFill>
            </a:endParaRPr>
          </a:p>
          <a:p>
            <a:endParaRPr lang="de-DE" sz="1100" dirty="0"/>
          </a:p>
          <a:p>
            <a:r>
              <a:rPr lang="de-DE" sz="1100" b="1" dirty="0" smtClean="0">
                <a:solidFill>
                  <a:srgbClr val="3366FF"/>
                </a:solidFill>
              </a:rPr>
              <a:t>120°C</a:t>
            </a:r>
          </a:p>
          <a:p>
            <a:r>
              <a:rPr lang="de-DE" sz="1100" b="1" dirty="0" smtClean="0">
                <a:solidFill>
                  <a:srgbClr val="3366FF"/>
                </a:solidFill>
              </a:rPr>
              <a:t> 2 </a:t>
            </a:r>
            <a:r>
              <a:rPr lang="de-DE" sz="1100" b="1" dirty="0" err="1" smtClean="0">
                <a:solidFill>
                  <a:srgbClr val="3366FF"/>
                </a:solidFill>
              </a:rPr>
              <a:t>hrs</a:t>
            </a:r>
            <a:endParaRPr lang="de-DE" sz="1100" b="1" dirty="0">
              <a:solidFill>
                <a:srgbClr val="3366FF"/>
              </a:solidFill>
            </a:endParaRPr>
          </a:p>
          <a:p>
            <a:endParaRPr lang="de-DE" sz="1100" dirty="0" smtClean="0"/>
          </a:p>
          <a:p>
            <a:endParaRPr lang="de-DE" sz="1100" dirty="0"/>
          </a:p>
          <a:p>
            <a:endParaRPr lang="de-DE" sz="1100" dirty="0" smtClean="0"/>
          </a:p>
          <a:p>
            <a:r>
              <a:rPr lang="de-DE" sz="1100" dirty="0"/>
              <a:t>  </a:t>
            </a:r>
            <a:r>
              <a:rPr lang="de-DE" sz="1100" b="1" dirty="0" smtClean="0">
                <a:solidFill>
                  <a:srgbClr val="FF0000"/>
                </a:solidFill>
              </a:rPr>
              <a:t>RT</a:t>
            </a:r>
            <a:endParaRPr lang="en-US" sz="1100" b="1" dirty="0" err="1" smtClean="0">
              <a:solidFill>
                <a:srgbClr val="FF0000"/>
              </a:solidFill>
            </a:endParaRPr>
          </a:p>
        </p:txBody>
      </p:sp>
      <p:pic>
        <p:nvPicPr>
          <p:cNvPr id="36" name="Picture 3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33"/>
          <a:stretch/>
        </p:blipFill>
        <p:spPr bwMode="auto">
          <a:xfrm>
            <a:off x="9211824" y="3140968"/>
            <a:ext cx="2296804" cy="20953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Rechteck 10"/>
          <p:cNvSpPr/>
          <p:nvPr/>
        </p:nvSpPr>
        <p:spPr>
          <a:xfrm>
            <a:off x="9048328" y="5263851"/>
            <a:ext cx="28839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M. </a:t>
            </a:r>
            <a:r>
              <a:rPr lang="de-DE" sz="1000" dirty="0" err="1"/>
              <a:t>Delheusy</a:t>
            </a:r>
            <a:r>
              <a:rPr lang="de-DE" sz="1000" dirty="0"/>
              <a:t>, </a:t>
            </a:r>
            <a:r>
              <a:rPr lang="de-DE" sz="1000" i="1" dirty="0"/>
              <a:t>et al</a:t>
            </a:r>
            <a:r>
              <a:rPr lang="de-DE" sz="1000" dirty="0"/>
              <a:t>., </a:t>
            </a:r>
            <a:r>
              <a:rPr lang="de-DE" sz="1000" dirty="0" err="1"/>
              <a:t>Appl</a:t>
            </a:r>
            <a:r>
              <a:rPr lang="de-DE" sz="1000" dirty="0"/>
              <a:t>. Phys. </a:t>
            </a:r>
            <a:r>
              <a:rPr lang="de-DE" sz="1000" dirty="0" err="1"/>
              <a:t>Lett</a:t>
            </a:r>
            <a:r>
              <a:rPr lang="de-DE" sz="1000" dirty="0"/>
              <a:t> . 92, </a:t>
            </a:r>
            <a:r>
              <a:rPr lang="de-DE" sz="1000" dirty="0" smtClean="0"/>
              <a:t>(</a:t>
            </a:r>
            <a:r>
              <a:rPr lang="de-DE" sz="1000" dirty="0"/>
              <a:t>2008)</a:t>
            </a: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133" y="1313693"/>
            <a:ext cx="1865837" cy="6300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80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Extensive </a:t>
            </a:r>
            <a:r>
              <a:rPr lang="en-US" dirty="0"/>
              <a:t>Nb sample </a:t>
            </a:r>
            <a:r>
              <a:rPr lang="en-US" dirty="0" smtClean="0"/>
              <a:t>R&amp;D worldwide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04636" cy="379252"/>
          </a:xfrm>
        </p:spPr>
        <p:txBody>
          <a:bodyPr/>
          <a:lstStyle/>
          <a:p>
            <a:r>
              <a:rPr lang="en-US" dirty="0" smtClean="0"/>
              <a:t>Review of results reported from different labs within last </a:t>
            </a:r>
            <a:r>
              <a:rPr lang="en-US" dirty="0" smtClean="0"/>
              <a:t>4 </a:t>
            </a:r>
            <a:r>
              <a:rPr lang="en-US" dirty="0" smtClean="0"/>
              <a:t>years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43524" y="1340768"/>
            <a:ext cx="5536452" cy="4680520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r>
              <a:rPr lang="de-DE" b="1" dirty="0" smtClean="0">
                <a:solidFill>
                  <a:schemeClr val="accent2"/>
                </a:solidFill>
              </a:rPr>
              <a:t>Nb </a:t>
            </a:r>
            <a:r>
              <a:rPr lang="de-DE" b="1" dirty="0" err="1" smtClean="0">
                <a:solidFill>
                  <a:schemeClr val="accent2"/>
                </a:solidFill>
              </a:rPr>
              <a:t>samples</a:t>
            </a:r>
            <a:r>
              <a:rPr lang="de-DE" b="1" dirty="0" smtClean="0">
                <a:solidFill>
                  <a:schemeClr val="accent2"/>
                </a:solidFill>
              </a:rPr>
              <a:t> </a:t>
            </a:r>
            <a:r>
              <a:rPr lang="de-DE" b="1" dirty="0" err="1" smtClean="0">
                <a:solidFill>
                  <a:schemeClr val="accent2"/>
                </a:solidFill>
              </a:rPr>
              <a:t>investigated</a:t>
            </a:r>
            <a:r>
              <a:rPr lang="de-DE" b="1" dirty="0" smtClean="0">
                <a:solidFill>
                  <a:schemeClr val="accent2"/>
                </a:solidFill>
              </a:rPr>
              <a:t>:</a:t>
            </a:r>
          </a:p>
          <a:p>
            <a:pPr marL="285750" lvl="1" indent="-285750">
              <a:buFont typeface="Symbol" panose="05050102010706020507" pitchFamily="18" charset="2"/>
              <a:buChar char="-"/>
            </a:pPr>
            <a:r>
              <a:rPr lang="de-DE" sz="1400" b="1" dirty="0">
                <a:solidFill>
                  <a:schemeClr val="bg1">
                    <a:lumMod val="65000"/>
                  </a:schemeClr>
                </a:solidFill>
              </a:rPr>
              <a:t>Thermal </a:t>
            </a:r>
            <a:r>
              <a:rPr lang="de-DE" sz="1400" b="1" dirty="0" err="1" smtClean="0">
                <a:solidFill>
                  <a:schemeClr val="bg1">
                    <a:lumMod val="65000"/>
                  </a:schemeClr>
                </a:solidFill>
              </a:rPr>
              <a:t>treatments</a:t>
            </a:r>
            <a:endParaRPr lang="de-DE" sz="1400" b="1" dirty="0" smtClean="0"/>
          </a:p>
          <a:p>
            <a:pPr marL="285750" lvl="1" indent="-285750">
              <a:buFont typeface="Symbol" panose="05050102010706020507" pitchFamily="18" charset="2"/>
              <a:buChar char="-"/>
            </a:pPr>
            <a:r>
              <a:rPr lang="de-DE" sz="1400" b="1" dirty="0" smtClean="0"/>
              <a:t>N-treatments </a:t>
            </a:r>
            <a:endParaRPr lang="de-DE" sz="1400" b="1" dirty="0" smtClean="0"/>
          </a:p>
          <a:p>
            <a:pPr marL="285750" lvl="1" indent="-285750">
              <a:buFont typeface="Symbol" panose="05050102010706020507" pitchFamily="18" charset="2"/>
              <a:buChar char="-"/>
            </a:pPr>
            <a:r>
              <a:rPr lang="en-US" sz="1400" b="1" dirty="0" err="1" smtClean="0">
                <a:solidFill>
                  <a:schemeClr val="bg1">
                    <a:lumMod val="65000"/>
                  </a:schemeClr>
                </a:solidFill>
              </a:rPr>
              <a:t>Nb</a:t>
            </a: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</a:rPr>
              <a:t>-carbide </a:t>
            </a: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</a:rPr>
              <a:t>precipitates</a:t>
            </a:r>
            <a:endParaRPr lang="de-DE" sz="14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de-DE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lvl="1" indent="0" defTabSz="457200">
              <a:spcAft>
                <a:spcPts val="0"/>
              </a:spcAft>
              <a:buNone/>
            </a:pPr>
            <a:endParaRPr lang="de-DE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2336167"/>
            <a:ext cx="4009393" cy="333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6686071" y="3673330"/>
            <a:ext cx="260018" cy="15474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7536160" y="329456"/>
            <a:ext cx="4157037" cy="5877272"/>
            <a:chOff x="4572000" y="188640"/>
            <a:chExt cx="4415777" cy="6343596"/>
          </a:xfrm>
        </p:grpSpPr>
        <p:sp>
          <p:nvSpPr>
            <p:cNvPr id="11" name="Rectangle 10"/>
            <p:cNvSpPr/>
            <p:nvPr/>
          </p:nvSpPr>
          <p:spPr>
            <a:xfrm>
              <a:off x="4716016" y="188640"/>
              <a:ext cx="4248472" cy="63435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5006605"/>
              <a:ext cx="3384376" cy="942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44" t="17334" r="15634" b="33905"/>
            <a:stretch/>
          </p:blipFill>
          <p:spPr bwMode="auto">
            <a:xfrm>
              <a:off x="4572000" y="890282"/>
              <a:ext cx="4415777" cy="4050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361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392684" y="332656"/>
            <a:ext cx="11376024" cy="451098"/>
          </a:xfrm>
        </p:spPr>
        <p:txBody>
          <a:bodyPr/>
          <a:lstStyle/>
          <a:p>
            <a:r>
              <a:rPr lang="en-US" dirty="0" smtClean="0"/>
              <a:t>Cut-outs of several cavities @ </a:t>
            </a:r>
            <a:r>
              <a:rPr lang="en-US" dirty="0"/>
              <a:t>FNAL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34599" cy="379252"/>
          </a:xfrm>
        </p:spPr>
        <p:txBody>
          <a:bodyPr/>
          <a:lstStyle/>
          <a:p>
            <a:r>
              <a:rPr lang="en-US" dirty="0" smtClean="0"/>
              <a:t>TEM, SIMS, Cryo-AFM: identified </a:t>
            </a:r>
            <a:r>
              <a:rPr lang="en-US" dirty="0" err="1" smtClean="0"/>
              <a:t>NbH</a:t>
            </a:r>
            <a:r>
              <a:rPr lang="en-US" dirty="0" smtClean="0"/>
              <a:t> phases, </a:t>
            </a:r>
            <a:r>
              <a:rPr lang="en-US" dirty="0"/>
              <a:t>confirmation of ‘N’ at metal-oxide </a:t>
            </a:r>
            <a:r>
              <a:rPr lang="en-US" dirty="0" smtClean="0"/>
              <a:t>interface, </a:t>
            </a:r>
            <a:r>
              <a:rPr lang="en-US" dirty="0" err="1"/>
              <a:t>nanohydride</a:t>
            </a:r>
            <a:r>
              <a:rPr lang="en-US" dirty="0"/>
              <a:t> </a:t>
            </a:r>
            <a:r>
              <a:rPr lang="en-US" dirty="0" smtClean="0"/>
              <a:t>segregation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453708" y="1672690"/>
            <a:ext cx="4032447" cy="3586975"/>
            <a:chOff x="7037594" y="1535909"/>
            <a:chExt cx="4265136" cy="4340238"/>
          </a:xfrm>
        </p:grpSpPr>
        <p:grpSp>
          <p:nvGrpSpPr>
            <p:cNvPr id="2" name="Group 1"/>
            <p:cNvGrpSpPr/>
            <p:nvPr/>
          </p:nvGrpSpPr>
          <p:grpSpPr>
            <a:xfrm>
              <a:off x="7037594" y="1535909"/>
              <a:ext cx="4265136" cy="4053331"/>
              <a:chOff x="-357195" y="1102198"/>
              <a:chExt cx="4691651" cy="4053331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57195" y="1482174"/>
                <a:ext cx="4691651" cy="367335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-338865" y="1102198"/>
                <a:ext cx="4649691" cy="3385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1400" b="1" dirty="0" err="1" smtClean="0"/>
                  <a:t>Secondary</a:t>
                </a:r>
                <a:r>
                  <a:rPr lang="de-DE" sz="1400" b="1" dirty="0" smtClean="0"/>
                  <a:t> Ion </a:t>
                </a:r>
                <a:r>
                  <a:rPr lang="de-DE" sz="1400" b="1" dirty="0" err="1" smtClean="0"/>
                  <a:t>Mass</a:t>
                </a:r>
                <a:r>
                  <a:rPr lang="de-DE" sz="1400" b="1" dirty="0" smtClean="0"/>
                  <a:t> </a:t>
                </a:r>
                <a:r>
                  <a:rPr lang="de-DE" sz="1400" b="1" dirty="0" err="1" smtClean="0"/>
                  <a:t>Spectroscopy</a:t>
                </a:r>
                <a:r>
                  <a:rPr lang="de-DE" sz="1400" b="1" dirty="0" smtClean="0"/>
                  <a:t> (SIMS): </a:t>
                </a: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7750473" y="5614537"/>
              <a:ext cx="3310522" cy="2616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100" dirty="0" smtClean="0">
                  <a:solidFill>
                    <a:srgbClr val="331EFE"/>
                  </a:solidFill>
                </a:rPr>
                <a:t>- A. </a:t>
              </a:r>
              <a:r>
                <a:rPr lang="de-DE" sz="1100" dirty="0" err="1" smtClean="0">
                  <a:solidFill>
                    <a:srgbClr val="331EFE"/>
                  </a:solidFill>
                </a:rPr>
                <a:t>Romenenko</a:t>
              </a:r>
              <a:r>
                <a:rPr lang="de-DE" sz="1100" dirty="0" smtClean="0">
                  <a:solidFill>
                    <a:srgbClr val="331EFE"/>
                  </a:solidFill>
                </a:rPr>
                <a:t>, TTC </a:t>
              </a:r>
              <a:r>
                <a:rPr lang="de-DE" sz="1100" dirty="0" err="1" smtClean="0">
                  <a:solidFill>
                    <a:srgbClr val="331EFE"/>
                  </a:solidFill>
                </a:rPr>
                <a:t>meeting</a:t>
              </a:r>
              <a:r>
                <a:rPr lang="de-DE" sz="1100" dirty="0" smtClean="0">
                  <a:solidFill>
                    <a:srgbClr val="331EFE"/>
                  </a:solidFill>
                </a:rPr>
                <a:t> </a:t>
              </a:r>
              <a:r>
                <a:rPr lang="de-DE" sz="1100" dirty="0" err="1" smtClean="0">
                  <a:solidFill>
                    <a:srgbClr val="331EFE"/>
                  </a:solidFill>
                </a:rPr>
                <a:t>Riken</a:t>
              </a:r>
              <a:r>
                <a:rPr lang="de-DE" sz="1100" dirty="0" smtClean="0">
                  <a:solidFill>
                    <a:srgbClr val="331EFE"/>
                  </a:solidFill>
                </a:rPr>
                <a:t> Japan 2018 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556862" y="5649815"/>
            <a:ext cx="114437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tabLst>
                <a:tab pos="266700" algn="l"/>
              </a:tabLst>
            </a:pPr>
            <a:r>
              <a:rPr lang="en-US" sz="1600" b="1" dirty="0" smtClean="0"/>
              <a:t>‘</a:t>
            </a:r>
            <a:r>
              <a:rPr lang="en-US" sz="1600" b="1" dirty="0"/>
              <a:t>N’ </a:t>
            </a:r>
            <a:r>
              <a:rPr lang="en-US" sz="1600" b="1" dirty="0" smtClean="0"/>
              <a:t>present in N-infused Nb – N interstitials favorably trap </a:t>
            </a:r>
            <a:r>
              <a:rPr lang="en-US" sz="1600" b="1" dirty="0"/>
              <a:t>H </a:t>
            </a:r>
            <a:r>
              <a:rPr lang="en-US" sz="1600" b="1" dirty="0" smtClean="0"/>
              <a:t>– </a:t>
            </a:r>
            <a:r>
              <a:rPr lang="en-US" sz="1600" b="1" dirty="0"/>
              <a:t>suppress </a:t>
            </a:r>
            <a:r>
              <a:rPr lang="en-US" sz="1600" b="1" dirty="0" err="1"/>
              <a:t>NbH</a:t>
            </a:r>
            <a:r>
              <a:rPr lang="en-US" sz="1600" b="1" dirty="0"/>
              <a:t> segregation and thus suppress HFQS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E02982DE-12E4-4456-B0C4-6415D4FD4607}"/>
              </a:ext>
            </a:extLst>
          </p:cNvPr>
          <p:cNvSpPr/>
          <p:nvPr/>
        </p:nvSpPr>
        <p:spPr>
          <a:xfrm>
            <a:off x="7312811" y="5222384"/>
            <a:ext cx="347669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331EFE"/>
                </a:solidFill>
                <a:latin typeface="+mj-lt"/>
                <a:cs typeface="Arial" panose="020B0604020202020204" pitchFamily="34" charset="0"/>
              </a:rPr>
              <a:t>Y. Trenikhina </a:t>
            </a:r>
            <a:r>
              <a:rPr lang="en-US" sz="1100" i="1" dirty="0">
                <a:solidFill>
                  <a:srgbClr val="331EFE"/>
                </a:solidFill>
                <a:latin typeface="+mj-lt"/>
                <a:cs typeface="Arial" panose="020B0604020202020204" pitchFamily="34" charset="0"/>
              </a:rPr>
              <a:t>et al</a:t>
            </a:r>
            <a:r>
              <a:rPr lang="en-US" sz="1100" dirty="0">
                <a:solidFill>
                  <a:srgbClr val="331EFE"/>
                </a:solidFill>
                <a:latin typeface="+mj-lt"/>
                <a:cs typeface="Arial" panose="020B0604020202020204" pitchFamily="34" charset="0"/>
              </a:rPr>
              <a:t>, J. Appl. Phys</a:t>
            </a:r>
            <a:r>
              <a:rPr lang="en-US" sz="1100" dirty="0">
                <a:solidFill>
                  <a:srgbClr val="331EFE"/>
                </a:solidFill>
                <a:latin typeface="+mj-lt"/>
              </a:rPr>
              <a:t>. </a:t>
            </a:r>
            <a:r>
              <a:rPr lang="en-US" sz="1100" dirty="0" smtClean="0">
                <a:solidFill>
                  <a:srgbClr val="331EFE"/>
                </a:solidFill>
                <a:latin typeface="+mj-lt"/>
              </a:rPr>
              <a:t>117,154507(2015</a:t>
            </a:r>
            <a:r>
              <a:rPr lang="en-US" sz="1100" dirty="0">
                <a:solidFill>
                  <a:srgbClr val="331EFE"/>
                </a:solidFill>
                <a:latin typeface="+mj-lt"/>
              </a:rPr>
              <a:t>)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312811" y="1817932"/>
            <a:ext cx="3107786" cy="3456384"/>
            <a:chOff x="412591" y="1378764"/>
            <a:chExt cx="3418565" cy="3802024"/>
          </a:xfrm>
        </p:grpSpPr>
        <p:grpSp>
          <p:nvGrpSpPr>
            <p:cNvPr id="12" name="Group 11"/>
            <p:cNvGrpSpPr/>
            <p:nvPr/>
          </p:nvGrpSpPr>
          <p:grpSpPr>
            <a:xfrm>
              <a:off x="412591" y="1378764"/>
              <a:ext cx="3418565" cy="3802024"/>
              <a:chOff x="3959837" y="1444417"/>
              <a:chExt cx="3418565" cy="380202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="" xmlns:a16="http://schemas.microsoft.com/office/drawing/2014/main" id="{E1D28BF1-A2AF-4EBA-9370-0D5E09AE17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716" t="1419" r="1788" b="12667"/>
              <a:stretch/>
            </p:blipFill>
            <p:spPr>
              <a:xfrm>
                <a:off x="4059879" y="1721416"/>
                <a:ext cx="3122005" cy="3303345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4077799" y="3285748"/>
                <a:ext cx="3898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b="1" dirty="0" smtClean="0"/>
                  <a:t>Nb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959837" y="4143111"/>
                <a:ext cx="5870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b="1" dirty="0" err="1" smtClean="0"/>
                  <a:t>oxide</a:t>
                </a:r>
                <a:endParaRPr lang="de-DE" sz="1200" b="1" dirty="0" smtClean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150814" y="1444417"/>
                <a:ext cx="3227588" cy="3046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200" b="1" dirty="0" smtClean="0"/>
                  <a:t>TEM</a:t>
                </a:r>
                <a:r>
                  <a:rPr lang="de-DE" sz="1200" b="1" dirty="0"/>
                  <a:t>	</a:t>
                </a:r>
                <a:r>
                  <a:rPr lang="de-DE" sz="1200" b="1" dirty="0" smtClean="0"/>
                  <a:t>	                SAED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583832" y="4969442"/>
                <a:ext cx="1864614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err="1" smtClean="0"/>
                  <a:t>Electro</a:t>
                </a:r>
                <a:r>
                  <a:rPr lang="de-DE" sz="1200" dirty="0" smtClean="0"/>
                  <a:t> </a:t>
                </a:r>
                <a:r>
                  <a:rPr lang="de-DE" sz="1200" dirty="0" err="1" smtClean="0"/>
                  <a:t>polished</a:t>
                </a:r>
                <a:r>
                  <a:rPr lang="de-DE" sz="1200" dirty="0" smtClean="0"/>
                  <a:t> (EP) Nb</a:t>
                </a: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1271464" y="4452339"/>
              <a:ext cx="12330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b="1" dirty="0" err="1" smtClean="0"/>
                <a:t>Protective</a:t>
              </a:r>
              <a:r>
                <a:rPr lang="de-DE" sz="1100" b="1" dirty="0" smtClean="0"/>
                <a:t> </a:t>
              </a:r>
              <a:r>
                <a:rPr lang="de-DE" sz="1100" b="1" dirty="0" err="1" smtClean="0"/>
                <a:t>layer</a:t>
              </a:r>
              <a:endParaRPr lang="de-DE" sz="1100" b="1" dirty="0" smtClean="0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48A81DB-A39A-4F11-AB1E-A4D6786C128E}"/>
              </a:ext>
            </a:extLst>
          </p:cNvPr>
          <p:cNvSpPr/>
          <p:nvPr/>
        </p:nvSpPr>
        <p:spPr>
          <a:xfrm>
            <a:off x="9120336" y="5877272"/>
            <a:ext cx="260052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solidFill>
                  <a:srgbClr val="331EFE"/>
                </a:solidFill>
              </a:rPr>
              <a:t>A. Romanenko </a:t>
            </a:r>
            <a:r>
              <a:rPr lang="en-US" sz="1100" i="1" dirty="0">
                <a:solidFill>
                  <a:srgbClr val="331EFE"/>
                </a:solidFill>
              </a:rPr>
              <a:t>et al.</a:t>
            </a:r>
            <a:r>
              <a:rPr lang="en-US" sz="1100" dirty="0">
                <a:solidFill>
                  <a:srgbClr val="331EFE"/>
                </a:solidFill>
              </a:rPr>
              <a:t>, IPAC 2018</a:t>
            </a:r>
          </a:p>
          <a:p>
            <a:pPr algn="r"/>
            <a:r>
              <a:rPr lang="en-US" sz="1100" dirty="0">
                <a:solidFill>
                  <a:srgbClr val="331EFE"/>
                </a:solidFill>
              </a:rPr>
              <a:t>M. Checchin </a:t>
            </a:r>
            <a:r>
              <a:rPr lang="en-US" sz="1100" i="1" dirty="0">
                <a:solidFill>
                  <a:srgbClr val="331EFE"/>
                </a:solidFill>
              </a:rPr>
              <a:t>et al.</a:t>
            </a:r>
            <a:r>
              <a:rPr lang="en-US" sz="1100" dirty="0">
                <a:solidFill>
                  <a:srgbClr val="331EFE"/>
                </a:solidFill>
              </a:rPr>
              <a:t>, IPAC </a:t>
            </a:r>
            <a:r>
              <a:rPr lang="en-US" sz="1100" dirty="0" smtClean="0">
                <a:solidFill>
                  <a:srgbClr val="331EFE"/>
                </a:solidFill>
              </a:rPr>
              <a:t>2018</a:t>
            </a:r>
          </a:p>
          <a:p>
            <a:pPr algn="r"/>
            <a:r>
              <a:rPr lang="en-US" sz="1200" dirty="0" smtClean="0">
                <a:solidFill>
                  <a:srgbClr val="331EFE"/>
                </a:solidFill>
              </a:rPr>
              <a:t>[A. </a:t>
            </a:r>
            <a:r>
              <a:rPr lang="en-US" sz="1200" dirty="0" err="1" smtClean="0">
                <a:solidFill>
                  <a:srgbClr val="331EFE"/>
                </a:solidFill>
              </a:rPr>
              <a:t>Grassellino</a:t>
            </a:r>
            <a:r>
              <a:rPr lang="en-US" sz="1200" dirty="0" smtClean="0">
                <a:solidFill>
                  <a:srgbClr val="331EFE"/>
                </a:solidFill>
              </a:rPr>
              <a:t> talk this session]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30400" y="1196752"/>
            <a:ext cx="40637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800°C/3hrs + 120°C in 25 </a:t>
            </a:r>
            <a:r>
              <a:rPr lang="en-US" sz="1200" b="1" dirty="0" err="1" smtClean="0"/>
              <a:t>mTorr</a:t>
            </a:r>
            <a:r>
              <a:rPr lang="en-US" sz="1200" b="1" dirty="0" smtClean="0"/>
              <a:t> </a:t>
            </a:r>
            <a:r>
              <a:rPr lang="en-US" sz="1200" b="1" dirty="0" smtClean="0"/>
              <a:t>(0.03 mbar) N</a:t>
            </a:r>
            <a:r>
              <a:rPr lang="en-US" sz="1200" b="1" baseline="-25000" dirty="0" smtClean="0"/>
              <a:t>2</a:t>
            </a:r>
            <a:r>
              <a:rPr lang="en-US" sz="1200" b="1" dirty="0" smtClean="0"/>
              <a:t> </a:t>
            </a:r>
            <a:r>
              <a:rPr lang="en-US" sz="1200" b="1" dirty="0" smtClean="0"/>
              <a:t>/48hrs 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56478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089232" cy="379252"/>
          </a:xfrm>
        </p:spPr>
        <p:txBody>
          <a:bodyPr/>
          <a:lstStyle/>
          <a:p>
            <a:r>
              <a:rPr lang="en-US" dirty="0" smtClean="0"/>
              <a:t>Fine grain Nb samples </a:t>
            </a:r>
            <a:r>
              <a:rPr lang="en-US" dirty="0"/>
              <a:t>treated </a:t>
            </a:r>
            <a:r>
              <a:rPr lang="en-US" i="1" dirty="0" smtClean="0"/>
              <a:t>similar to</a:t>
            </a:r>
            <a:r>
              <a:rPr lang="en-US" dirty="0" smtClean="0"/>
              <a:t> cavities: XPS/SIMS/AC </a:t>
            </a:r>
            <a:r>
              <a:rPr lang="en-US" dirty="0"/>
              <a:t>susceptibility </a:t>
            </a:r>
            <a:r>
              <a:rPr lang="en-US" dirty="0" smtClean="0"/>
              <a:t>measurements, ‘N’ containing phase</a:t>
            </a:r>
            <a:endParaRPr lang="de-DE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360552" y="1698094"/>
            <a:ext cx="3678324" cy="301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663662"/>
            <a:ext cx="4260273" cy="353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184232" y="1095164"/>
            <a:ext cx="3639951" cy="5108864"/>
            <a:chOff x="8144681" y="1144645"/>
            <a:chExt cx="3888719" cy="510886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4681" y="1144645"/>
              <a:ext cx="3888719" cy="51088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8184232" y="1177007"/>
              <a:ext cx="67358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b="1" u="sng" dirty="0" smtClean="0"/>
                <a:t>SIMS</a:t>
              </a:r>
              <a:r>
                <a:rPr lang="de-DE" sz="1400" b="1" dirty="0" smtClean="0"/>
                <a:t> 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871864" y="1753071"/>
            <a:ext cx="54534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b="1" u="sng" dirty="0" smtClean="0"/>
              <a:t>XPS</a:t>
            </a:r>
            <a:endParaRPr lang="de-DE" sz="1400" b="1" dirty="0" smtClean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 smtClean="0"/>
              <a:t>N-infusion at varying T @ </a:t>
            </a:r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35360" y="1196752"/>
            <a:ext cx="49181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800°C/3hrs + </a:t>
            </a:r>
            <a:r>
              <a:rPr lang="en-US" sz="1200" b="1" u="sng" dirty="0" smtClean="0"/>
              <a:t>inject N</a:t>
            </a:r>
            <a:r>
              <a:rPr lang="en-US" sz="1200" b="1" u="sng" baseline="-25000" dirty="0" smtClean="0"/>
              <a:t>2</a:t>
            </a:r>
            <a:r>
              <a:rPr lang="en-US" sz="1200" b="1" u="sng" dirty="0" smtClean="0"/>
              <a:t> @290°C </a:t>
            </a:r>
            <a:r>
              <a:rPr lang="en-US" sz="1200" b="1" dirty="0" smtClean="0"/>
              <a:t>+ 120-160°C in 25 </a:t>
            </a:r>
            <a:r>
              <a:rPr lang="en-US" sz="1200" b="1" dirty="0" err="1" smtClean="0"/>
              <a:t>mTorr</a:t>
            </a:r>
            <a:r>
              <a:rPr lang="en-US" sz="1200" b="1" dirty="0" smtClean="0"/>
              <a:t> N</a:t>
            </a:r>
            <a:r>
              <a:rPr lang="en-US" sz="1200" b="1" baseline="-25000" dirty="0" smtClean="0"/>
              <a:t>2</a:t>
            </a:r>
            <a:r>
              <a:rPr lang="en-US" sz="1200" b="1" dirty="0" smtClean="0"/>
              <a:t> /48hrs </a:t>
            </a:r>
            <a:endParaRPr lang="en-US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330452" y="5111606"/>
            <a:ext cx="37385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rgbClr val="331EFE"/>
                </a:solidFill>
              </a:rPr>
              <a:t>P. </a:t>
            </a:r>
            <a:r>
              <a:rPr lang="de-DE" sz="1100" b="1" dirty="0" err="1" smtClean="0">
                <a:solidFill>
                  <a:srgbClr val="331EFE"/>
                </a:solidFill>
              </a:rPr>
              <a:t>Dhakal</a:t>
            </a:r>
            <a:r>
              <a:rPr lang="de-DE" sz="1100" b="1" dirty="0" smtClean="0">
                <a:solidFill>
                  <a:srgbClr val="331EFE"/>
                </a:solidFill>
              </a:rPr>
              <a:t> </a:t>
            </a:r>
            <a:r>
              <a:rPr lang="de-DE" sz="1100" b="1" i="1" dirty="0" smtClean="0">
                <a:solidFill>
                  <a:srgbClr val="331EFE"/>
                </a:solidFill>
              </a:rPr>
              <a:t>et al.</a:t>
            </a:r>
            <a:r>
              <a:rPr lang="de-DE" sz="1100" b="1" dirty="0" smtClean="0">
                <a:solidFill>
                  <a:srgbClr val="331EFE"/>
                </a:solidFill>
              </a:rPr>
              <a:t> </a:t>
            </a:r>
            <a:r>
              <a:rPr lang="de-DE" sz="1100" b="1" dirty="0" err="1" smtClean="0">
                <a:solidFill>
                  <a:srgbClr val="331EFE"/>
                </a:solidFill>
              </a:rPr>
              <a:t>Phys</a:t>
            </a:r>
            <a:r>
              <a:rPr lang="de-DE" sz="1100" b="1" dirty="0" smtClean="0">
                <a:solidFill>
                  <a:srgbClr val="331EFE"/>
                </a:solidFill>
              </a:rPr>
              <a:t> </a:t>
            </a:r>
            <a:r>
              <a:rPr lang="de-DE" sz="1100" b="1" dirty="0" err="1" smtClean="0">
                <a:solidFill>
                  <a:srgbClr val="331EFE"/>
                </a:solidFill>
              </a:rPr>
              <a:t>Rev</a:t>
            </a:r>
            <a:r>
              <a:rPr lang="de-DE" sz="1100" b="1" dirty="0" smtClean="0">
                <a:solidFill>
                  <a:srgbClr val="331EFE"/>
                </a:solidFill>
              </a:rPr>
              <a:t>. </a:t>
            </a:r>
            <a:r>
              <a:rPr lang="de-DE" sz="1100" b="1" dirty="0" err="1" smtClean="0">
                <a:solidFill>
                  <a:srgbClr val="331EFE"/>
                </a:solidFill>
              </a:rPr>
              <a:t>Accel</a:t>
            </a:r>
            <a:r>
              <a:rPr lang="de-DE" sz="1100" b="1" dirty="0" smtClean="0">
                <a:solidFill>
                  <a:srgbClr val="331EFE"/>
                </a:solidFill>
              </a:rPr>
              <a:t> </a:t>
            </a:r>
            <a:r>
              <a:rPr lang="de-DE" sz="1100" b="1" dirty="0" err="1" smtClean="0">
                <a:solidFill>
                  <a:srgbClr val="331EFE"/>
                </a:solidFill>
              </a:rPr>
              <a:t>and</a:t>
            </a:r>
            <a:r>
              <a:rPr lang="de-DE" sz="1100" b="1" dirty="0" smtClean="0">
                <a:solidFill>
                  <a:srgbClr val="331EFE"/>
                </a:solidFill>
              </a:rPr>
              <a:t> </a:t>
            </a:r>
            <a:r>
              <a:rPr lang="de-DE" sz="1100" b="1" dirty="0" err="1" smtClean="0">
                <a:solidFill>
                  <a:srgbClr val="331EFE"/>
                </a:solidFill>
              </a:rPr>
              <a:t>Beams</a:t>
            </a:r>
            <a:r>
              <a:rPr lang="de-DE" sz="1100" b="1" dirty="0" smtClean="0">
                <a:solidFill>
                  <a:srgbClr val="331EFE"/>
                </a:solidFill>
              </a:rPr>
              <a:t> 21 (2018)</a:t>
            </a:r>
            <a:endParaRPr lang="de-DE" sz="1100" b="1" i="1" dirty="0" smtClean="0">
              <a:solidFill>
                <a:srgbClr val="331EFE"/>
              </a:solidFill>
            </a:endParaRPr>
          </a:p>
        </p:txBody>
      </p:sp>
      <p:sp>
        <p:nvSpPr>
          <p:cNvPr id="11" name="Inhaltsplatzhalter 6"/>
          <p:cNvSpPr>
            <a:spLocks noGrp="1"/>
          </p:cNvSpPr>
          <p:nvPr>
            <p:ph idx="1"/>
          </p:nvPr>
        </p:nvSpPr>
        <p:spPr>
          <a:xfrm>
            <a:off x="551384" y="5517232"/>
            <a:ext cx="10109270" cy="720080"/>
          </a:xfrm>
        </p:spPr>
        <p:txBody>
          <a:bodyPr/>
          <a:lstStyle/>
          <a:p>
            <a:pPr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dirty="0" smtClean="0"/>
              <a:t>a new chemical component observed, N </a:t>
            </a:r>
            <a:r>
              <a:rPr lang="en-US" dirty="0"/>
              <a:t>excess within top 50 nm, </a:t>
            </a:r>
            <a:endParaRPr lang="en-US" dirty="0" smtClean="0"/>
          </a:p>
          <a:p>
            <a:pPr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dirty="0" smtClean="0"/>
              <a:t>in-line with level of dirtiness observed by AC susceptibility measurements</a:t>
            </a:r>
            <a:endParaRPr lang="en-US" dirty="0"/>
          </a:p>
          <a:p>
            <a:pPr marL="0" indent="0">
              <a:spcBef>
                <a:spcPts val="800"/>
              </a:spcBef>
              <a:buNone/>
            </a:pPr>
            <a:r>
              <a:rPr lang="en-US" b="1" dirty="0" smtClean="0"/>
              <a:t>	Nb oxy-nitrate phase </a:t>
            </a:r>
            <a:r>
              <a:rPr lang="en-US" b="1" dirty="0"/>
              <a:t>present </a:t>
            </a:r>
            <a:r>
              <a:rPr lang="en-US" b="1" dirty="0" smtClean="0"/>
              <a:t>on Nb surface after 140</a:t>
            </a:r>
            <a:r>
              <a:rPr lang="en-US" b="1" dirty="0" smtClean="0">
                <a:latin typeface="Arial" panose="020B0604020202020204" pitchFamily="34" charset="0"/>
              </a:rPr>
              <a:t>°C </a:t>
            </a:r>
            <a:r>
              <a:rPr lang="en-US" b="1" dirty="0">
                <a:latin typeface="Arial" panose="020B0604020202020204" pitchFamily="34" charset="0"/>
              </a:rPr>
              <a:t>-</a:t>
            </a:r>
            <a:r>
              <a:rPr lang="en-US" b="1" dirty="0" smtClean="0">
                <a:latin typeface="Arial" panose="020B0604020202020204" pitchFamily="34" charset="0"/>
              </a:rPr>
              <a:t>160°C N-infusion</a:t>
            </a: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9904276" y="6199786"/>
            <a:ext cx="18896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1200" dirty="0" smtClean="0">
                <a:solidFill>
                  <a:srgbClr val="331EFE"/>
                </a:solidFill>
              </a:rPr>
              <a:t>[P. </a:t>
            </a:r>
            <a:r>
              <a:rPr lang="en-US" sz="1200" dirty="0" err="1" smtClean="0">
                <a:solidFill>
                  <a:srgbClr val="331EFE"/>
                </a:solidFill>
              </a:rPr>
              <a:t>Dhakal</a:t>
            </a:r>
            <a:r>
              <a:rPr lang="en-US" sz="1200" dirty="0" smtClean="0">
                <a:solidFill>
                  <a:srgbClr val="331EFE"/>
                </a:solidFill>
              </a:rPr>
              <a:t> talk </a:t>
            </a:r>
            <a:r>
              <a:rPr lang="en-US" sz="1200" dirty="0" smtClean="0">
                <a:solidFill>
                  <a:srgbClr val="331EFE"/>
                </a:solidFill>
              </a:rPr>
              <a:t>SRF2019</a:t>
            </a:r>
            <a:r>
              <a:rPr lang="en-US" sz="1200" dirty="0" smtClean="0">
                <a:solidFill>
                  <a:srgbClr val="331EFE"/>
                </a:solidFill>
              </a:rPr>
              <a:t>]</a:t>
            </a:r>
            <a:endParaRPr lang="en-US" sz="1200" dirty="0">
              <a:solidFill>
                <a:srgbClr val="331E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75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heme/theme1.xml><?xml version="1.0" encoding="utf-8"?>
<a:theme xmlns:a="http://schemas.openxmlformats.org/drawingml/2006/main" name="DTS Master">
  <a:themeElements>
    <a:clrScheme name="Benutzerdefiniert 63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xmlns="" name="DESY_PowerPoint_16x9_en.potx" id="{14073260-8C2D-4AB2-A81C-2042420C348F}" vid="{AD62EC48-8461-453D-92FA-1EE04F54074A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2229</Words>
  <Application>Microsoft Office PowerPoint</Application>
  <PresentationFormat>Custom</PresentationFormat>
  <Paragraphs>392</Paragraphs>
  <Slides>28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DTS Master</vt:lpstr>
      <vt:lpstr>Surface Evolution of Nb(100) due to Thermal/Gas Treatments as applied to SRF Cavities  </vt:lpstr>
      <vt:lpstr>Superconducting radio frequency (SRF) Nb cavities</vt:lpstr>
      <vt:lpstr>Why do specific surface treatments lead to substantial changes in SRF cavity performance?</vt:lpstr>
      <vt:lpstr>Extensive Nb sample R&amp;D worldwide</vt:lpstr>
      <vt:lpstr>Extensive Nb sample R&amp;D worldwide</vt:lpstr>
      <vt:lpstr>Surface evolution of Nb(100) in UHV @ DESY</vt:lpstr>
      <vt:lpstr>Extensive Nb sample R&amp;D worldwide</vt:lpstr>
      <vt:lpstr>Cut-outs of several cavities @ FNAL  </vt:lpstr>
      <vt:lpstr>N-infusion at varying T @ Jlab</vt:lpstr>
      <vt:lpstr>160°C N-infusion @ Cornell</vt:lpstr>
      <vt:lpstr>N-infusion of fine-grain Nb at varying T @ DESY</vt:lpstr>
      <vt:lpstr>N-infusion of Nb(100) in FNAL, investigation @ DESY</vt:lpstr>
      <vt:lpstr>N-infusion of Nb(100) in UHV chamber @ DESY</vt:lpstr>
      <vt:lpstr>N-infusion of Nb(100) in UHV chamber @ DESY</vt:lpstr>
      <vt:lpstr>N-infusion of Nb(100) in UHV chamber @ DESY</vt:lpstr>
      <vt:lpstr>N-infusion at very low N2 pressure @ DESY</vt:lpstr>
      <vt:lpstr>Extensive Nb sample R&amp;D worldwide</vt:lpstr>
      <vt:lpstr>Cavity cut-outs @ DESY: case study of failed runs </vt:lpstr>
      <vt:lpstr>Carbon-rich precipitates on cavity related samples</vt:lpstr>
      <vt:lpstr>PowerPoint Presentation</vt:lpstr>
      <vt:lpstr>Acknowledgements</vt:lpstr>
      <vt:lpstr>N-doped Nb single crystals @ DESY</vt:lpstr>
      <vt:lpstr>Surface evolution of Nb</vt:lpstr>
      <vt:lpstr>Bulk Niobium: Specification for European XFEL cavities</vt:lpstr>
      <vt:lpstr>PowerPoint Presentation</vt:lpstr>
      <vt:lpstr>Cavity cut-outs: </vt:lpstr>
      <vt:lpstr>Cavity cut-outs @ DESY: </vt:lpstr>
      <vt:lpstr>Cavity cut-outs @ DESY  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Nele Mueller</dc:creator>
  <cp:lastModifiedBy>Dangwal Pandey, Arti</cp:lastModifiedBy>
  <cp:revision>1839</cp:revision>
  <cp:lastPrinted>2019-06-28T08:35:03Z</cp:lastPrinted>
  <dcterms:created xsi:type="dcterms:W3CDTF">2017-10-27T13:42:35Z</dcterms:created>
  <dcterms:modified xsi:type="dcterms:W3CDTF">2020-11-07T10:49:44Z</dcterms:modified>
</cp:coreProperties>
</file>