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9879925" cy="42479913"/>
  <p:notesSz cx="9866313" cy="14295438"/>
  <p:defaultTextStyle>
    <a:defPPr>
      <a:defRPr lang="de-DE"/>
    </a:defPPr>
    <a:lvl1pPr marL="0" algn="l" defTabSz="3473257" rtl="0" eaLnBrk="1" latinLnBrk="0" hangingPunct="1">
      <a:defRPr sz="6837" kern="1200">
        <a:solidFill>
          <a:schemeClr val="tx1"/>
        </a:solidFill>
        <a:latin typeface="+mn-lt"/>
        <a:ea typeface="+mn-ea"/>
        <a:cs typeface="+mn-cs"/>
      </a:defRPr>
    </a:lvl1pPr>
    <a:lvl2pPr marL="1736628" algn="l" defTabSz="3473257" rtl="0" eaLnBrk="1" latinLnBrk="0" hangingPunct="1">
      <a:defRPr sz="6837" kern="1200">
        <a:solidFill>
          <a:schemeClr val="tx1"/>
        </a:solidFill>
        <a:latin typeface="+mn-lt"/>
        <a:ea typeface="+mn-ea"/>
        <a:cs typeface="+mn-cs"/>
      </a:defRPr>
    </a:lvl2pPr>
    <a:lvl3pPr marL="3473257" algn="l" defTabSz="3473257" rtl="0" eaLnBrk="1" latinLnBrk="0" hangingPunct="1">
      <a:defRPr sz="6837" kern="1200">
        <a:solidFill>
          <a:schemeClr val="tx1"/>
        </a:solidFill>
        <a:latin typeface="+mn-lt"/>
        <a:ea typeface="+mn-ea"/>
        <a:cs typeface="+mn-cs"/>
      </a:defRPr>
    </a:lvl3pPr>
    <a:lvl4pPr marL="5209885" algn="l" defTabSz="3473257" rtl="0" eaLnBrk="1" latinLnBrk="0" hangingPunct="1">
      <a:defRPr sz="6837" kern="1200">
        <a:solidFill>
          <a:schemeClr val="tx1"/>
        </a:solidFill>
        <a:latin typeface="+mn-lt"/>
        <a:ea typeface="+mn-ea"/>
        <a:cs typeface="+mn-cs"/>
      </a:defRPr>
    </a:lvl4pPr>
    <a:lvl5pPr marL="6946514" algn="l" defTabSz="3473257" rtl="0" eaLnBrk="1" latinLnBrk="0" hangingPunct="1">
      <a:defRPr sz="6837" kern="1200">
        <a:solidFill>
          <a:schemeClr val="tx1"/>
        </a:solidFill>
        <a:latin typeface="+mn-lt"/>
        <a:ea typeface="+mn-ea"/>
        <a:cs typeface="+mn-cs"/>
      </a:defRPr>
    </a:lvl5pPr>
    <a:lvl6pPr marL="8683142" algn="l" defTabSz="3473257" rtl="0" eaLnBrk="1" latinLnBrk="0" hangingPunct="1">
      <a:defRPr sz="6837" kern="1200">
        <a:solidFill>
          <a:schemeClr val="tx1"/>
        </a:solidFill>
        <a:latin typeface="+mn-lt"/>
        <a:ea typeface="+mn-ea"/>
        <a:cs typeface="+mn-cs"/>
      </a:defRPr>
    </a:lvl6pPr>
    <a:lvl7pPr marL="10419771" algn="l" defTabSz="3473257" rtl="0" eaLnBrk="1" latinLnBrk="0" hangingPunct="1">
      <a:defRPr sz="6837" kern="1200">
        <a:solidFill>
          <a:schemeClr val="tx1"/>
        </a:solidFill>
        <a:latin typeface="+mn-lt"/>
        <a:ea typeface="+mn-ea"/>
        <a:cs typeface="+mn-cs"/>
      </a:defRPr>
    </a:lvl7pPr>
    <a:lvl8pPr marL="12156399" algn="l" defTabSz="3473257" rtl="0" eaLnBrk="1" latinLnBrk="0" hangingPunct="1">
      <a:defRPr sz="6837" kern="1200">
        <a:solidFill>
          <a:schemeClr val="tx1"/>
        </a:solidFill>
        <a:latin typeface="+mn-lt"/>
        <a:ea typeface="+mn-ea"/>
        <a:cs typeface="+mn-cs"/>
      </a:defRPr>
    </a:lvl8pPr>
    <a:lvl9pPr marL="13893028" algn="l" defTabSz="3473257" rtl="0" eaLnBrk="1" latinLnBrk="0" hangingPunct="1">
      <a:defRPr sz="683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B0D"/>
    <a:srgbClr val="7AE311"/>
    <a:srgbClr val="FBFEDA"/>
    <a:srgbClr val="F7FDBF"/>
    <a:srgbClr val="F5FAB4"/>
    <a:srgbClr val="F0F7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>
        <p:scale>
          <a:sx n="30" d="100"/>
          <a:sy n="30" d="100"/>
        </p:scale>
        <p:origin x="898" y="-20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0A5690-A7D7-420D-B9AC-98367DE5F11E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AC22FC8-D842-478B-9BB9-86433B7FD513}">
      <dgm:prSet phldrT="[Text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3000" b="1" dirty="0">
              <a:solidFill>
                <a:schemeClr val="tx1"/>
              </a:solidFill>
            </a:rPr>
            <a:t>Fabrication of Si NT embedded in SiO</a:t>
          </a:r>
          <a:r>
            <a:rPr lang="en-US" sz="2400" b="1" dirty="0">
              <a:solidFill>
                <a:schemeClr val="tx1"/>
              </a:solidFill>
            </a:rPr>
            <a:t>2</a:t>
          </a:r>
          <a:r>
            <a:rPr lang="en-US" sz="3000" b="1" dirty="0">
              <a:solidFill>
                <a:schemeClr val="tx1"/>
              </a:solidFill>
            </a:rPr>
            <a:t> matrix at IHP</a:t>
          </a:r>
        </a:p>
      </dgm:t>
    </dgm:pt>
    <dgm:pt modelId="{723AF58F-D1A1-4BA3-B2B8-5613F4F26941}" type="parTrans" cxnId="{2EA21E28-EC58-43C0-A968-7390403F7410}">
      <dgm:prSet/>
      <dgm:spPr/>
      <dgm:t>
        <a:bodyPr/>
        <a:lstStyle/>
        <a:p>
          <a:endParaRPr lang="en-US"/>
        </a:p>
      </dgm:t>
    </dgm:pt>
    <dgm:pt modelId="{B7436FC0-404A-446C-81F4-9B90707E7202}" type="sibTrans" cxnId="{2EA21E28-EC58-43C0-A968-7390403F7410}">
      <dgm:prSet/>
      <dgm:spPr>
        <a:ln w="12700"/>
      </dgm:spPr>
      <dgm:t>
        <a:bodyPr/>
        <a:lstStyle/>
        <a:p>
          <a:endParaRPr lang="en-US" dirty="0"/>
        </a:p>
      </dgm:t>
    </dgm:pt>
    <dgm:pt modelId="{F4A0BA23-C027-44B9-A822-5221CBE10719}">
      <dgm:prSet phldrT="[Text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2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SiO</a:t>
          </a:r>
          <a:r>
            <a:rPr lang="en-US" sz="16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2</a:t>
          </a:r>
          <a:r>
            <a:rPr lang="en-US" sz="22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:Si etching in 5 ml of 0.5% HF solution and 500 ml distilled water for 17 s</a:t>
          </a:r>
        </a:p>
      </dgm:t>
    </dgm:pt>
    <dgm:pt modelId="{4F37B2C1-ED87-4E64-B165-977D764705CA}" type="parTrans" cxnId="{0B0D0B7D-B145-46B1-A74D-1F949EAFF921}">
      <dgm:prSet/>
      <dgm:spPr/>
      <dgm:t>
        <a:bodyPr/>
        <a:lstStyle/>
        <a:p>
          <a:endParaRPr lang="en-US"/>
        </a:p>
      </dgm:t>
    </dgm:pt>
    <dgm:pt modelId="{B86BAECE-2158-4468-A592-C0097B41CB86}" type="sibTrans" cxnId="{0B0D0B7D-B145-46B1-A74D-1F949EAFF921}">
      <dgm:prSet/>
      <dgm:spPr>
        <a:ln w="12700"/>
      </dgm:spPr>
      <dgm:t>
        <a:bodyPr/>
        <a:lstStyle/>
        <a:p>
          <a:endParaRPr lang="en-US"/>
        </a:p>
      </dgm:t>
    </dgm:pt>
    <dgm:pt modelId="{0B11A4A0-EEC0-44EA-81F4-B107D48A0523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Prebaking the sample in the intro-chamber of MBE system</a:t>
          </a:r>
        </a:p>
      </dgm:t>
    </dgm:pt>
    <dgm:pt modelId="{F894CCF3-31DE-4837-AF2D-2320C5662F6C}" type="parTrans" cxnId="{11E52651-531D-4F1F-ADA8-77B7EF900E7C}">
      <dgm:prSet/>
      <dgm:spPr/>
      <dgm:t>
        <a:bodyPr/>
        <a:lstStyle/>
        <a:p>
          <a:endParaRPr lang="en-US"/>
        </a:p>
      </dgm:t>
    </dgm:pt>
    <dgm:pt modelId="{436B39D4-DD9D-4D3E-B175-B7749418EF6A}" type="sibTrans" cxnId="{11E52651-531D-4F1F-ADA8-77B7EF900E7C}">
      <dgm:prSet/>
      <dgm:spPr>
        <a:ln w="12700"/>
      </dgm:spPr>
      <dgm:t>
        <a:bodyPr/>
        <a:lstStyle/>
        <a:p>
          <a:endParaRPr lang="en-US" dirty="0"/>
        </a:p>
      </dgm:t>
    </dgm:pt>
    <dgm:pt modelId="{D76E492B-17DE-461C-809A-E73392EE3BE8}">
      <dgm:prSet phldrT="[Text]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Epitaxial growth of III-V semiconductor on Si NT</a:t>
          </a:r>
        </a:p>
      </dgm:t>
    </dgm:pt>
    <dgm:pt modelId="{D1C78634-7C4B-4BE6-803A-B3F67BC0B8E2}" type="parTrans" cxnId="{BE9A7D68-5C0D-4C0D-A8C1-B521AD11FD0F}">
      <dgm:prSet/>
      <dgm:spPr/>
      <dgm:t>
        <a:bodyPr/>
        <a:lstStyle/>
        <a:p>
          <a:endParaRPr lang="en-US"/>
        </a:p>
      </dgm:t>
    </dgm:pt>
    <dgm:pt modelId="{65BD3E85-87F8-4CA4-B53F-D3CC92FDFCB6}" type="sibTrans" cxnId="{BE9A7D68-5C0D-4C0D-A8C1-B521AD11FD0F}">
      <dgm:prSet/>
      <dgm:spPr/>
      <dgm:t>
        <a:bodyPr/>
        <a:lstStyle/>
        <a:p>
          <a:endParaRPr lang="en-US"/>
        </a:p>
      </dgm:t>
    </dgm:pt>
    <dgm:pt modelId="{AEC4FC72-CDF1-4F47-A90A-409BAA2E8E5E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500" b="1" kern="1200" dirty="0">
              <a:solidFill>
                <a:schemeClr val="tx1"/>
              </a:solidFill>
            </a:rPr>
            <a:t>Desorption (oxide-off) process in the growth-chamber of MBE system at T</a:t>
          </a:r>
          <a:r>
            <a:rPr lang="en-US" sz="25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= 750</a:t>
          </a:r>
          <a:r>
            <a:rPr lang="en-US" sz="2800" kern="1200" baseline="30000" dirty="0">
              <a:solidFill>
                <a:prstClr val="black"/>
              </a:solidFill>
            </a:rPr>
            <a:t>o </a:t>
          </a:r>
          <a:r>
            <a:rPr lang="en-US" sz="2800" b="1" kern="1200" dirty="0">
              <a:solidFill>
                <a:schemeClr val="tx1"/>
              </a:solidFill>
            </a:rPr>
            <a:t>C for 15 mins</a:t>
          </a:r>
          <a:endParaRPr lang="en-US" sz="2500" b="1" kern="1200" dirty="0">
            <a:solidFill>
              <a:schemeClr val="tx1"/>
            </a:solidFill>
          </a:endParaRPr>
        </a:p>
      </dgm:t>
    </dgm:pt>
    <dgm:pt modelId="{BAA1C46F-99A8-4791-A7CA-3BCCC974190F}" type="sibTrans" cxnId="{65538A13-AB4D-42EE-8A88-9A7DDD8A9DA2}">
      <dgm:prSet/>
      <dgm:spPr>
        <a:ln w="12700"/>
      </dgm:spPr>
      <dgm:t>
        <a:bodyPr/>
        <a:lstStyle/>
        <a:p>
          <a:endParaRPr lang="en-US"/>
        </a:p>
      </dgm:t>
    </dgm:pt>
    <dgm:pt modelId="{334DDA41-544C-45CB-B26A-B7A7CC0B033F}" type="parTrans" cxnId="{65538A13-AB4D-42EE-8A88-9A7DDD8A9DA2}">
      <dgm:prSet/>
      <dgm:spPr/>
      <dgm:t>
        <a:bodyPr/>
        <a:lstStyle/>
        <a:p>
          <a:endParaRPr lang="en-US"/>
        </a:p>
      </dgm:t>
    </dgm:pt>
    <dgm:pt modelId="{CD9424C4-17D4-40D9-AA13-E10496BF2599}" type="pres">
      <dgm:prSet presAssocID="{680A5690-A7D7-420D-B9AC-98367DE5F11E}" presName="Name0" presStyleCnt="0">
        <dgm:presLayoutVars>
          <dgm:dir/>
          <dgm:resizeHandles val="exact"/>
        </dgm:presLayoutVars>
      </dgm:prSet>
      <dgm:spPr/>
    </dgm:pt>
    <dgm:pt modelId="{4C639F1E-5AD7-42B4-8DBB-F76E0F63E796}" type="pres">
      <dgm:prSet presAssocID="{7AC22FC8-D842-478B-9BB9-86433B7FD513}" presName="node" presStyleLbl="node1" presStyleIdx="0" presStyleCnt="5" custScaleX="106172">
        <dgm:presLayoutVars>
          <dgm:bulletEnabled val="1"/>
        </dgm:presLayoutVars>
      </dgm:prSet>
      <dgm:spPr/>
    </dgm:pt>
    <dgm:pt modelId="{5A1CF628-F91C-43CB-BE4C-6D1020F2082F}" type="pres">
      <dgm:prSet presAssocID="{B7436FC0-404A-446C-81F4-9B90707E7202}" presName="sibTrans" presStyleLbl="sibTrans1D1" presStyleIdx="0" presStyleCnt="4"/>
      <dgm:spPr/>
    </dgm:pt>
    <dgm:pt modelId="{C25C69F5-F297-4B68-9C64-7248DBFE41A5}" type="pres">
      <dgm:prSet presAssocID="{B7436FC0-404A-446C-81F4-9B90707E7202}" presName="connectorText" presStyleLbl="sibTrans1D1" presStyleIdx="0" presStyleCnt="4"/>
      <dgm:spPr/>
    </dgm:pt>
    <dgm:pt modelId="{0B4BC580-4517-469B-AE9A-F7EB62D85BCA}" type="pres">
      <dgm:prSet presAssocID="{F4A0BA23-C027-44B9-A822-5221CBE10719}" presName="node" presStyleLbl="node1" presStyleIdx="1" presStyleCnt="5" custScaleX="92903">
        <dgm:presLayoutVars>
          <dgm:bulletEnabled val="1"/>
        </dgm:presLayoutVars>
      </dgm:prSet>
      <dgm:spPr/>
    </dgm:pt>
    <dgm:pt modelId="{67672892-BC42-4EFC-A35F-7C39CA54B7B7}" type="pres">
      <dgm:prSet presAssocID="{B86BAECE-2158-4468-A592-C0097B41CB86}" presName="sibTrans" presStyleLbl="sibTrans1D1" presStyleIdx="1" presStyleCnt="4"/>
      <dgm:spPr/>
    </dgm:pt>
    <dgm:pt modelId="{64FB5ED4-F22F-414A-9B9A-73900CAAE9ED}" type="pres">
      <dgm:prSet presAssocID="{B86BAECE-2158-4468-A592-C0097B41CB86}" presName="connectorText" presStyleLbl="sibTrans1D1" presStyleIdx="1" presStyleCnt="4"/>
      <dgm:spPr/>
    </dgm:pt>
    <dgm:pt modelId="{96122384-BBB3-4822-8A30-A2B5EA604D49}" type="pres">
      <dgm:prSet presAssocID="{0B11A4A0-EEC0-44EA-81F4-B107D48A0523}" presName="node" presStyleLbl="node1" presStyleIdx="2" presStyleCnt="5">
        <dgm:presLayoutVars>
          <dgm:bulletEnabled val="1"/>
        </dgm:presLayoutVars>
      </dgm:prSet>
      <dgm:spPr/>
    </dgm:pt>
    <dgm:pt modelId="{FCA90587-4D46-4D8D-9582-93110F311CCE}" type="pres">
      <dgm:prSet presAssocID="{436B39D4-DD9D-4D3E-B175-B7749418EF6A}" presName="sibTrans" presStyleLbl="sibTrans1D1" presStyleIdx="2" presStyleCnt="4"/>
      <dgm:spPr/>
    </dgm:pt>
    <dgm:pt modelId="{5A7E0391-2D32-4F38-ABE3-BE48EA905A83}" type="pres">
      <dgm:prSet presAssocID="{436B39D4-DD9D-4D3E-B175-B7749418EF6A}" presName="connectorText" presStyleLbl="sibTrans1D1" presStyleIdx="2" presStyleCnt="4"/>
      <dgm:spPr/>
    </dgm:pt>
    <dgm:pt modelId="{0A6D4677-9E4F-4C1C-979D-07041516585C}" type="pres">
      <dgm:prSet presAssocID="{AEC4FC72-CDF1-4F47-A90A-409BAA2E8E5E}" presName="node" presStyleLbl="node1" presStyleIdx="3" presStyleCnt="5" custScaleX="111243" custLinFactNeighborX="1729" custLinFactNeighborY="967">
        <dgm:presLayoutVars>
          <dgm:bulletEnabled val="1"/>
        </dgm:presLayoutVars>
      </dgm:prSet>
      <dgm:spPr/>
    </dgm:pt>
    <dgm:pt modelId="{B904A5E2-2D5D-4342-9BA0-4DD18CDA6CF9}" type="pres">
      <dgm:prSet presAssocID="{BAA1C46F-99A8-4791-A7CA-3BCCC974190F}" presName="sibTrans" presStyleLbl="sibTrans1D1" presStyleIdx="3" presStyleCnt="4"/>
      <dgm:spPr/>
    </dgm:pt>
    <dgm:pt modelId="{68E97813-BDCC-4EF7-8BD2-0DF7BB48A224}" type="pres">
      <dgm:prSet presAssocID="{BAA1C46F-99A8-4791-A7CA-3BCCC974190F}" presName="connectorText" presStyleLbl="sibTrans1D1" presStyleIdx="3" presStyleCnt="4"/>
      <dgm:spPr/>
    </dgm:pt>
    <dgm:pt modelId="{862BD3F7-287E-48E2-B06E-A6AB48DC4452}" type="pres">
      <dgm:prSet presAssocID="{D76E492B-17DE-461C-809A-E73392EE3BE8}" presName="node" presStyleLbl="node1" presStyleIdx="4" presStyleCnt="5" custLinFactNeighborX="48568" custLinFactNeighborY="649">
        <dgm:presLayoutVars>
          <dgm:bulletEnabled val="1"/>
        </dgm:presLayoutVars>
      </dgm:prSet>
      <dgm:spPr/>
    </dgm:pt>
  </dgm:ptLst>
  <dgm:cxnLst>
    <dgm:cxn modelId="{65538A13-AB4D-42EE-8A88-9A7DDD8A9DA2}" srcId="{680A5690-A7D7-420D-B9AC-98367DE5F11E}" destId="{AEC4FC72-CDF1-4F47-A90A-409BAA2E8E5E}" srcOrd="3" destOrd="0" parTransId="{334DDA41-544C-45CB-B26A-B7A7CC0B033F}" sibTransId="{BAA1C46F-99A8-4791-A7CA-3BCCC974190F}"/>
    <dgm:cxn modelId="{87E56E1B-CA0E-4A32-9348-7402B4CF1026}" type="presOf" srcId="{BAA1C46F-99A8-4791-A7CA-3BCCC974190F}" destId="{68E97813-BDCC-4EF7-8BD2-0DF7BB48A224}" srcOrd="1" destOrd="0" presId="urn:microsoft.com/office/officeart/2005/8/layout/bProcess3"/>
    <dgm:cxn modelId="{2EA21E28-EC58-43C0-A968-7390403F7410}" srcId="{680A5690-A7D7-420D-B9AC-98367DE5F11E}" destId="{7AC22FC8-D842-478B-9BB9-86433B7FD513}" srcOrd="0" destOrd="0" parTransId="{723AF58F-D1A1-4BA3-B2B8-5613F4F26941}" sibTransId="{B7436FC0-404A-446C-81F4-9B90707E7202}"/>
    <dgm:cxn modelId="{5C65435D-7597-4227-8B59-7B74F28468DC}" type="presOf" srcId="{F4A0BA23-C027-44B9-A822-5221CBE10719}" destId="{0B4BC580-4517-469B-AE9A-F7EB62D85BCA}" srcOrd="0" destOrd="0" presId="urn:microsoft.com/office/officeart/2005/8/layout/bProcess3"/>
    <dgm:cxn modelId="{4581B747-1243-4BFA-AC35-CEE5002B6611}" type="presOf" srcId="{436B39D4-DD9D-4D3E-B175-B7749418EF6A}" destId="{5A7E0391-2D32-4F38-ABE3-BE48EA905A83}" srcOrd="1" destOrd="0" presId="urn:microsoft.com/office/officeart/2005/8/layout/bProcess3"/>
    <dgm:cxn modelId="{BE9A7D68-5C0D-4C0D-A8C1-B521AD11FD0F}" srcId="{680A5690-A7D7-420D-B9AC-98367DE5F11E}" destId="{D76E492B-17DE-461C-809A-E73392EE3BE8}" srcOrd="4" destOrd="0" parTransId="{D1C78634-7C4B-4BE6-803A-B3F67BC0B8E2}" sibTransId="{65BD3E85-87F8-4CA4-B53F-D3CC92FDFCB6}"/>
    <dgm:cxn modelId="{C8251C6F-8936-4E22-B10C-17C6F30E13D4}" type="presOf" srcId="{B7436FC0-404A-446C-81F4-9B90707E7202}" destId="{C25C69F5-F297-4B68-9C64-7248DBFE41A5}" srcOrd="1" destOrd="0" presId="urn:microsoft.com/office/officeart/2005/8/layout/bProcess3"/>
    <dgm:cxn modelId="{64CF2F4F-3933-4BDB-96CA-EC37E3105827}" type="presOf" srcId="{680A5690-A7D7-420D-B9AC-98367DE5F11E}" destId="{CD9424C4-17D4-40D9-AA13-E10496BF2599}" srcOrd="0" destOrd="0" presId="urn:microsoft.com/office/officeart/2005/8/layout/bProcess3"/>
    <dgm:cxn modelId="{11E52651-531D-4F1F-ADA8-77B7EF900E7C}" srcId="{680A5690-A7D7-420D-B9AC-98367DE5F11E}" destId="{0B11A4A0-EEC0-44EA-81F4-B107D48A0523}" srcOrd="2" destOrd="0" parTransId="{F894CCF3-31DE-4837-AF2D-2320C5662F6C}" sibTransId="{436B39D4-DD9D-4D3E-B175-B7749418EF6A}"/>
    <dgm:cxn modelId="{9E557E52-856C-4A92-A97A-13746AC3EE6B}" type="presOf" srcId="{B86BAECE-2158-4468-A592-C0097B41CB86}" destId="{64FB5ED4-F22F-414A-9B9A-73900CAAE9ED}" srcOrd="1" destOrd="0" presId="urn:microsoft.com/office/officeart/2005/8/layout/bProcess3"/>
    <dgm:cxn modelId="{55290D76-8328-4406-8F8B-5FCDB9930D04}" type="presOf" srcId="{BAA1C46F-99A8-4791-A7CA-3BCCC974190F}" destId="{B904A5E2-2D5D-4342-9BA0-4DD18CDA6CF9}" srcOrd="0" destOrd="0" presId="urn:microsoft.com/office/officeart/2005/8/layout/bProcess3"/>
    <dgm:cxn modelId="{0B0D0B7D-B145-46B1-A74D-1F949EAFF921}" srcId="{680A5690-A7D7-420D-B9AC-98367DE5F11E}" destId="{F4A0BA23-C027-44B9-A822-5221CBE10719}" srcOrd="1" destOrd="0" parTransId="{4F37B2C1-ED87-4E64-B165-977D764705CA}" sibTransId="{B86BAECE-2158-4468-A592-C0097B41CB86}"/>
    <dgm:cxn modelId="{A05A4292-BE1A-4B0C-8F23-4548ABB15767}" type="presOf" srcId="{0B11A4A0-EEC0-44EA-81F4-B107D48A0523}" destId="{96122384-BBB3-4822-8A30-A2B5EA604D49}" srcOrd="0" destOrd="0" presId="urn:microsoft.com/office/officeart/2005/8/layout/bProcess3"/>
    <dgm:cxn modelId="{07CCF1A9-D9AC-49A8-A68B-1295DFC89DC7}" type="presOf" srcId="{D76E492B-17DE-461C-809A-E73392EE3BE8}" destId="{862BD3F7-287E-48E2-B06E-A6AB48DC4452}" srcOrd="0" destOrd="0" presId="urn:microsoft.com/office/officeart/2005/8/layout/bProcess3"/>
    <dgm:cxn modelId="{42C025C0-3075-4F85-8232-94B1898E5D7D}" type="presOf" srcId="{B7436FC0-404A-446C-81F4-9B90707E7202}" destId="{5A1CF628-F91C-43CB-BE4C-6D1020F2082F}" srcOrd="0" destOrd="0" presId="urn:microsoft.com/office/officeart/2005/8/layout/bProcess3"/>
    <dgm:cxn modelId="{67DC7EC5-F1B6-4FAF-B447-B659ABA654A6}" type="presOf" srcId="{7AC22FC8-D842-478B-9BB9-86433B7FD513}" destId="{4C639F1E-5AD7-42B4-8DBB-F76E0F63E796}" srcOrd="0" destOrd="0" presId="urn:microsoft.com/office/officeart/2005/8/layout/bProcess3"/>
    <dgm:cxn modelId="{530999CB-3FC3-40D0-A459-A1DD929CADAF}" type="presOf" srcId="{B86BAECE-2158-4468-A592-C0097B41CB86}" destId="{67672892-BC42-4EFC-A35F-7C39CA54B7B7}" srcOrd="0" destOrd="0" presId="urn:microsoft.com/office/officeart/2005/8/layout/bProcess3"/>
    <dgm:cxn modelId="{B35354D7-6BAA-4CF7-8797-387704CDC615}" type="presOf" srcId="{AEC4FC72-CDF1-4F47-A90A-409BAA2E8E5E}" destId="{0A6D4677-9E4F-4C1C-979D-07041516585C}" srcOrd="0" destOrd="0" presId="urn:microsoft.com/office/officeart/2005/8/layout/bProcess3"/>
    <dgm:cxn modelId="{2EFDFADE-2DF2-497F-A35A-747AFE24F53C}" type="presOf" srcId="{436B39D4-DD9D-4D3E-B175-B7749418EF6A}" destId="{FCA90587-4D46-4D8D-9582-93110F311CCE}" srcOrd="0" destOrd="0" presId="urn:microsoft.com/office/officeart/2005/8/layout/bProcess3"/>
    <dgm:cxn modelId="{41F04C4A-B165-4498-A45D-686BB548BA3F}" type="presParOf" srcId="{CD9424C4-17D4-40D9-AA13-E10496BF2599}" destId="{4C639F1E-5AD7-42B4-8DBB-F76E0F63E796}" srcOrd="0" destOrd="0" presId="urn:microsoft.com/office/officeart/2005/8/layout/bProcess3"/>
    <dgm:cxn modelId="{FC8A4FA3-5378-4DF5-B353-A0F379697E87}" type="presParOf" srcId="{CD9424C4-17D4-40D9-AA13-E10496BF2599}" destId="{5A1CF628-F91C-43CB-BE4C-6D1020F2082F}" srcOrd="1" destOrd="0" presId="urn:microsoft.com/office/officeart/2005/8/layout/bProcess3"/>
    <dgm:cxn modelId="{9C43AC6E-7237-4CF3-B6FC-F1DDF5E7E6EC}" type="presParOf" srcId="{5A1CF628-F91C-43CB-BE4C-6D1020F2082F}" destId="{C25C69F5-F297-4B68-9C64-7248DBFE41A5}" srcOrd="0" destOrd="0" presId="urn:microsoft.com/office/officeart/2005/8/layout/bProcess3"/>
    <dgm:cxn modelId="{EC989B75-FA56-4CE5-8F48-CA20BFC666DE}" type="presParOf" srcId="{CD9424C4-17D4-40D9-AA13-E10496BF2599}" destId="{0B4BC580-4517-469B-AE9A-F7EB62D85BCA}" srcOrd="2" destOrd="0" presId="urn:microsoft.com/office/officeart/2005/8/layout/bProcess3"/>
    <dgm:cxn modelId="{966C7D35-95C5-4F7B-8318-74DEC643DE64}" type="presParOf" srcId="{CD9424C4-17D4-40D9-AA13-E10496BF2599}" destId="{67672892-BC42-4EFC-A35F-7C39CA54B7B7}" srcOrd="3" destOrd="0" presId="urn:microsoft.com/office/officeart/2005/8/layout/bProcess3"/>
    <dgm:cxn modelId="{D8D9B65F-B7D1-499C-B318-A8689788936C}" type="presParOf" srcId="{67672892-BC42-4EFC-A35F-7C39CA54B7B7}" destId="{64FB5ED4-F22F-414A-9B9A-73900CAAE9ED}" srcOrd="0" destOrd="0" presId="urn:microsoft.com/office/officeart/2005/8/layout/bProcess3"/>
    <dgm:cxn modelId="{42696C5B-80CE-4DFE-B3AD-50E17698F316}" type="presParOf" srcId="{CD9424C4-17D4-40D9-AA13-E10496BF2599}" destId="{96122384-BBB3-4822-8A30-A2B5EA604D49}" srcOrd="4" destOrd="0" presId="urn:microsoft.com/office/officeart/2005/8/layout/bProcess3"/>
    <dgm:cxn modelId="{E3BB613F-B7D7-4F0F-A588-2CA9B1AC310E}" type="presParOf" srcId="{CD9424C4-17D4-40D9-AA13-E10496BF2599}" destId="{FCA90587-4D46-4D8D-9582-93110F311CCE}" srcOrd="5" destOrd="0" presId="urn:microsoft.com/office/officeart/2005/8/layout/bProcess3"/>
    <dgm:cxn modelId="{F3A1AA5B-6CEB-4D95-BFA2-D5273E98F673}" type="presParOf" srcId="{FCA90587-4D46-4D8D-9582-93110F311CCE}" destId="{5A7E0391-2D32-4F38-ABE3-BE48EA905A83}" srcOrd="0" destOrd="0" presId="urn:microsoft.com/office/officeart/2005/8/layout/bProcess3"/>
    <dgm:cxn modelId="{542B20E8-D5C2-4DBD-B50A-23C391BAE656}" type="presParOf" srcId="{CD9424C4-17D4-40D9-AA13-E10496BF2599}" destId="{0A6D4677-9E4F-4C1C-979D-07041516585C}" srcOrd="6" destOrd="0" presId="urn:microsoft.com/office/officeart/2005/8/layout/bProcess3"/>
    <dgm:cxn modelId="{398A6E0C-0674-4BB2-B42C-7ACC02BC3B8F}" type="presParOf" srcId="{CD9424C4-17D4-40D9-AA13-E10496BF2599}" destId="{B904A5E2-2D5D-4342-9BA0-4DD18CDA6CF9}" srcOrd="7" destOrd="0" presId="urn:microsoft.com/office/officeart/2005/8/layout/bProcess3"/>
    <dgm:cxn modelId="{3ADEAEF9-A0A5-4229-BB60-49309382F577}" type="presParOf" srcId="{B904A5E2-2D5D-4342-9BA0-4DD18CDA6CF9}" destId="{68E97813-BDCC-4EF7-8BD2-0DF7BB48A224}" srcOrd="0" destOrd="0" presId="urn:microsoft.com/office/officeart/2005/8/layout/bProcess3"/>
    <dgm:cxn modelId="{F1BEBFE2-71CF-4449-A72D-48CB08C34750}" type="presParOf" srcId="{CD9424C4-17D4-40D9-AA13-E10496BF2599}" destId="{862BD3F7-287E-48E2-B06E-A6AB48DC4452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CF628-F91C-43CB-BE4C-6D1020F2082F}">
      <dsp:nvSpPr>
        <dsp:cNvPr id="0" name=""/>
        <dsp:cNvSpPr/>
      </dsp:nvSpPr>
      <dsp:spPr>
        <a:xfrm>
          <a:off x="3288001" y="1654313"/>
          <a:ext cx="6799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9976" y="45720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610225" y="1696477"/>
        <a:ext cx="35528" cy="7112"/>
      </dsp:txXfrm>
    </dsp:sp>
    <dsp:sp modelId="{4C639F1E-5AD7-42B4-8DBB-F76E0F63E796}">
      <dsp:nvSpPr>
        <dsp:cNvPr id="0" name=""/>
        <dsp:cNvSpPr/>
      </dsp:nvSpPr>
      <dsp:spPr>
        <a:xfrm>
          <a:off x="9657" y="773194"/>
          <a:ext cx="3280144" cy="185367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tx1"/>
              </a:solidFill>
            </a:rPr>
            <a:t>Fabrication of Si NT embedded in SiO</a:t>
          </a:r>
          <a:r>
            <a:rPr lang="en-US" sz="2400" b="1" kern="1200" dirty="0">
              <a:solidFill>
                <a:schemeClr val="tx1"/>
              </a:solidFill>
            </a:rPr>
            <a:t>2</a:t>
          </a:r>
          <a:r>
            <a:rPr lang="en-US" sz="3000" b="1" kern="1200" dirty="0">
              <a:solidFill>
                <a:schemeClr val="tx1"/>
              </a:solidFill>
            </a:rPr>
            <a:t> matrix at IHP</a:t>
          </a:r>
        </a:p>
      </dsp:txBody>
      <dsp:txXfrm>
        <a:off x="9657" y="773194"/>
        <a:ext cx="3280144" cy="1853677"/>
      </dsp:txXfrm>
    </dsp:sp>
    <dsp:sp modelId="{67672892-BC42-4EFC-A35F-7C39CA54B7B7}">
      <dsp:nvSpPr>
        <dsp:cNvPr id="0" name=""/>
        <dsp:cNvSpPr/>
      </dsp:nvSpPr>
      <dsp:spPr>
        <a:xfrm>
          <a:off x="6868781" y="1654313"/>
          <a:ext cx="6799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9976" y="45720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91004" y="1696477"/>
        <a:ext cx="35528" cy="7112"/>
      </dsp:txXfrm>
    </dsp:sp>
    <dsp:sp modelId="{0B4BC580-4517-469B-AE9A-F7EB62D85BCA}">
      <dsp:nvSpPr>
        <dsp:cNvPr id="0" name=""/>
        <dsp:cNvSpPr/>
      </dsp:nvSpPr>
      <dsp:spPr>
        <a:xfrm>
          <a:off x="4000377" y="773194"/>
          <a:ext cx="2870203" cy="1853677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SiO</a:t>
          </a:r>
          <a:r>
            <a:rPr lang="en-US" sz="16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2</a:t>
          </a:r>
          <a:r>
            <a:rPr lang="en-US" sz="22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:Si etching in 5 ml of 0.5% HF solution and 500 ml distilled water for 17 s</a:t>
          </a:r>
        </a:p>
      </dsp:txBody>
      <dsp:txXfrm>
        <a:off x="4000377" y="773194"/>
        <a:ext cx="2870203" cy="1853677"/>
      </dsp:txXfrm>
    </dsp:sp>
    <dsp:sp modelId="{FCA90587-4D46-4D8D-9582-93110F311CCE}">
      <dsp:nvSpPr>
        <dsp:cNvPr id="0" name=""/>
        <dsp:cNvSpPr/>
      </dsp:nvSpPr>
      <dsp:spPr>
        <a:xfrm>
          <a:off x="1781479" y="2625072"/>
          <a:ext cx="7344409" cy="697901"/>
        </a:xfrm>
        <a:custGeom>
          <a:avLst/>
          <a:gdLst/>
          <a:ahLst/>
          <a:cxnLst/>
          <a:rect l="0" t="0" r="0" b="0"/>
          <a:pathLst>
            <a:path>
              <a:moveTo>
                <a:pt x="7344409" y="0"/>
              </a:moveTo>
              <a:lnTo>
                <a:pt x="7344409" y="366050"/>
              </a:lnTo>
              <a:lnTo>
                <a:pt x="0" y="366050"/>
              </a:lnTo>
              <a:lnTo>
                <a:pt x="0" y="697901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269172" y="2970466"/>
        <a:ext cx="369022" cy="7112"/>
      </dsp:txXfrm>
    </dsp:sp>
    <dsp:sp modelId="{96122384-BBB3-4822-8A30-A2B5EA604D49}">
      <dsp:nvSpPr>
        <dsp:cNvPr id="0" name=""/>
        <dsp:cNvSpPr/>
      </dsp:nvSpPr>
      <dsp:spPr>
        <a:xfrm>
          <a:off x="7581157" y="773194"/>
          <a:ext cx="3089462" cy="185367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1"/>
              </a:solidFill>
            </a:rPr>
            <a:t>Prebaking the sample in the intro-chamber of MBE system</a:t>
          </a:r>
        </a:p>
      </dsp:txBody>
      <dsp:txXfrm>
        <a:off x="7581157" y="773194"/>
        <a:ext cx="3089462" cy="1853677"/>
      </dsp:txXfrm>
    </dsp:sp>
    <dsp:sp modelId="{B904A5E2-2D5D-4342-9BA0-4DD18CDA6CF9}">
      <dsp:nvSpPr>
        <dsp:cNvPr id="0" name=""/>
        <dsp:cNvSpPr/>
      </dsp:nvSpPr>
      <dsp:spPr>
        <a:xfrm>
          <a:off x="3498084" y="4230597"/>
          <a:ext cx="21270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1614"/>
              </a:moveTo>
              <a:lnTo>
                <a:pt x="1080624" y="51614"/>
              </a:lnTo>
              <a:lnTo>
                <a:pt x="1080624" y="45720"/>
              </a:lnTo>
              <a:lnTo>
                <a:pt x="2127049" y="45720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07668" y="4272761"/>
        <a:ext cx="107882" cy="7112"/>
      </dsp:txXfrm>
    </dsp:sp>
    <dsp:sp modelId="{0A6D4677-9E4F-4C1C-979D-07041516585C}">
      <dsp:nvSpPr>
        <dsp:cNvPr id="0" name=""/>
        <dsp:cNvSpPr/>
      </dsp:nvSpPr>
      <dsp:spPr>
        <a:xfrm>
          <a:off x="63073" y="3355373"/>
          <a:ext cx="3436810" cy="185367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chemeClr val="tx1"/>
              </a:solidFill>
            </a:rPr>
            <a:t>Desorption (oxide-off) process in the growth-chamber of MBE system at T</a:t>
          </a:r>
          <a:r>
            <a:rPr lang="en-US" sz="25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= 750</a:t>
          </a:r>
          <a:r>
            <a:rPr lang="en-US" sz="2800" kern="1200" baseline="30000" dirty="0">
              <a:solidFill>
                <a:prstClr val="black"/>
              </a:solidFill>
            </a:rPr>
            <a:t>o </a:t>
          </a:r>
          <a:r>
            <a:rPr lang="en-US" sz="2800" b="1" kern="1200" dirty="0">
              <a:solidFill>
                <a:schemeClr val="tx1"/>
              </a:solidFill>
            </a:rPr>
            <a:t>C for 15 mins</a:t>
          </a:r>
          <a:endParaRPr lang="en-US" sz="2500" b="1" kern="1200" dirty="0">
            <a:solidFill>
              <a:schemeClr val="tx1"/>
            </a:solidFill>
          </a:endParaRPr>
        </a:p>
      </dsp:txBody>
      <dsp:txXfrm>
        <a:off x="63073" y="3355373"/>
        <a:ext cx="3436810" cy="1853677"/>
      </dsp:txXfrm>
    </dsp:sp>
    <dsp:sp modelId="{862BD3F7-287E-48E2-B06E-A6AB48DC4452}">
      <dsp:nvSpPr>
        <dsp:cNvPr id="0" name=""/>
        <dsp:cNvSpPr/>
      </dsp:nvSpPr>
      <dsp:spPr>
        <a:xfrm>
          <a:off x="5657534" y="3349479"/>
          <a:ext cx="3089462" cy="1853677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1"/>
              </a:solidFill>
            </a:rPr>
            <a:t>Epitaxial growth of III-V semiconductor on Si NT</a:t>
          </a:r>
        </a:p>
      </dsp:txBody>
      <dsp:txXfrm>
        <a:off x="5657534" y="3349479"/>
        <a:ext cx="3089462" cy="1853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0995" y="6952156"/>
            <a:ext cx="25397936" cy="14789303"/>
          </a:xfrm>
        </p:spPr>
        <p:txBody>
          <a:bodyPr anchor="b"/>
          <a:lstStyle>
            <a:lvl1pPr algn="ctr">
              <a:defRPr sz="1960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4991" y="22311791"/>
            <a:ext cx="22409944" cy="10256143"/>
          </a:xfrm>
        </p:spPr>
        <p:txBody>
          <a:bodyPr/>
          <a:lstStyle>
            <a:lvl1pPr marL="0" indent="0" algn="ctr">
              <a:buNone/>
              <a:defRPr sz="7842"/>
            </a:lvl1pPr>
            <a:lvl2pPr marL="1493992" indent="0" algn="ctr">
              <a:buNone/>
              <a:defRPr sz="6535"/>
            </a:lvl2pPr>
            <a:lvl3pPr marL="2987985" indent="0" algn="ctr">
              <a:buNone/>
              <a:defRPr sz="5882"/>
            </a:lvl3pPr>
            <a:lvl4pPr marL="4481977" indent="0" algn="ctr">
              <a:buNone/>
              <a:defRPr sz="5228"/>
            </a:lvl4pPr>
            <a:lvl5pPr marL="5975970" indent="0" algn="ctr">
              <a:buNone/>
              <a:defRPr sz="5228"/>
            </a:lvl5pPr>
            <a:lvl6pPr marL="7469962" indent="0" algn="ctr">
              <a:buNone/>
              <a:defRPr sz="5228"/>
            </a:lvl6pPr>
            <a:lvl7pPr marL="8963955" indent="0" algn="ctr">
              <a:buNone/>
              <a:defRPr sz="5228"/>
            </a:lvl7pPr>
            <a:lvl8pPr marL="10457947" indent="0" algn="ctr">
              <a:buNone/>
              <a:defRPr sz="5228"/>
            </a:lvl8pPr>
            <a:lvl9pPr marL="11951940" indent="0" algn="ctr">
              <a:buNone/>
              <a:defRPr sz="522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66FC-5E4D-40E2-B03F-7DB280017445}" type="datetimeFigureOut">
              <a:rPr lang="de-DE" smtClean="0"/>
              <a:t>01.11.2020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53D5E-1D35-4B96-BF08-0C75E687979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7894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66FC-5E4D-40E2-B03F-7DB280017445}" type="datetimeFigureOut">
              <a:rPr lang="de-DE" smtClean="0"/>
              <a:t>01.11.2020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53D5E-1D35-4B96-BF08-0C75E687979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4223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382823" y="2261662"/>
            <a:ext cx="6442859" cy="3599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54247" y="2261662"/>
            <a:ext cx="18955077" cy="359997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66FC-5E4D-40E2-B03F-7DB280017445}" type="datetimeFigureOut">
              <a:rPr lang="de-DE" smtClean="0"/>
              <a:t>01.11.2020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53D5E-1D35-4B96-BF08-0C75E687979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0449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66FC-5E4D-40E2-B03F-7DB280017445}" type="datetimeFigureOut">
              <a:rPr lang="de-DE" smtClean="0"/>
              <a:t>01.11.2020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53D5E-1D35-4B96-BF08-0C75E687979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917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684" y="10590491"/>
            <a:ext cx="25771435" cy="17670461"/>
          </a:xfrm>
        </p:spPr>
        <p:txBody>
          <a:bodyPr anchor="b"/>
          <a:lstStyle>
            <a:lvl1pPr>
              <a:defRPr sz="1960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8684" y="28428121"/>
            <a:ext cx="25771435" cy="9292478"/>
          </a:xfrm>
        </p:spPr>
        <p:txBody>
          <a:bodyPr/>
          <a:lstStyle>
            <a:lvl1pPr marL="0" indent="0">
              <a:buNone/>
              <a:defRPr sz="7842">
                <a:solidFill>
                  <a:schemeClr val="tx1"/>
                </a:solidFill>
              </a:defRPr>
            </a:lvl1pPr>
            <a:lvl2pPr marL="1493992" indent="0">
              <a:buNone/>
              <a:defRPr sz="6535">
                <a:solidFill>
                  <a:schemeClr val="tx1">
                    <a:tint val="75000"/>
                  </a:schemeClr>
                </a:solidFill>
              </a:defRPr>
            </a:lvl2pPr>
            <a:lvl3pPr marL="2987985" indent="0">
              <a:buNone/>
              <a:defRPr sz="5882">
                <a:solidFill>
                  <a:schemeClr val="tx1">
                    <a:tint val="75000"/>
                  </a:schemeClr>
                </a:solidFill>
              </a:defRPr>
            </a:lvl3pPr>
            <a:lvl4pPr marL="4481977" indent="0">
              <a:buNone/>
              <a:defRPr sz="5228">
                <a:solidFill>
                  <a:schemeClr val="tx1">
                    <a:tint val="75000"/>
                  </a:schemeClr>
                </a:solidFill>
              </a:defRPr>
            </a:lvl4pPr>
            <a:lvl5pPr marL="5975970" indent="0">
              <a:buNone/>
              <a:defRPr sz="5228">
                <a:solidFill>
                  <a:schemeClr val="tx1">
                    <a:tint val="75000"/>
                  </a:schemeClr>
                </a:solidFill>
              </a:defRPr>
            </a:lvl5pPr>
            <a:lvl6pPr marL="7469962" indent="0">
              <a:buNone/>
              <a:defRPr sz="5228">
                <a:solidFill>
                  <a:schemeClr val="tx1">
                    <a:tint val="75000"/>
                  </a:schemeClr>
                </a:solidFill>
              </a:defRPr>
            </a:lvl6pPr>
            <a:lvl7pPr marL="8963955" indent="0">
              <a:buNone/>
              <a:defRPr sz="5228">
                <a:solidFill>
                  <a:schemeClr val="tx1">
                    <a:tint val="75000"/>
                  </a:schemeClr>
                </a:solidFill>
              </a:defRPr>
            </a:lvl7pPr>
            <a:lvl8pPr marL="10457947" indent="0">
              <a:buNone/>
              <a:defRPr sz="5228">
                <a:solidFill>
                  <a:schemeClr val="tx1">
                    <a:tint val="75000"/>
                  </a:schemeClr>
                </a:solidFill>
              </a:defRPr>
            </a:lvl8pPr>
            <a:lvl9pPr marL="11951940" indent="0">
              <a:buNone/>
              <a:defRPr sz="5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66FC-5E4D-40E2-B03F-7DB280017445}" type="datetimeFigureOut">
              <a:rPr lang="de-DE" smtClean="0"/>
              <a:t>01.11.2020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53D5E-1D35-4B96-BF08-0C75E687979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9277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4245" y="11308310"/>
            <a:ext cx="12698968" cy="26953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26712" y="11308310"/>
            <a:ext cx="12698968" cy="26953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66FC-5E4D-40E2-B03F-7DB280017445}" type="datetimeFigureOut">
              <a:rPr lang="de-DE" smtClean="0"/>
              <a:t>01.11.2020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53D5E-1D35-4B96-BF08-0C75E687979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4954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8137" y="2261671"/>
            <a:ext cx="25771435" cy="82108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8140" y="10413482"/>
            <a:ext cx="12640607" cy="5103486"/>
          </a:xfrm>
        </p:spPr>
        <p:txBody>
          <a:bodyPr anchor="b"/>
          <a:lstStyle>
            <a:lvl1pPr marL="0" indent="0">
              <a:buNone/>
              <a:defRPr sz="7842" b="1"/>
            </a:lvl1pPr>
            <a:lvl2pPr marL="1493992" indent="0">
              <a:buNone/>
              <a:defRPr sz="6535" b="1"/>
            </a:lvl2pPr>
            <a:lvl3pPr marL="2987985" indent="0">
              <a:buNone/>
              <a:defRPr sz="5882" b="1"/>
            </a:lvl3pPr>
            <a:lvl4pPr marL="4481977" indent="0">
              <a:buNone/>
              <a:defRPr sz="5228" b="1"/>
            </a:lvl4pPr>
            <a:lvl5pPr marL="5975970" indent="0">
              <a:buNone/>
              <a:defRPr sz="5228" b="1"/>
            </a:lvl5pPr>
            <a:lvl6pPr marL="7469962" indent="0">
              <a:buNone/>
              <a:defRPr sz="5228" b="1"/>
            </a:lvl6pPr>
            <a:lvl7pPr marL="8963955" indent="0">
              <a:buNone/>
              <a:defRPr sz="5228" b="1"/>
            </a:lvl7pPr>
            <a:lvl8pPr marL="10457947" indent="0">
              <a:buNone/>
              <a:defRPr sz="5228" b="1"/>
            </a:lvl8pPr>
            <a:lvl9pPr marL="11951940" indent="0">
              <a:buNone/>
              <a:defRPr sz="522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8140" y="15516968"/>
            <a:ext cx="12640607" cy="228231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126714" y="10413482"/>
            <a:ext cx="12702860" cy="5103486"/>
          </a:xfrm>
        </p:spPr>
        <p:txBody>
          <a:bodyPr anchor="b"/>
          <a:lstStyle>
            <a:lvl1pPr marL="0" indent="0">
              <a:buNone/>
              <a:defRPr sz="7842" b="1"/>
            </a:lvl1pPr>
            <a:lvl2pPr marL="1493992" indent="0">
              <a:buNone/>
              <a:defRPr sz="6535" b="1"/>
            </a:lvl2pPr>
            <a:lvl3pPr marL="2987985" indent="0">
              <a:buNone/>
              <a:defRPr sz="5882" b="1"/>
            </a:lvl3pPr>
            <a:lvl4pPr marL="4481977" indent="0">
              <a:buNone/>
              <a:defRPr sz="5228" b="1"/>
            </a:lvl4pPr>
            <a:lvl5pPr marL="5975970" indent="0">
              <a:buNone/>
              <a:defRPr sz="5228" b="1"/>
            </a:lvl5pPr>
            <a:lvl6pPr marL="7469962" indent="0">
              <a:buNone/>
              <a:defRPr sz="5228" b="1"/>
            </a:lvl6pPr>
            <a:lvl7pPr marL="8963955" indent="0">
              <a:buNone/>
              <a:defRPr sz="5228" b="1"/>
            </a:lvl7pPr>
            <a:lvl8pPr marL="10457947" indent="0">
              <a:buNone/>
              <a:defRPr sz="5228" b="1"/>
            </a:lvl8pPr>
            <a:lvl9pPr marL="11951940" indent="0">
              <a:buNone/>
              <a:defRPr sz="522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126714" y="15516968"/>
            <a:ext cx="12702860" cy="228231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66FC-5E4D-40E2-B03F-7DB280017445}" type="datetimeFigureOut">
              <a:rPr lang="de-DE" smtClean="0"/>
              <a:t>01.11.2020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53D5E-1D35-4B96-BF08-0C75E687979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4729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66FC-5E4D-40E2-B03F-7DB280017445}" type="datetimeFigureOut">
              <a:rPr lang="de-DE" smtClean="0"/>
              <a:t>01.11.2020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53D5E-1D35-4B96-BF08-0C75E687979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7390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66FC-5E4D-40E2-B03F-7DB280017445}" type="datetimeFigureOut">
              <a:rPr lang="de-DE" smtClean="0"/>
              <a:t>01.11.2020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53D5E-1D35-4B96-BF08-0C75E687979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866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8136" y="2831994"/>
            <a:ext cx="9637054" cy="9911980"/>
          </a:xfrm>
        </p:spPr>
        <p:txBody>
          <a:bodyPr anchor="b"/>
          <a:lstStyle>
            <a:lvl1pPr>
              <a:defRPr sz="104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2860" y="6116330"/>
            <a:ext cx="15126712" cy="30188272"/>
          </a:xfrm>
        </p:spPr>
        <p:txBody>
          <a:bodyPr/>
          <a:lstStyle>
            <a:lvl1pPr>
              <a:defRPr sz="10457"/>
            </a:lvl1pPr>
            <a:lvl2pPr>
              <a:defRPr sz="9150"/>
            </a:lvl2pPr>
            <a:lvl3pPr>
              <a:defRPr sz="7842"/>
            </a:lvl3pPr>
            <a:lvl4pPr>
              <a:defRPr sz="6535"/>
            </a:lvl4pPr>
            <a:lvl5pPr>
              <a:defRPr sz="6535"/>
            </a:lvl5pPr>
            <a:lvl6pPr>
              <a:defRPr sz="6535"/>
            </a:lvl6pPr>
            <a:lvl7pPr>
              <a:defRPr sz="6535"/>
            </a:lvl7pPr>
            <a:lvl8pPr>
              <a:defRPr sz="6535"/>
            </a:lvl8pPr>
            <a:lvl9pPr>
              <a:defRPr sz="653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8136" y="12743974"/>
            <a:ext cx="9637054" cy="23609788"/>
          </a:xfrm>
        </p:spPr>
        <p:txBody>
          <a:bodyPr/>
          <a:lstStyle>
            <a:lvl1pPr marL="0" indent="0">
              <a:buNone/>
              <a:defRPr sz="5228"/>
            </a:lvl1pPr>
            <a:lvl2pPr marL="1493992" indent="0">
              <a:buNone/>
              <a:defRPr sz="4575"/>
            </a:lvl2pPr>
            <a:lvl3pPr marL="2987985" indent="0">
              <a:buNone/>
              <a:defRPr sz="3921"/>
            </a:lvl3pPr>
            <a:lvl4pPr marL="4481977" indent="0">
              <a:buNone/>
              <a:defRPr sz="3268"/>
            </a:lvl4pPr>
            <a:lvl5pPr marL="5975970" indent="0">
              <a:buNone/>
              <a:defRPr sz="3268"/>
            </a:lvl5pPr>
            <a:lvl6pPr marL="7469962" indent="0">
              <a:buNone/>
              <a:defRPr sz="3268"/>
            </a:lvl6pPr>
            <a:lvl7pPr marL="8963955" indent="0">
              <a:buNone/>
              <a:defRPr sz="3268"/>
            </a:lvl7pPr>
            <a:lvl8pPr marL="10457947" indent="0">
              <a:buNone/>
              <a:defRPr sz="3268"/>
            </a:lvl8pPr>
            <a:lvl9pPr marL="11951940" indent="0">
              <a:buNone/>
              <a:defRPr sz="326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66FC-5E4D-40E2-B03F-7DB280017445}" type="datetimeFigureOut">
              <a:rPr lang="de-DE" smtClean="0"/>
              <a:t>01.11.2020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53D5E-1D35-4B96-BF08-0C75E687979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559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8136" y="2831994"/>
            <a:ext cx="9637054" cy="9911980"/>
          </a:xfrm>
        </p:spPr>
        <p:txBody>
          <a:bodyPr anchor="b"/>
          <a:lstStyle>
            <a:lvl1pPr>
              <a:defRPr sz="104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702860" y="6116330"/>
            <a:ext cx="15126712" cy="30188272"/>
          </a:xfrm>
        </p:spPr>
        <p:txBody>
          <a:bodyPr anchor="t"/>
          <a:lstStyle>
            <a:lvl1pPr marL="0" indent="0">
              <a:buNone/>
              <a:defRPr sz="10457"/>
            </a:lvl1pPr>
            <a:lvl2pPr marL="1493992" indent="0">
              <a:buNone/>
              <a:defRPr sz="9150"/>
            </a:lvl2pPr>
            <a:lvl3pPr marL="2987985" indent="0">
              <a:buNone/>
              <a:defRPr sz="7842"/>
            </a:lvl3pPr>
            <a:lvl4pPr marL="4481977" indent="0">
              <a:buNone/>
              <a:defRPr sz="6535"/>
            </a:lvl4pPr>
            <a:lvl5pPr marL="5975970" indent="0">
              <a:buNone/>
              <a:defRPr sz="6535"/>
            </a:lvl5pPr>
            <a:lvl6pPr marL="7469962" indent="0">
              <a:buNone/>
              <a:defRPr sz="6535"/>
            </a:lvl6pPr>
            <a:lvl7pPr marL="8963955" indent="0">
              <a:buNone/>
              <a:defRPr sz="6535"/>
            </a:lvl7pPr>
            <a:lvl8pPr marL="10457947" indent="0">
              <a:buNone/>
              <a:defRPr sz="6535"/>
            </a:lvl8pPr>
            <a:lvl9pPr marL="11951940" indent="0">
              <a:buNone/>
              <a:defRPr sz="653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8136" y="12743974"/>
            <a:ext cx="9637054" cy="23609788"/>
          </a:xfrm>
        </p:spPr>
        <p:txBody>
          <a:bodyPr/>
          <a:lstStyle>
            <a:lvl1pPr marL="0" indent="0">
              <a:buNone/>
              <a:defRPr sz="5228"/>
            </a:lvl1pPr>
            <a:lvl2pPr marL="1493992" indent="0">
              <a:buNone/>
              <a:defRPr sz="4575"/>
            </a:lvl2pPr>
            <a:lvl3pPr marL="2987985" indent="0">
              <a:buNone/>
              <a:defRPr sz="3921"/>
            </a:lvl3pPr>
            <a:lvl4pPr marL="4481977" indent="0">
              <a:buNone/>
              <a:defRPr sz="3268"/>
            </a:lvl4pPr>
            <a:lvl5pPr marL="5975970" indent="0">
              <a:buNone/>
              <a:defRPr sz="3268"/>
            </a:lvl5pPr>
            <a:lvl6pPr marL="7469962" indent="0">
              <a:buNone/>
              <a:defRPr sz="3268"/>
            </a:lvl6pPr>
            <a:lvl7pPr marL="8963955" indent="0">
              <a:buNone/>
              <a:defRPr sz="3268"/>
            </a:lvl7pPr>
            <a:lvl8pPr marL="10457947" indent="0">
              <a:buNone/>
              <a:defRPr sz="3268"/>
            </a:lvl8pPr>
            <a:lvl9pPr marL="11951940" indent="0">
              <a:buNone/>
              <a:defRPr sz="326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66FC-5E4D-40E2-B03F-7DB280017445}" type="datetimeFigureOut">
              <a:rPr lang="de-DE" smtClean="0"/>
              <a:t>01.11.2020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53D5E-1D35-4B96-BF08-0C75E687979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7189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54245" y="2261671"/>
            <a:ext cx="25771435" cy="8210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4245" y="11308310"/>
            <a:ext cx="25771435" cy="26953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4245" y="39372595"/>
            <a:ext cx="6722983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766FC-5E4D-40E2-B03F-7DB280017445}" type="datetimeFigureOut">
              <a:rPr lang="de-DE" smtClean="0"/>
              <a:t>01.11.2020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97725" y="39372595"/>
            <a:ext cx="10084475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102697" y="39372595"/>
            <a:ext cx="6722983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53D5E-1D35-4B96-BF08-0C75E687979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176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987985" rtl="0" eaLnBrk="1" latinLnBrk="0" hangingPunct="1">
        <a:lnSpc>
          <a:spcPct val="90000"/>
        </a:lnSpc>
        <a:spcBef>
          <a:spcPct val="0"/>
        </a:spcBef>
        <a:buNone/>
        <a:defRPr sz="14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46996" indent="-746996" algn="l" defTabSz="2987985" rtl="0" eaLnBrk="1" latinLnBrk="0" hangingPunct="1">
        <a:lnSpc>
          <a:spcPct val="90000"/>
        </a:lnSpc>
        <a:spcBef>
          <a:spcPts val="3268"/>
        </a:spcBef>
        <a:buFont typeface="Arial" panose="020B0604020202020204" pitchFamily="34" charset="0"/>
        <a:buChar char="•"/>
        <a:defRPr sz="9150" kern="1200">
          <a:solidFill>
            <a:schemeClr val="tx1"/>
          </a:solidFill>
          <a:latin typeface="+mn-lt"/>
          <a:ea typeface="+mn-ea"/>
          <a:cs typeface="+mn-cs"/>
        </a:defRPr>
      </a:lvl1pPr>
      <a:lvl2pPr marL="2240989" indent="-746996" algn="l" defTabSz="2987985" rtl="0" eaLnBrk="1" latinLnBrk="0" hangingPunct="1">
        <a:lnSpc>
          <a:spcPct val="90000"/>
        </a:lnSpc>
        <a:spcBef>
          <a:spcPts val="1634"/>
        </a:spcBef>
        <a:buFont typeface="Arial" panose="020B0604020202020204" pitchFamily="34" charset="0"/>
        <a:buChar char="•"/>
        <a:defRPr sz="7842" kern="1200">
          <a:solidFill>
            <a:schemeClr val="tx1"/>
          </a:solidFill>
          <a:latin typeface="+mn-lt"/>
          <a:ea typeface="+mn-ea"/>
          <a:cs typeface="+mn-cs"/>
        </a:defRPr>
      </a:lvl2pPr>
      <a:lvl3pPr marL="3734981" indent="-746996" algn="l" defTabSz="2987985" rtl="0" eaLnBrk="1" latinLnBrk="0" hangingPunct="1">
        <a:lnSpc>
          <a:spcPct val="90000"/>
        </a:lnSpc>
        <a:spcBef>
          <a:spcPts val="1634"/>
        </a:spcBef>
        <a:buFont typeface="Arial" panose="020B0604020202020204" pitchFamily="34" charset="0"/>
        <a:buChar char="•"/>
        <a:defRPr sz="6535" kern="1200">
          <a:solidFill>
            <a:schemeClr val="tx1"/>
          </a:solidFill>
          <a:latin typeface="+mn-lt"/>
          <a:ea typeface="+mn-ea"/>
          <a:cs typeface="+mn-cs"/>
        </a:defRPr>
      </a:lvl3pPr>
      <a:lvl4pPr marL="5228974" indent="-746996" algn="l" defTabSz="2987985" rtl="0" eaLnBrk="1" latinLnBrk="0" hangingPunct="1">
        <a:lnSpc>
          <a:spcPct val="90000"/>
        </a:lnSpc>
        <a:spcBef>
          <a:spcPts val="1634"/>
        </a:spcBef>
        <a:buFont typeface="Arial" panose="020B0604020202020204" pitchFamily="34" charset="0"/>
        <a:buChar char="•"/>
        <a:defRPr sz="5882" kern="1200">
          <a:solidFill>
            <a:schemeClr val="tx1"/>
          </a:solidFill>
          <a:latin typeface="+mn-lt"/>
          <a:ea typeface="+mn-ea"/>
          <a:cs typeface="+mn-cs"/>
        </a:defRPr>
      </a:lvl4pPr>
      <a:lvl5pPr marL="6722966" indent="-746996" algn="l" defTabSz="2987985" rtl="0" eaLnBrk="1" latinLnBrk="0" hangingPunct="1">
        <a:lnSpc>
          <a:spcPct val="90000"/>
        </a:lnSpc>
        <a:spcBef>
          <a:spcPts val="1634"/>
        </a:spcBef>
        <a:buFont typeface="Arial" panose="020B0604020202020204" pitchFamily="34" charset="0"/>
        <a:buChar char="•"/>
        <a:defRPr sz="5882" kern="1200">
          <a:solidFill>
            <a:schemeClr val="tx1"/>
          </a:solidFill>
          <a:latin typeface="+mn-lt"/>
          <a:ea typeface="+mn-ea"/>
          <a:cs typeface="+mn-cs"/>
        </a:defRPr>
      </a:lvl5pPr>
      <a:lvl6pPr marL="8216958" indent="-746996" algn="l" defTabSz="2987985" rtl="0" eaLnBrk="1" latinLnBrk="0" hangingPunct="1">
        <a:lnSpc>
          <a:spcPct val="90000"/>
        </a:lnSpc>
        <a:spcBef>
          <a:spcPts val="1634"/>
        </a:spcBef>
        <a:buFont typeface="Arial" panose="020B0604020202020204" pitchFamily="34" charset="0"/>
        <a:buChar char="•"/>
        <a:defRPr sz="5882" kern="1200">
          <a:solidFill>
            <a:schemeClr val="tx1"/>
          </a:solidFill>
          <a:latin typeface="+mn-lt"/>
          <a:ea typeface="+mn-ea"/>
          <a:cs typeface="+mn-cs"/>
        </a:defRPr>
      </a:lvl6pPr>
      <a:lvl7pPr marL="9710951" indent="-746996" algn="l" defTabSz="2987985" rtl="0" eaLnBrk="1" latinLnBrk="0" hangingPunct="1">
        <a:lnSpc>
          <a:spcPct val="90000"/>
        </a:lnSpc>
        <a:spcBef>
          <a:spcPts val="1634"/>
        </a:spcBef>
        <a:buFont typeface="Arial" panose="020B0604020202020204" pitchFamily="34" charset="0"/>
        <a:buChar char="•"/>
        <a:defRPr sz="5882" kern="1200">
          <a:solidFill>
            <a:schemeClr val="tx1"/>
          </a:solidFill>
          <a:latin typeface="+mn-lt"/>
          <a:ea typeface="+mn-ea"/>
          <a:cs typeface="+mn-cs"/>
        </a:defRPr>
      </a:lvl7pPr>
      <a:lvl8pPr marL="11204943" indent="-746996" algn="l" defTabSz="2987985" rtl="0" eaLnBrk="1" latinLnBrk="0" hangingPunct="1">
        <a:lnSpc>
          <a:spcPct val="90000"/>
        </a:lnSpc>
        <a:spcBef>
          <a:spcPts val="1634"/>
        </a:spcBef>
        <a:buFont typeface="Arial" panose="020B0604020202020204" pitchFamily="34" charset="0"/>
        <a:buChar char="•"/>
        <a:defRPr sz="5882" kern="1200">
          <a:solidFill>
            <a:schemeClr val="tx1"/>
          </a:solidFill>
          <a:latin typeface="+mn-lt"/>
          <a:ea typeface="+mn-ea"/>
          <a:cs typeface="+mn-cs"/>
        </a:defRPr>
      </a:lvl8pPr>
      <a:lvl9pPr marL="12698936" indent="-746996" algn="l" defTabSz="2987985" rtl="0" eaLnBrk="1" latinLnBrk="0" hangingPunct="1">
        <a:lnSpc>
          <a:spcPct val="90000"/>
        </a:lnSpc>
        <a:spcBef>
          <a:spcPts val="1634"/>
        </a:spcBef>
        <a:buFont typeface="Arial" panose="020B0604020202020204" pitchFamily="34" charset="0"/>
        <a:buChar char="•"/>
        <a:defRPr sz="58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87985" rtl="0" eaLnBrk="1" latinLnBrk="0" hangingPunct="1">
        <a:defRPr sz="5882" kern="1200">
          <a:solidFill>
            <a:schemeClr val="tx1"/>
          </a:solidFill>
          <a:latin typeface="+mn-lt"/>
          <a:ea typeface="+mn-ea"/>
          <a:cs typeface="+mn-cs"/>
        </a:defRPr>
      </a:lvl1pPr>
      <a:lvl2pPr marL="1493992" algn="l" defTabSz="2987985" rtl="0" eaLnBrk="1" latinLnBrk="0" hangingPunct="1">
        <a:defRPr sz="5882" kern="1200">
          <a:solidFill>
            <a:schemeClr val="tx1"/>
          </a:solidFill>
          <a:latin typeface="+mn-lt"/>
          <a:ea typeface="+mn-ea"/>
          <a:cs typeface="+mn-cs"/>
        </a:defRPr>
      </a:lvl2pPr>
      <a:lvl3pPr marL="2987985" algn="l" defTabSz="2987985" rtl="0" eaLnBrk="1" latinLnBrk="0" hangingPunct="1">
        <a:defRPr sz="5882" kern="1200">
          <a:solidFill>
            <a:schemeClr val="tx1"/>
          </a:solidFill>
          <a:latin typeface="+mn-lt"/>
          <a:ea typeface="+mn-ea"/>
          <a:cs typeface="+mn-cs"/>
        </a:defRPr>
      </a:lvl3pPr>
      <a:lvl4pPr marL="4481977" algn="l" defTabSz="2987985" rtl="0" eaLnBrk="1" latinLnBrk="0" hangingPunct="1">
        <a:defRPr sz="5882" kern="1200">
          <a:solidFill>
            <a:schemeClr val="tx1"/>
          </a:solidFill>
          <a:latin typeface="+mn-lt"/>
          <a:ea typeface="+mn-ea"/>
          <a:cs typeface="+mn-cs"/>
        </a:defRPr>
      </a:lvl4pPr>
      <a:lvl5pPr marL="5975970" algn="l" defTabSz="2987985" rtl="0" eaLnBrk="1" latinLnBrk="0" hangingPunct="1">
        <a:defRPr sz="5882" kern="1200">
          <a:solidFill>
            <a:schemeClr val="tx1"/>
          </a:solidFill>
          <a:latin typeface="+mn-lt"/>
          <a:ea typeface="+mn-ea"/>
          <a:cs typeface="+mn-cs"/>
        </a:defRPr>
      </a:lvl5pPr>
      <a:lvl6pPr marL="7469962" algn="l" defTabSz="2987985" rtl="0" eaLnBrk="1" latinLnBrk="0" hangingPunct="1">
        <a:defRPr sz="5882" kern="1200">
          <a:solidFill>
            <a:schemeClr val="tx1"/>
          </a:solidFill>
          <a:latin typeface="+mn-lt"/>
          <a:ea typeface="+mn-ea"/>
          <a:cs typeface="+mn-cs"/>
        </a:defRPr>
      </a:lvl6pPr>
      <a:lvl7pPr marL="8963955" algn="l" defTabSz="2987985" rtl="0" eaLnBrk="1" latinLnBrk="0" hangingPunct="1">
        <a:defRPr sz="5882" kern="1200">
          <a:solidFill>
            <a:schemeClr val="tx1"/>
          </a:solidFill>
          <a:latin typeface="+mn-lt"/>
          <a:ea typeface="+mn-ea"/>
          <a:cs typeface="+mn-cs"/>
        </a:defRPr>
      </a:lvl7pPr>
      <a:lvl8pPr marL="10457947" algn="l" defTabSz="2987985" rtl="0" eaLnBrk="1" latinLnBrk="0" hangingPunct="1">
        <a:defRPr sz="5882" kern="1200">
          <a:solidFill>
            <a:schemeClr val="tx1"/>
          </a:solidFill>
          <a:latin typeface="+mn-lt"/>
          <a:ea typeface="+mn-ea"/>
          <a:cs typeface="+mn-cs"/>
        </a:defRPr>
      </a:lvl8pPr>
      <a:lvl9pPr marL="11951940" algn="l" defTabSz="2987985" rtl="0" eaLnBrk="1" latinLnBrk="0" hangingPunct="1">
        <a:defRPr sz="58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6.jp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1.xml"/><Relationship Id="rId11" Type="http://schemas.openxmlformats.org/officeDocument/2006/relationships/image" Target="../media/image5.tif"/><Relationship Id="rId5" Type="http://schemas.openxmlformats.org/officeDocument/2006/relationships/image" Target="../media/image4.emf"/><Relationship Id="rId15" Type="http://schemas.openxmlformats.org/officeDocument/2006/relationships/image" Target="../media/image9.pn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ounded Rectangle 51"/>
          <p:cNvSpPr/>
          <p:nvPr/>
        </p:nvSpPr>
        <p:spPr>
          <a:xfrm>
            <a:off x="580996" y="21920054"/>
            <a:ext cx="28594008" cy="1460838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ounded Rectangle 50"/>
          <p:cNvSpPr/>
          <p:nvPr/>
        </p:nvSpPr>
        <p:spPr>
          <a:xfrm>
            <a:off x="15692312" y="14200774"/>
            <a:ext cx="13439578" cy="5983291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Flowchart: Alternate Process 37"/>
          <p:cNvSpPr/>
          <p:nvPr/>
        </p:nvSpPr>
        <p:spPr>
          <a:xfrm>
            <a:off x="580996" y="385237"/>
            <a:ext cx="28644826" cy="7539264"/>
          </a:xfrm>
          <a:prstGeom prst="flowChartAlternateProcess">
            <a:avLst/>
          </a:prstGeom>
          <a:solidFill>
            <a:srgbClr val="00206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206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953" y="22480736"/>
            <a:ext cx="7027438" cy="5256859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983487" y="12801588"/>
            <a:ext cx="13364457" cy="1145794"/>
          </a:xfrm>
          <a:prstGeom prst="roundRect">
            <a:avLst/>
          </a:prstGeom>
          <a:solidFill>
            <a:srgbClr val="FF3B0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NANOHETEROEPITAXY</a:t>
            </a:r>
            <a:endParaRPr lang="de-DE" sz="60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692312" y="12789991"/>
            <a:ext cx="13364457" cy="1145794"/>
          </a:xfrm>
          <a:prstGeom prst="roundRect">
            <a:avLst/>
          </a:prstGeom>
          <a:solidFill>
            <a:srgbClr val="FF3B0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METHODOLOGY</a:t>
            </a:r>
            <a:endParaRPr lang="de-DE" sz="60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09992" y="20504272"/>
            <a:ext cx="13364457" cy="1145794"/>
          </a:xfrm>
          <a:prstGeom prst="roundRect">
            <a:avLst/>
          </a:prstGeom>
          <a:solidFill>
            <a:srgbClr val="FF3B0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 RESULTS</a:t>
            </a:r>
            <a:endParaRPr lang="de-DE" sz="60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50504" y="36891602"/>
            <a:ext cx="13364457" cy="1145794"/>
          </a:xfrm>
          <a:prstGeom prst="roundRect">
            <a:avLst/>
          </a:prstGeom>
          <a:solidFill>
            <a:srgbClr val="FF3B0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CONCLUSION</a:t>
            </a:r>
            <a:endParaRPr lang="de-DE" sz="6000" dirty="0">
              <a:solidFill>
                <a:schemeClr val="bg1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6175" y="874669"/>
            <a:ext cx="3119159" cy="3162199"/>
          </a:xfrm>
          <a:prstGeom prst="ellipse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496" y="457347"/>
            <a:ext cx="23839431" cy="3023405"/>
          </a:xfrm>
          <a:prstGeom prst="roundRect">
            <a:avLst/>
          </a:prstGeom>
          <a:solidFill>
            <a:srgbClr val="002060"/>
          </a:solidFill>
        </p:spPr>
        <p:txBody>
          <a:bodyPr anchor="t">
            <a:noAutofit/>
          </a:bodyPr>
          <a:lstStyle/>
          <a:p>
            <a:pPr lvl="0" algn="ctr" defTabSz="3473257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9000" b="1" dirty="0">
                <a:solidFill>
                  <a:schemeClr val="bg1"/>
                </a:solidFill>
                <a:cs typeface="Arial" panose="020B0604020202020204" pitchFamily="34" charset="0"/>
              </a:rPr>
              <a:t>A promising approach for monolithic integration of </a:t>
            </a:r>
            <a:br>
              <a:rPr lang="en-US" sz="90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9000" b="1" dirty="0">
                <a:solidFill>
                  <a:schemeClr val="bg1"/>
                </a:solidFill>
                <a:cs typeface="Arial" panose="020B0604020202020204" pitchFamily="34" charset="0"/>
              </a:rPr>
              <a:t>III-V semiconductors on Si</a:t>
            </a:r>
            <a:endParaRPr lang="de-DE" sz="9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50504" y="3762337"/>
            <a:ext cx="24430627" cy="4622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Anagha Kamath</a:t>
            </a:r>
            <a:r>
              <a:rPr lang="en-US" sz="6000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, and </a:t>
            </a:r>
            <a:r>
              <a:rPr lang="en-US" sz="6000" b="1" dirty="0" err="1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Fariba</a:t>
            </a:r>
            <a:r>
              <a:rPr lang="en-US" sz="6000" b="1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Hatami</a:t>
            </a:r>
            <a:r>
              <a:rPr lang="en-US" sz="6000" b="1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br>
              <a:rPr lang="en-US" sz="5400" i="1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en-US" sz="5300" i="1" dirty="0" err="1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Institut</a:t>
            </a:r>
            <a:r>
              <a:rPr lang="en-US" sz="5300" i="1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en-US" sz="5300" i="1" dirty="0" err="1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für</a:t>
            </a:r>
            <a:r>
              <a:rPr lang="en-US" sz="5300" i="1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en-US" sz="5300" i="1" dirty="0" err="1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Physik</a:t>
            </a:r>
            <a:r>
              <a:rPr lang="en-US" sz="5300" i="1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, Humboldt-</a:t>
            </a:r>
            <a:r>
              <a:rPr lang="en-US" sz="5300" i="1" dirty="0" err="1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Universität</a:t>
            </a:r>
            <a:r>
              <a:rPr lang="en-US" sz="5300" i="1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en-US" sz="5300" i="1" dirty="0" err="1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zu</a:t>
            </a:r>
            <a:r>
              <a:rPr lang="en-US" sz="5300" i="1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 Berlin, </a:t>
            </a:r>
            <a:r>
              <a:rPr lang="de-DE" sz="5300" i="1" dirty="0" err="1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Newtonstrasse</a:t>
            </a:r>
            <a:r>
              <a:rPr lang="de-DE" sz="5300" i="1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 15, 12489 Berlin, </a:t>
            </a:r>
            <a:r>
              <a:rPr lang="en-US" sz="5300" i="1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Germany </a:t>
            </a:r>
            <a:br>
              <a:rPr lang="de-DE" sz="5400" i="1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en-US" sz="6000" b="1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Oliver </a:t>
            </a:r>
            <a:r>
              <a:rPr lang="en-US" sz="6000" b="1" dirty="0" err="1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Skibitzki</a:t>
            </a:r>
            <a:br>
              <a:rPr lang="en-US" sz="5400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en-US" sz="5300" i="1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Innovations for High Performance Microelectronics,</a:t>
            </a:r>
            <a:r>
              <a:rPr lang="de-DE" sz="5300" i="1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 Im Technologiepark 25, 15236 Frankfurt (Oder</a:t>
            </a:r>
            <a:r>
              <a:rPr lang="de-DE" sz="5300" b="1" i="1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)</a:t>
            </a:r>
            <a:br>
              <a:rPr lang="en-US" sz="5400" b="1" i="1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</a:br>
            <a:endParaRPr lang="de-DE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92654" y="4526300"/>
            <a:ext cx="2466199" cy="26132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3215" y="22521213"/>
            <a:ext cx="7648323" cy="5435698"/>
          </a:xfrm>
          <a:prstGeom prst="rect">
            <a:avLst/>
          </a:prstGeom>
          <a:solidFill>
            <a:schemeClr val="bg1"/>
          </a:solidFill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7" name="Rounded Rectangle 46"/>
          <p:cNvSpPr/>
          <p:nvPr/>
        </p:nvSpPr>
        <p:spPr>
          <a:xfrm>
            <a:off x="858272" y="9491711"/>
            <a:ext cx="28198497" cy="30282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5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present a distinctive approach “nanoheteroepitaxy”, to monolithically grow high quality, defect free III-V semiconductors (InP and GaP) on arrays of Silicon nanotips (Si NT’s) embedded in SiO</a:t>
            </a:r>
            <a:r>
              <a:rPr lang="en-US" sz="5600" baseline="-25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5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matrix using Gas Source Molecular Beam Epitaxy (GS-MBE).</a:t>
            </a:r>
            <a:endParaRPr lang="de-DE" sz="5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79496" y="14216318"/>
            <a:ext cx="13468448" cy="5909614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92037711"/>
              </p:ext>
            </p:extLst>
          </p:nvPr>
        </p:nvGraphicFramePr>
        <p:xfrm>
          <a:off x="17109522" y="14040946"/>
          <a:ext cx="10680277" cy="5964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5767433" y="36953939"/>
            <a:ext cx="13364457" cy="1145794"/>
          </a:xfrm>
          <a:prstGeom prst="roundRect">
            <a:avLst/>
          </a:prstGeom>
          <a:solidFill>
            <a:srgbClr val="FF3B0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ACKNOWLEDGEMENT</a:t>
            </a:r>
            <a:endParaRPr lang="de-DE" sz="60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9938" y="22627281"/>
            <a:ext cx="7392514" cy="5288812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0484" y="30023288"/>
            <a:ext cx="9408695" cy="49495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" name="Rounded Rectangle 34"/>
          <p:cNvSpPr/>
          <p:nvPr/>
        </p:nvSpPr>
        <p:spPr>
          <a:xfrm>
            <a:off x="15767433" y="38411167"/>
            <a:ext cx="13514701" cy="380033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lvl="0" indent="-685800" algn="just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research project is supported by German Research Society (DFG) and DAAD Research Grant.</a:t>
            </a:r>
          </a:p>
          <a:p>
            <a:pPr marL="685800" lvl="0" indent="-685800" algn="just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SEM measurements were performed by</a:t>
            </a:r>
          </a:p>
          <a:p>
            <a:pPr lvl="0" algn="just"/>
            <a:r>
              <a:rPr lang="en-US" sz="4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Christian </a:t>
            </a:r>
            <a:r>
              <a:rPr lang="en-US" sz="4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Golz</a:t>
            </a:r>
            <a:r>
              <a:rPr lang="en-US" sz="4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M.Sc., HU Berlin.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FB0035-BA2E-451C-A198-888A5AC3E28B}"/>
              </a:ext>
            </a:extLst>
          </p:cNvPr>
          <p:cNvSpPr txBox="1"/>
          <p:nvPr/>
        </p:nvSpPr>
        <p:spPr>
          <a:xfrm>
            <a:off x="2101061" y="27737595"/>
            <a:ext cx="7045330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/>
              <a:t>SEM result of the array of Si NT with 0.5 </a:t>
            </a:r>
            <a:r>
              <a:rPr lang="en-DE" sz="3600" b="1" dirty="0"/>
              <a:t>µ</a:t>
            </a:r>
            <a:r>
              <a:rPr lang="en-IN" sz="3600" b="1" dirty="0"/>
              <a:t>m </a:t>
            </a:r>
            <a:r>
              <a:rPr lang="en-DE" sz="3600" b="1" dirty="0"/>
              <a:t>×</a:t>
            </a:r>
            <a:r>
              <a:rPr lang="en-IN" sz="3600" b="1" dirty="0"/>
              <a:t> 0.5 </a:t>
            </a:r>
            <a:r>
              <a:rPr lang="en-DE" sz="3600" b="1" dirty="0"/>
              <a:t>µ</a:t>
            </a:r>
            <a:r>
              <a:rPr lang="en-IN" sz="3600" b="1" dirty="0"/>
              <a:t>m pitch distance  embedded in SiO</a:t>
            </a:r>
            <a:r>
              <a:rPr lang="en-IN" sz="2400" b="1" dirty="0"/>
              <a:t>2</a:t>
            </a:r>
            <a:r>
              <a:rPr lang="en-IN" sz="3600" b="1" dirty="0"/>
              <a:t> matrix. </a:t>
            </a:r>
          </a:p>
        </p:txBody>
      </p:sp>
      <p:sp>
        <p:nvSpPr>
          <p:cNvPr id="15" name="Rounded Rectangle 47">
            <a:extLst>
              <a:ext uri="{FF2B5EF4-FFF2-40B4-BE49-F238E27FC236}">
                <a16:creationId xmlns:a16="http://schemas.microsoft.com/office/drawing/2014/main" id="{6F63C606-0400-4BAA-9667-73D57145EFFB}"/>
              </a:ext>
            </a:extLst>
          </p:cNvPr>
          <p:cNvSpPr/>
          <p:nvPr/>
        </p:nvSpPr>
        <p:spPr>
          <a:xfrm>
            <a:off x="983487" y="38400556"/>
            <a:ext cx="13331474" cy="3810944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</a:rPr>
              <a:t>The SiO</a:t>
            </a:r>
            <a:r>
              <a:rPr lang="en-US" sz="3200" dirty="0">
                <a:solidFill>
                  <a:schemeClr val="tx1"/>
                </a:solidFill>
              </a:rPr>
              <a:t>2 </a:t>
            </a:r>
            <a:r>
              <a:rPr lang="en-US" sz="4800" dirty="0">
                <a:solidFill>
                  <a:schemeClr val="tx1"/>
                </a:solidFill>
              </a:rPr>
              <a:t>: Si etching conditions have been optimized for growth.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</a:rPr>
              <a:t>The selective growth of III-V semiconductors on Si NT’s still needs to be accomplished.</a:t>
            </a:r>
            <a:endParaRPr lang="de-DE" sz="48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195771" y="8102079"/>
            <a:ext cx="13364457" cy="1145794"/>
          </a:xfrm>
          <a:prstGeom prst="roundRect">
            <a:avLst/>
          </a:prstGeom>
          <a:solidFill>
            <a:srgbClr val="FF3B0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MOTIVATION</a:t>
            </a:r>
            <a:endParaRPr lang="de-DE" sz="6000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EFB0035-BA2E-451C-A198-888A5AC3E28B}"/>
              </a:ext>
            </a:extLst>
          </p:cNvPr>
          <p:cNvSpPr txBox="1"/>
          <p:nvPr/>
        </p:nvSpPr>
        <p:spPr>
          <a:xfrm>
            <a:off x="11123215" y="27957905"/>
            <a:ext cx="7673819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b="1" dirty="0"/>
              <a:t>Line scans of single Si NT for different etching time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EFB0035-BA2E-451C-A198-888A5AC3E28B}"/>
              </a:ext>
            </a:extLst>
          </p:cNvPr>
          <p:cNvSpPr txBox="1"/>
          <p:nvPr/>
        </p:nvSpPr>
        <p:spPr>
          <a:xfrm>
            <a:off x="3420138" y="34472302"/>
            <a:ext cx="12532074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/>
              <a:t>AFM images of single Si NT indicating its exposed height with etching time t= 20 s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EFB0035-BA2E-451C-A198-888A5AC3E28B}"/>
              </a:ext>
            </a:extLst>
          </p:cNvPr>
          <p:cNvSpPr txBox="1"/>
          <p:nvPr/>
        </p:nvSpPr>
        <p:spPr>
          <a:xfrm>
            <a:off x="20549938" y="27945162"/>
            <a:ext cx="7392513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b="1" dirty="0"/>
              <a:t>Growth of GaP on the substrate with T</a:t>
            </a:r>
            <a:r>
              <a:rPr lang="en-US" sz="2000" b="1" dirty="0"/>
              <a:t>G</a:t>
            </a:r>
            <a:r>
              <a:rPr lang="en-US" sz="3600" b="1" dirty="0"/>
              <a:t>= 558</a:t>
            </a:r>
            <a:r>
              <a:rPr lang="en-US" sz="4400" baseline="30000" dirty="0">
                <a:solidFill>
                  <a:prstClr val="black"/>
                </a:solidFill>
              </a:rPr>
              <a:t>o </a:t>
            </a:r>
            <a:r>
              <a:rPr lang="en-US" sz="3600" b="1" dirty="0"/>
              <a:t>C, Ø</a:t>
            </a:r>
            <a:r>
              <a:rPr lang="en-US" sz="2400" b="1" dirty="0"/>
              <a:t>PH</a:t>
            </a:r>
            <a:r>
              <a:rPr lang="en-US" sz="1800" b="1" dirty="0"/>
              <a:t>3</a:t>
            </a:r>
            <a:r>
              <a:rPr lang="en-US" sz="3600" b="1" dirty="0"/>
              <a:t>= 3 sscm and growth rate 0.3 ML/s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EFB0035-BA2E-451C-A198-888A5AC3E28B}"/>
              </a:ext>
            </a:extLst>
          </p:cNvPr>
          <p:cNvSpPr txBox="1"/>
          <p:nvPr/>
        </p:nvSpPr>
        <p:spPr>
          <a:xfrm>
            <a:off x="17667274" y="34990805"/>
            <a:ext cx="9451905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b="1" dirty="0"/>
              <a:t>Growth of InP on the substrate with T</a:t>
            </a:r>
            <a:r>
              <a:rPr lang="en-US" sz="2000" b="1" dirty="0"/>
              <a:t>G </a:t>
            </a:r>
            <a:r>
              <a:rPr lang="en-US" sz="3600" b="1" dirty="0"/>
              <a:t>= 500</a:t>
            </a:r>
            <a:r>
              <a:rPr lang="en-US" sz="4400" baseline="30000" dirty="0">
                <a:solidFill>
                  <a:prstClr val="black"/>
                </a:solidFill>
              </a:rPr>
              <a:t>o </a:t>
            </a:r>
            <a:r>
              <a:rPr lang="en-US" sz="3600" b="1" dirty="0"/>
              <a:t>C, Ø</a:t>
            </a:r>
            <a:r>
              <a:rPr lang="en-US" sz="2400" b="1" dirty="0"/>
              <a:t>PH</a:t>
            </a:r>
            <a:r>
              <a:rPr lang="en-US" sz="1800" b="1" dirty="0"/>
              <a:t>3</a:t>
            </a:r>
            <a:r>
              <a:rPr lang="en-US" sz="3600" b="1" dirty="0"/>
              <a:t>= 3 sscm and growth rate 0.3 ML/s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3"/>
          <a:srcRect l="45735" t="21928" r="10956" b="50523"/>
          <a:stretch/>
        </p:blipFill>
        <p:spPr>
          <a:xfrm>
            <a:off x="3420137" y="30523775"/>
            <a:ext cx="12532074" cy="3948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4"/>
          <a:srcRect l="37690" t="29868" r="37348" b="49441"/>
          <a:stretch/>
        </p:blipFill>
        <p:spPr>
          <a:xfrm>
            <a:off x="7665715" y="15166837"/>
            <a:ext cx="6231613" cy="40511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2" name="Grafik 10">
            <a:extLst>
              <a:ext uri="{FF2B5EF4-FFF2-40B4-BE49-F238E27FC236}">
                <a16:creationId xmlns:a16="http://schemas.microsoft.com/office/drawing/2014/main" id="{8BAB9B67-454A-44B4-A268-8A16205EA888}"/>
              </a:ext>
            </a:extLst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152" y="15112191"/>
            <a:ext cx="4881288" cy="4100211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4051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2181</TotalTime>
  <Words>329</Words>
  <Application>Microsoft Office PowerPoint</Application>
  <PresentationFormat>Custom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Office Theme</vt:lpstr>
      <vt:lpstr>A promising approach for monolithic integration of  III-V semiconductors on Si</vt:lpstr>
    </vt:vector>
  </TitlesOfParts>
  <Company>Institute of Physics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Anagha Kamath</dc:creator>
  <cp:lastModifiedBy>msgs4ak@gmail.com</cp:lastModifiedBy>
  <cp:revision>95</cp:revision>
  <cp:lastPrinted>2020-10-30T15:41:53Z</cp:lastPrinted>
  <dcterms:created xsi:type="dcterms:W3CDTF">2020-10-28T09:31:34Z</dcterms:created>
  <dcterms:modified xsi:type="dcterms:W3CDTF">2020-11-02T09:56:20Z</dcterms:modified>
</cp:coreProperties>
</file>