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1984B-70C5-4BD0-89AD-74106D5F1C8C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93C62-6B0A-4236-B701-AFA4D657A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86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93C62-6B0A-4236-B701-AFA4D657AB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4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93C62-6B0A-4236-B701-AFA4D657AB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69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93C62-6B0A-4236-B701-AFA4D657AB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11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93C62-6B0A-4236-B701-AFA4D657AB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93C62-6B0A-4236-B701-AFA4D657AB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90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93C62-6B0A-4236-B701-AFA4D657AB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25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93C62-6B0A-4236-B701-AFA4D657AB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10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93C62-6B0A-4236-B701-AFA4D657AB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93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2B29E-B2EB-4A7F-9390-ADBE06EE6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C6D1F0-929F-4951-A0B9-032C7E8B7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F7765-42F1-4341-A4C3-7701DFBBD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721B-C296-4C32-B05A-851E54E43F8A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AFF21-A838-4598-9706-B8B807966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6F8DF-5356-45FB-ACE9-B361DE4EF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AC65C-3A0A-4CC9-9225-AFCAE6DEC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58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AD5A1-9DB5-4866-997B-ACF79F9FD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3A2861-D4D7-45B2-A57B-638094413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F5D06-CBE9-43C9-89D3-56CB8875F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721B-C296-4C32-B05A-851E54E43F8A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C133B-D033-47C8-A4E2-2B6C410B7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53428-91E2-4C5D-9B6F-0F840587A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AC65C-3A0A-4CC9-9225-AFCAE6DEC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06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14DE80-22B0-4AAB-B6C9-A259D4CF26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874003-7A55-4ADF-84F4-A64EE0091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1F652-F07B-48CA-85F4-C3AB46068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721B-C296-4C32-B05A-851E54E43F8A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5BE4C-CAA0-4934-99CD-0A2BD209A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9339F-B467-4488-8001-7DCBA7468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AC65C-3A0A-4CC9-9225-AFCAE6DEC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89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84DBA-6B6D-4235-9807-D2A017A15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8A6DD-C427-498E-BA5C-A0E52D40E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719EB-79C3-47A9-A646-028ACFA0A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721B-C296-4C32-B05A-851E54E43F8A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D6F45-CD59-4473-92A7-77A0810F6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A9E49-B01B-4EB4-A460-99E70AFC4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AC65C-3A0A-4CC9-9225-AFCAE6DEC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0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BD5AB-DA89-4480-BAD8-C207E9156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09ED38-ED84-445E-B3C2-2298E8C61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8714A-BB66-4EB7-9D21-D1356B8EF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721B-C296-4C32-B05A-851E54E43F8A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4BD43-BB2C-4383-A87F-C9E375933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6EE6D-60C1-4731-851C-DB990C7BA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AC65C-3A0A-4CC9-9225-AFCAE6DEC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30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A0914-0AAC-4DF3-B94D-CEB534A78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017BC-DC5A-4490-9141-F669358D7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863EEE-3DCD-44C2-8C47-D7D75D6C3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77C6DA-950C-491B-8109-5485AD7B1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721B-C296-4C32-B05A-851E54E43F8A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E7A006-2948-4B1A-B0B3-0E981F822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A439D2-4069-4126-80E3-5FEA93E93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AC65C-3A0A-4CC9-9225-AFCAE6DEC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3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A505-A6D5-4098-8E0F-71D1379F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C0D82-E811-431C-8787-0C7D97BE2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1A2A7-C8AF-40A5-9C72-9B8C6B973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80BC4F-985F-4504-8618-9DB18EA048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CD3109-4A78-47C1-A46D-8851FD461A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65AEA4-8EB4-4DBF-BBE6-AACA7E396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721B-C296-4C32-B05A-851E54E43F8A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9BCC0E-5103-4DCE-8BFD-B326F83F1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C5456B-6E01-4313-A0BE-9B80F5648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AC65C-3A0A-4CC9-9225-AFCAE6DEC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69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B9E3E-3D2A-46B9-B7BB-253FE8DF5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D47A28-A07C-4406-9C74-0535CC0B4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721B-C296-4C32-B05A-851E54E43F8A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3C0C66-9848-4625-82BE-D404E4C2A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EBEF2D-F834-40BB-AECD-C097AF1CF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AC65C-3A0A-4CC9-9225-AFCAE6DEC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97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41834-306A-4A2A-B00D-65CE1F1D4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721B-C296-4C32-B05A-851E54E43F8A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869FF8-D9EC-4CDB-8321-BC5ED83CD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45FCF-98C7-4368-BFAF-4F050C3A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AC65C-3A0A-4CC9-9225-AFCAE6DEC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88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E06C-1E8C-4188-864F-1B7C0B86E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0452C-082E-4D17-BFC8-B66356068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C815B9-9A48-48F1-B5EC-79079489B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22C813-7F73-463C-B323-DD25B1379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721B-C296-4C32-B05A-851E54E43F8A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878286-61D1-4A53-99D9-F5588A648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81C59F-20AF-4A14-8368-2B943E45B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AC65C-3A0A-4CC9-9225-AFCAE6DEC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1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8175B-F75D-4BB2-A25C-E0535295A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14CCB2-0200-4846-8E53-37385A94ED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5DE015-802A-4707-B8B9-1E681C436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DDB1D-C4DA-42E8-82AE-F66E3007A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721B-C296-4C32-B05A-851E54E43F8A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CA6DE-D028-4B3F-A68B-799D11FA5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446337-13AC-496E-B8C5-B4C08ED30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AC65C-3A0A-4CC9-9225-AFCAE6DEC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08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65F164-B95D-4DDC-A1E7-A48620D5B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5439E-5952-4A08-85BA-78F509101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7588A-5FAE-4A05-935F-3BF850E0EE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0721B-C296-4C32-B05A-851E54E43F8A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98CF8-DC7E-4A85-B3D4-2CE4D2DC01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4D110-D80C-41C6-9BCB-F21A36D0D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AC65C-3A0A-4CC9-9225-AFCAE6DEC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7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nferences.uni-hamburg.de/event/129/overview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489996/contributions/2299386/attachments/1343195/2023670/Zeitnitz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esy.de/~schleper/talks/RECFA_KET_Schleper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0CC59C-86C1-4EB0-B64D-7CA6FF5A42A1}"/>
              </a:ext>
            </a:extLst>
          </p:cNvPr>
          <p:cNvSpPr/>
          <p:nvPr/>
        </p:nvSpPr>
        <p:spPr>
          <a:xfrm>
            <a:off x="20246" y="2071384"/>
            <a:ext cx="1217175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The </a:t>
            </a:r>
            <a:r>
              <a:rPr lang="en-US" sz="4800" b="1" dirty="0" err="1"/>
              <a:t>ESSvSB</a:t>
            </a:r>
            <a:r>
              <a:rPr lang="en-US" sz="4800" b="1" dirty="0"/>
              <a:t> Workshop </a:t>
            </a:r>
          </a:p>
          <a:p>
            <a:pPr algn="ctr"/>
            <a:r>
              <a:rPr lang="en-US" b="1" dirty="0"/>
              <a:t>(Towards a participation of the German physics community </a:t>
            </a:r>
          </a:p>
          <a:p>
            <a:pPr algn="ctr"/>
            <a:r>
              <a:rPr lang="en-US" b="1" dirty="0"/>
              <a:t>in a long-baseline neutrino project in Europe)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B4FB8C-9DCB-450E-8C1B-E146686D43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902" y="133404"/>
            <a:ext cx="1877632" cy="6080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F98503-A35E-4EA0-A76E-187BAE03766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098" y="156306"/>
            <a:ext cx="843723" cy="5622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508754-1F33-49E0-B034-890C0B2C93D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69" y="818557"/>
            <a:ext cx="1824133" cy="492443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CE539A7-8306-4CC6-8D8D-4B0FFB417883}"/>
              </a:ext>
            </a:extLst>
          </p:cNvPr>
          <p:cNvGrpSpPr/>
          <p:nvPr/>
        </p:nvGrpSpPr>
        <p:grpSpPr>
          <a:xfrm>
            <a:off x="10201619" y="878605"/>
            <a:ext cx="2098562" cy="864789"/>
            <a:chOff x="9769425" y="1045563"/>
            <a:chExt cx="2098562" cy="86478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95DD5A5-CB34-4A94-8AD4-3C75D621FE39}"/>
                </a:ext>
              </a:extLst>
            </p:cNvPr>
            <p:cNvSpPr txBox="1"/>
            <p:nvPr/>
          </p:nvSpPr>
          <p:spPr>
            <a:xfrm>
              <a:off x="9769425" y="1502548"/>
              <a:ext cx="2098562" cy="407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/>
                <a:t>CLUSTER OF EXCELLENCE</a:t>
              </a:r>
            </a:p>
            <a:p>
              <a:r>
                <a:rPr lang="en-US" sz="1000" dirty="0"/>
                <a:t>QUANTUM UNIVERSE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A2E6C8A-2C22-480C-8602-10D064D5E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4076" y="1045563"/>
              <a:ext cx="420198" cy="480065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A59E85F-C71E-48E4-B8BE-D601EF0123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9" t="19634" r="11104" b="20508"/>
          <a:stretch/>
        </p:blipFill>
        <p:spPr>
          <a:xfrm>
            <a:off x="236541" y="157019"/>
            <a:ext cx="1398295" cy="51069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1DAEEEE-7737-4D04-B69C-F54852973EB0}"/>
              </a:ext>
            </a:extLst>
          </p:cNvPr>
          <p:cNvSpPr txBox="1"/>
          <p:nvPr/>
        </p:nvSpPr>
        <p:spPr>
          <a:xfrm>
            <a:off x="0" y="4227244"/>
            <a:ext cx="12171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i="1" dirty="0"/>
              <a:t>Tamer Tolba</a:t>
            </a:r>
            <a:endParaRPr lang="en-US" sz="2000" i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2BB274-96A9-4A62-A353-7B385CEE5624}"/>
              </a:ext>
            </a:extLst>
          </p:cNvPr>
          <p:cNvSpPr txBox="1"/>
          <p:nvPr/>
        </p:nvSpPr>
        <p:spPr>
          <a:xfrm>
            <a:off x="0" y="477631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Universität Hamburg</a:t>
            </a:r>
          </a:p>
          <a:p>
            <a:pPr algn="ctr"/>
            <a:r>
              <a:rPr lang="de-DE" dirty="0" err="1"/>
              <a:t>October</a:t>
            </a:r>
            <a:r>
              <a:rPr lang="de-DE" dirty="0"/>
              <a:t> 8 – 9, 2020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8CDF5F-3146-4116-9C37-FE03EADD1349}"/>
              </a:ext>
            </a:extLst>
          </p:cNvPr>
          <p:cNvSpPr txBox="1"/>
          <p:nvPr/>
        </p:nvSpPr>
        <p:spPr>
          <a:xfrm>
            <a:off x="20246" y="6256051"/>
            <a:ext cx="5474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u="sng" dirty="0"/>
              <a:t>Workshop Webpage:</a:t>
            </a:r>
          </a:p>
          <a:p>
            <a:r>
              <a:rPr lang="de-DE" sz="1600" dirty="0">
                <a:hlinkClick r:id="rId8"/>
              </a:rPr>
              <a:t>https://www.conferences.uni-hamburg.de/event/129/overview</a:t>
            </a:r>
            <a:endParaRPr lang="de-DE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F1221F-13BF-4178-A77A-E8A3F6C5D39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6818" t="63030" r="25833" b="23771"/>
          <a:stretch/>
        </p:blipFill>
        <p:spPr>
          <a:xfrm>
            <a:off x="7584201" y="103842"/>
            <a:ext cx="2273018" cy="61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88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8DA55E-E936-42E4-B8A6-97110B87F487}"/>
              </a:ext>
            </a:extLst>
          </p:cNvPr>
          <p:cNvSpPr txBox="1"/>
          <p:nvPr/>
        </p:nvSpPr>
        <p:spPr>
          <a:xfrm>
            <a:off x="0" y="26004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Workshop Objective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03A332-5B39-4C2A-BC78-BD27FC76D1FD}"/>
              </a:ext>
            </a:extLst>
          </p:cNvPr>
          <p:cNvSpPr txBox="1"/>
          <p:nvPr/>
        </p:nvSpPr>
        <p:spPr>
          <a:xfrm>
            <a:off x="-1" y="557900"/>
            <a:ext cx="121920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 dirty="0">
                <a:sym typeface="Wingdings" panose="05000000000000000000" pitchFamily="2" charset="2"/>
              </a:rPr>
              <a:t>The observation of massive neutrinos was one of the crucial scientific findings that opened a new era for the physics beyond the SM.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 dirty="0">
                <a:sym typeface="Wingdings" panose="05000000000000000000" pitchFamily="2" charset="2"/>
              </a:rPr>
              <a:t>The recent T2K experiment claim on the CP-violating phase in neutrino oscillation, where they disfavored almost half of its possible values at the 99.7% (3σ) confidence, </a:t>
            </a:r>
          </a:p>
          <a:p>
            <a:pPr marL="628650" indent="-360363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1600" dirty="0">
                <a:sym typeface="Wingdings" panose="05000000000000000000" pitchFamily="2" charset="2"/>
              </a:rPr>
              <a:t>paved the way for the next generation neutrino experiments where the exploration of all related parameters at the highest precision scales became their fundamental goal, especially the long-baseline accelerator-based projects.</a:t>
            </a:r>
            <a:endParaRPr lang="en-US" sz="16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 dirty="0">
                <a:sym typeface="Wingdings" panose="05000000000000000000" pitchFamily="2" charset="2"/>
              </a:rPr>
              <a:t>Germany plays a significant role in the fields of particle and </a:t>
            </a:r>
            <a:r>
              <a:rPr lang="en-US" sz="1600" dirty="0" err="1">
                <a:sym typeface="Wingdings" panose="05000000000000000000" pitchFamily="2" charset="2"/>
              </a:rPr>
              <a:t>astroparticle</a:t>
            </a:r>
            <a:r>
              <a:rPr lang="en-US" sz="1600" dirty="0">
                <a:sym typeface="Wingdings" panose="05000000000000000000" pitchFamily="2" charset="2"/>
              </a:rPr>
              <a:t> physics, especially neutrino physics.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 dirty="0"/>
              <a:t>German particle/</a:t>
            </a:r>
            <a:r>
              <a:rPr lang="en-US" sz="1600" dirty="0" err="1"/>
              <a:t>astroparticle</a:t>
            </a:r>
            <a:r>
              <a:rPr lang="en-US" sz="1600" dirty="0"/>
              <a:t> physics activities</a:t>
            </a:r>
            <a:r>
              <a:rPr lang="en-US" sz="1400" baseline="30000" dirty="0"/>
              <a:t>*</a:t>
            </a:r>
            <a:r>
              <a:rPr lang="en-US" sz="1600" dirty="0"/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cover wide range of fundamental high-energy, particle and </a:t>
            </a:r>
            <a:r>
              <a:rPr lang="en-US" sz="1600" dirty="0" err="1"/>
              <a:t>astroparticle</a:t>
            </a:r>
            <a:r>
              <a:rPr lang="en-US" sz="1600" dirty="0"/>
              <a:t> physics disciplines e.g. LHC-HEP, rare decays, DM, neutrino, heavy ions, anti-matter, cosmic rays, …,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hosts/participate-in world class experiments in the field of neutrino physics e.g. KATRIN, </a:t>
            </a:r>
            <a:r>
              <a:rPr lang="en-US" sz="1600" dirty="0" err="1"/>
              <a:t>ICECube</a:t>
            </a:r>
            <a:r>
              <a:rPr lang="en-US" sz="1600" dirty="0"/>
              <a:t>, HESS, CTA, MAGIC, GERDA, Double </a:t>
            </a:r>
            <a:r>
              <a:rPr lang="en-US" sz="1600" dirty="0" err="1"/>
              <a:t>Chooz</a:t>
            </a:r>
            <a:r>
              <a:rPr lang="en-US" sz="1600" dirty="0"/>
              <a:t>, JUNO, T2K, XENON, …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However, …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C00000"/>
                </a:solidFill>
              </a:rPr>
              <a:t>NOT</a:t>
            </a:r>
            <a:r>
              <a:rPr lang="en-US" sz="1600" dirty="0"/>
              <a:t> involved in any of the next-generation long baseline experiments!</a:t>
            </a:r>
          </a:p>
          <a:p>
            <a:pPr algn="ctr">
              <a:lnSpc>
                <a:spcPct val="150000"/>
              </a:lnSpc>
            </a:pPr>
            <a:endParaRPr lang="en-US" sz="600" dirty="0"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b="1" dirty="0">
                <a:latin typeface="Arial" panose="020B0604020202020204" pitchFamily="34" charset="0"/>
              </a:rPr>
              <a:t>The objective of this workshop is… </a:t>
            </a:r>
          </a:p>
          <a:p>
            <a:pPr algn="ctr">
              <a:lnSpc>
                <a:spcPct val="150000"/>
              </a:lnSpc>
            </a:pPr>
            <a:r>
              <a:rPr lang="en-US" sz="1600" i="1" u="sng" dirty="0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US" sz="1600" i="1" u="sng" dirty="0">
                <a:solidFill>
                  <a:srgbClr val="00B050"/>
                </a:solidFill>
                <a:latin typeface="Arial" panose="020B0604020202020204" pitchFamily="34" charset="0"/>
              </a:rPr>
              <a:t>Establish communication between the German particle physics community and the scientists of the </a:t>
            </a:r>
            <a:r>
              <a:rPr lang="en-US" sz="1600" i="1" u="sng" dirty="0" err="1">
                <a:solidFill>
                  <a:srgbClr val="00B050"/>
                </a:solidFill>
                <a:latin typeface="Arial" panose="020B0604020202020204" pitchFamily="34" charset="0"/>
              </a:rPr>
              <a:t>ESS</a:t>
            </a:r>
            <a:r>
              <a:rPr lang="en-US" sz="1600" i="1" u="sng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i="1" u="sng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SB</a:t>
            </a:r>
            <a:r>
              <a:rPr lang="en-US" sz="1600" i="1" u="sng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project</a:t>
            </a:r>
          </a:p>
          <a:p>
            <a:pPr algn="ctr">
              <a:lnSpc>
                <a:spcPct val="150000"/>
              </a:lnSpc>
            </a:pPr>
            <a:r>
              <a:rPr lang="en-US" sz="1400" i="1" u="sng" dirty="0">
                <a:solidFill>
                  <a:srgbClr val="00B0F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US" sz="1400" i="1" u="sng" dirty="0">
                <a:solidFill>
                  <a:srgbClr val="00B0F0"/>
                </a:solidFill>
                <a:latin typeface="Arial" panose="020B0604020202020204" pitchFamily="34" charset="0"/>
              </a:rPr>
              <a:t>Discuss new and world-leading </a:t>
            </a:r>
            <a:r>
              <a:rPr lang="en-US" sz="1400" i="1" u="sng" dirty="0" err="1">
                <a:solidFill>
                  <a:srgbClr val="00B0F0"/>
                </a:solidFill>
                <a:latin typeface="Arial" panose="020B0604020202020204" pitchFamily="34" charset="0"/>
              </a:rPr>
              <a:t>programme</a:t>
            </a:r>
            <a:r>
              <a:rPr lang="en-US" sz="1400" i="1" u="sng" dirty="0">
                <a:solidFill>
                  <a:srgbClr val="00B0F0"/>
                </a:solidFill>
                <a:latin typeface="Arial" panose="020B0604020202020204" pitchFamily="34" charset="0"/>
              </a:rPr>
              <a:t> of intensity Frontier Particle Physics</a:t>
            </a:r>
            <a:endParaRPr lang="en-US" sz="1400" i="1" u="sng" dirty="0">
              <a:solidFill>
                <a:srgbClr val="00B0F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B36BE3-9591-4C4D-8150-E94299BF6803}"/>
              </a:ext>
            </a:extLst>
          </p:cNvPr>
          <p:cNvSpPr txBox="1"/>
          <p:nvPr/>
        </p:nvSpPr>
        <p:spPr>
          <a:xfrm>
            <a:off x="-47670" y="6280919"/>
            <a:ext cx="5997155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* sources: </a:t>
            </a:r>
          </a:p>
          <a:p>
            <a:r>
              <a:rPr lang="en-US" sz="1050" dirty="0">
                <a:hlinkClick r:id="rId3"/>
              </a:rPr>
              <a:t>https://indico.cern.ch/event/489996/contributions/2299386/attachments/1343195/2023670/Zeitnitz.pdf</a:t>
            </a:r>
            <a:endParaRPr lang="en-US" sz="1050" dirty="0"/>
          </a:p>
          <a:p>
            <a:r>
              <a:rPr lang="en-US" sz="1050" dirty="0">
                <a:hlinkClick r:id="rId4"/>
              </a:rPr>
              <a:t>https://www.desy.de/~schleper/talks/RECFA_KET_Schleper.pdf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69728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7FC6A8-C9D5-4616-BA28-2530E338CEE3}"/>
              </a:ext>
            </a:extLst>
          </p:cNvPr>
          <p:cNvSpPr txBox="1"/>
          <p:nvPr/>
        </p:nvSpPr>
        <p:spPr>
          <a:xfrm>
            <a:off x="3109574" y="48363"/>
            <a:ext cx="4119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Workshop Agenda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7C809D-1220-4D85-ADC1-BE0A9C3BE9ED}"/>
              </a:ext>
            </a:extLst>
          </p:cNvPr>
          <p:cNvSpPr txBox="1"/>
          <p:nvPr/>
        </p:nvSpPr>
        <p:spPr>
          <a:xfrm>
            <a:off x="2022391" y="718208"/>
            <a:ext cx="311078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Day 1 (Thu. 8 Oct  2020, 10:00)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FCB6FA-1A87-4232-99EA-A0F360272B9C}"/>
              </a:ext>
            </a:extLst>
          </p:cNvPr>
          <p:cNvSpPr txBox="1"/>
          <p:nvPr/>
        </p:nvSpPr>
        <p:spPr>
          <a:xfrm>
            <a:off x="27794" y="1087540"/>
            <a:ext cx="6196621" cy="4984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ym typeface="Wingdings" panose="05000000000000000000" pitchFamily="2" charset="2"/>
              </a:rPr>
              <a:t> Morning session:</a:t>
            </a:r>
            <a:endParaRPr lang="en-US" sz="20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Introduction to the workshop.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Theoretical insight to the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/>
              <a:t>-oscillation phenomenology.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 Introduction to the ESS facility.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Introduction to the </a:t>
            </a:r>
            <a:r>
              <a:rPr lang="en-US" sz="2000" dirty="0" err="1"/>
              <a:t>ESS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 err="1"/>
              <a:t>SB</a:t>
            </a:r>
            <a:r>
              <a:rPr lang="en-US" sz="2000" dirty="0"/>
              <a:t> project.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000" b="1" dirty="0">
                <a:sym typeface="Wingdings" panose="05000000000000000000" pitchFamily="2" charset="2"/>
              </a:rPr>
              <a:t>Two afternoon sessions: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ym typeface="Wingdings" panose="05000000000000000000" pitchFamily="2" charset="2"/>
              </a:rPr>
              <a:t>Introduction to and updates on the role and activities of the </a:t>
            </a:r>
            <a:r>
              <a:rPr lang="en-US" sz="2000" dirty="0" err="1">
                <a:sym typeface="Wingdings" panose="05000000000000000000" pitchFamily="2" charset="2"/>
              </a:rPr>
              <a:t>ESS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 err="1">
                <a:sym typeface="Wingdings" panose="05000000000000000000" pitchFamily="2" charset="2"/>
              </a:rPr>
              <a:t>SB</a:t>
            </a:r>
            <a:r>
              <a:rPr lang="en-US" sz="2000" dirty="0">
                <a:sym typeface="Wingdings" panose="05000000000000000000" pitchFamily="2" charset="2"/>
              </a:rPr>
              <a:t> work groups.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Short summary of the first day.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228991" y="137183"/>
            <a:ext cx="4739983" cy="6387033"/>
            <a:chOff x="7896766" y="170521"/>
            <a:chExt cx="4072208" cy="512168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/>
            <a:srcRect l="5381" t="11759" r="52250"/>
            <a:stretch/>
          </p:blipFill>
          <p:spPr>
            <a:xfrm>
              <a:off x="7903923" y="170521"/>
              <a:ext cx="4047698" cy="474200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/>
            <a:srcRect l="5312" t="91482" r="52083"/>
            <a:stretch/>
          </p:blipFill>
          <p:spPr>
            <a:xfrm>
              <a:off x="7896766" y="4834813"/>
              <a:ext cx="4072208" cy="4573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2983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B4A21D5-D1FB-4EEA-804E-54C81A35E12D}"/>
              </a:ext>
            </a:extLst>
          </p:cNvPr>
          <p:cNvSpPr txBox="1"/>
          <p:nvPr/>
        </p:nvSpPr>
        <p:spPr>
          <a:xfrm>
            <a:off x="27794" y="1087540"/>
            <a:ext cx="6383436" cy="5828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ym typeface="Wingdings" panose="05000000000000000000" pitchFamily="2" charset="2"/>
              </a:rPr>
              <a:t> Two morning session:</a:t>
            </a:r>
            <a:endParaRPr lang="en-US" sz="20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ym typeface="Wingdings" panose="05000000000000000000" pitchFamily="2" charset="2"/>
              </a:rPr>
              <a:t>Introduction to and updates on the German involvements in neutrino projects that are related and/or of a technological interest to the </a:t>
            </a:r>
            <a:r>
              <a:rPr lang="en-US" sz="2000" dirty="0" err="1"/>
              <a:t>ESS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 err="1"/>
              <a:t>SB</a:t>
            </a:r>
            <a:r>
              <a:rPr lang="en-US" sz="2000" dirty="0"/>
              <a:t> project.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05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000" b="1" dirty="0">
                <a:sym typeface="Wingdings" panose="05000000000000000000" pitchFamily="2" charset="2"/>
              </a:rPr>
              <a:t> Afternoon session #1: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ym typeface="Wingdings" panose="05000000000000000000" pitchFamily="2" charset="2"/>
              </a:rPr>
              <a:t>The future opportunities with ESS that are related to the </a:t>
            </a:r>
            <a:r>
              <a:rPr lang="en-US" sz="2000" dirty="0" err="1">
                <a:sym typeface="Wingdings" panose="05000000000000000000" pitchFamily="2" charset="2"/>
              </a:rPr>
              <a:t>ESS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 err="1">
                <a:cs typeface="Times New Roman" panose="02020603050405020304" pitchFamily="18" charset="0"/>
              </a:rPr>
              <a:t>SB</a:t>
            </a:r>
            <a:r>
              <a:rPr lang="en-US" sz="2000" dirty="0">
                <a:cs typeface="Times New Roman" panose="02020603050405020304" pitchFamily="18" charset="0"/>
              </a:rPr>
              <a:t> experiment</a:t>
            </a:r>
            <a:r>
              <a:rPr lang="en-US" sz="2000" dirty="0">
                <a:sym typeface="Wingdings" panose="05000000000000000000" pitchFamily="2" charset="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ym typeface="Wingdings" panose="05000000000000000000" pitchFamily="2" charset="2"/>
              </a:rPr>
              <a:t> Afternoon session #2:</a:t>
            </a:r>
            <a:endParaRPr lang="en-US" sz="200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Summary on the status of the </a:t>
            </a:r>
            <a:r>
              <a:rPr lang="en-US" sz="2000" dirty="0" err="1">
                <a:sym typeface="Wingdings" panose="05000000000000000000" pitchFamily="2" charset="2"/>
              </a:rPr>
              <a:t>ESS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 err="1">
                <a:cs typeface="Times New Roman" panose="02020603050405020304" pitchFamily="18" charset="0"/>
              </a:rPr>
              <a:t>SB</a:t>
            </a:r>
            <a:r>
              <a:rPr lang="en-US" sz="2000" dirty="0">
                <a:cs typeface="Times New Roman" panose="02020603050405020304" pitchFamily="18" charset="0"/>
              </a:rPr>
              <a:t> project</a:t>
            </a:r>
            <a:r>
              <a:rPr lang="en-US" sz="2000" dirty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Open discussion. (</a:t>
            </a:r>
            <a:r>
              <a:rPr lang="en-US" b="1" u="sng" dirty="0">
                <a:solidFill>
                  <a:srgbClr val="00B0F0"/>
                </a:solidFill>
              </a:rPr>
              <a:t>Please suggest discussion topics/questions and send them to me directly before the 2</a:t>
            </a:r>
            <a:r>
              <a:rPr lang="en-US" b="1" u="sng" baseline="30000" dirty="0">
                <a:solidFill>
                  <a:srgbClr val="00B0F0"/>
                </a:solidFill>
              </a:rPr>
              <a:t>nd</a:t>
            </a:r>
            <a:r>
              <a:rPr lang="en-US" b="1" u="sng" dirty="0">
                <a:solidFill>
                  <a:srgbClr val="00B0F0"/>
                </a:solidFill>
              </a:rPr>
              <a:t> afternoon session</a:t>
            </a:r>
            <a:r>
              <a:rPr lang="en-US" sz="2000" dirty="0"/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E720D5-3979-4954-8FDC-F05F407097A5}"/>
              </a:ext>
            </a:extLst>
          </p:cNvPr>
          <p:cNvSpPr txBox="1"/>
          <p:nvPr/>
        </p:nvSpPr>
        <p:spPr>
          <a:xfrm>
            <a:off x="2022391" y="718208"/>
            <a:ext cx="303545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Day 2 (Fri. 9 Oct  2020, 09:30)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0CCA0B-B3E2-4789-AC13-391C92FDD8C0}"/>
              </a:ext>
            </a:extLst>
          </p:cNvPr>
          <p:cNvSpPr txBox="1"/>
          <p:nvPr/>
        </p:nvSpPr>
        <p:spPr>
          <a:xfrm>
            <a:off x="3242937" y="48363"/>
            <a:ext cx="4119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Workshop Agenda…</a:t>
            </a:r>
            <a:endParaRPr lang="en-US" sz="2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7237323" y="214313"/>
            <a:ext cx="4711454" cy="6343241"/>
            <a:chOff x="8051198" y="1"/>
            <a:chExt cx="4140802" cy="625794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5247" t="12083" r="52096"/>
            <a:stretch/>
          </p:blipFill>
          <p:spPr>
            <a:xfrm>
              <a:off x="8051198" y="1"/>
              <a:ext cx="4140802" cy="48006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l="5326" t="71250" r="52135"/>
            <a:stretch/>
          </p:blipFill>
          <p:spPr>
            <a:xfrm>
              <a:off x="8065796" y="4690178"/>
              <a:ext cx="4126204" cy="15677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0808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06A7AD-FA94-4A6D-830B-18054132FD9A}"/>
              </a:ext>
            </a:extLst>
          </p:cNvPr>
          <p:cNvSpPr txBox="1"/>
          <p:nvPr/>
        </p:nvSpPr>
        <p:spPr>
          <a:xfrm>
            <a:off x="0" y="496465"/>
            <a:ext cx="12192000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All audience, please mute your microphones and cameras during the talks, unless you are speaking.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25AB72-2DD2-43E7-8A93-9CE963752D79}"/>
              </a:ext>
            </a:extLst>
          </p:cNvPr>
          <p:cNvSpPr txBox="1"/>
          <p:nvPr/>
        </p:nvSpPr>
        <p:spPr>
          <a:xfrm>
            <a:off x="10643476" y="647943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7FC6A8-C9D5-4616-BA28-2530E338CEE3}"/>
              </a:ext>
            </a:extLst>
          </p:cNvPr>
          <p:cNvSpPr txBox="1"/>
          <p:nvPr/>
        </p:nvSpPr>
        <p:spPr>
          <a:xfrm>
            <a:off x="3109574" y="48363"/>
            <a:ext cx="5248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Some zoom meeting regulations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8627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06A7AD-FA94-4A6D-830B-18054132FD9A}"/>
              </a:ext>
            </a:extLst>
          </p:cNvPr>
          <p:cNvSpPr txBox="1"/>
          <p:nvPr/>
        </p:nvSpPr>
        <p:spPr>
          <a:xfrm>
            <a:off x="0" y="496465"/>
            <a:ext cx="12192000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All audience, please mute your microphones and cameras during the talks, unless you are speaking.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E92D12-62F8-4444-9BC7-2EBC3D8C78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45" r="17803" b="4646"/>
          <a:stretch/>
        </p:blipFill>
        <p:spPr>
          <a:xfrm>
            <a:off x="1108363" y="1616364"/>
            <a:ext cx="6989555" cy="510770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6B7F513-74AA-4425-A4D5-0A29EEFA2C9A}"/>
              </a:ext>
            </a:extLst>
          </p:cNvPr>
          <p:cNvSpPr/>
          <p:nvPr/>
        </p:nvSpPr>
        <p:spPr>
          <a:xfrm>
            <a:off x="1731826" y="6243784"/>
            <a:ext cx="568031" cy="5726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A322566-F714-4D45-830D-C4D7F09F3820}"/>
              </a:ext>
            </a:extLst>
          </p:cNvPr>
          <p:cNvSpPr/>
          <p:nvPr/>
        </p:nvSpPr>
        <p:spPr>
          <a:xfrm>
            <a:off x="1131461" y="6243783"/>
            <a:ext cx="568031" cy="5726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25AB72-2DD2-43E7-8A93-9CE963752D79}"/>
              </a:ext>
            </a:extLst>
          </p:cNvPr>
          <p:cNvSpPr txBox="1"/>
          <p:nvPr/>
        </p:nvSpPr>
        <p:spPr>
          <a:xfrm>
            <a:off x="10643476" y="647943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7FC6A8-C9D5-4616-BA28-2530E338CEE3}"/>
              </a:ext>
            </a:extLst>
          </p:cNvPr>
          <p:cNvSpPr txBox="1"/>
          <p:nvPr/>
        </p:nvSpPr>
        <p:spPr>
          <a:xfrm>
            <a:off x="3109574" y="48363"/>
            <a:ext cx="5248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Some zoom meeting regulations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1891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220FE8A-5A8D-4F1A-86D1-D89C45E77621}"/>
              </a:ext>
            </a:extLst>
          </p:cNvPr>
          <p:cNvGrpSpPr/>
          <p:nvPr/>
        </p:nvGrpSpPr>
        <p:grpSpPr>
          <a:xfrm>
            <a:off x="1108363" y="1616364"/>
            <a:ext cx="10160000" cy="5107709"/>
            <a:chOff x="0" y="0"/>
            <a:chExt cx="12875491" cy="653934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BE92D12-62F8-4444-9BC7-2EBC3D8C78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545" r="17803" b="4646"/>
            <a:stretch/>
          </p:blipFill>
          <p:spPr>
            <a:xfrm>
              <a:off x="0" y="0"/>
              <a:ext cx="8857673" cy="653934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F9AF22E-D63C-4877-A247-A4EB96393E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7045" b="4646"/>
            <a:stretch/>
          </p:blipFill>
          <p:spPr>
            <a:xfrm>
              <a:off x="8857673" y="0"/>
              <a:ext cx="4017818" cy="6539345"/>
            </a:xfrm>
            <a:prstGeom prst="rect">
              <a:avLst/>
            </a:prstGeom>
          </p:spPr>
        </p:pic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38B99E33-EF26-419B-84C0-DD6E15C3CA09}"/>
              </a:ext>
            </a:extLst>
          </p:cNvPr>
          <p:cNvSpPr/>
          <p:nvPr/>
        </p:nvSpPr>
        <p:spPr>
          <a:xfrm>
            <a:off x="3716138" y="6243783"/>
            <a:ext cx="568031" cy="57265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57E161F-6F5B-4737-8FB2-5EE1D2ECA925}"/>
              </a:ext>
            </a:extLst>
          </p:cNvPr>
          <p:cNvSpPr/>
          <p:nvPr/>
        </p:nvSpPr>
        <p:spPr>
          <a:xfrm>
            <a:off x="10326255" y="6095999"/>
            <a:ext cx="977807" cy="72043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25AB72-2DD2-43E7-8A93-9CE963752D79}"/>
              </a:ext>
            </a:extLst>
          </p:cNvPr>
          <p:cNvSpPr txBox="1"/>
          <p:nvPr/>
        </p:nvSpPr>
        <p:spPr>
          <a:xfrm>
            <a:off x="10643476" y="647943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06A7AD-FA94-4A6D-830B-18054132FD9A}"/>
              </a:ext>
            </a:extLst>
          </p:cNvPr>
          <p:cNvSpPr txBox="1"/>
          <p:nvPr/>
        </p:nvSpPr>
        <p:spPr>
          <a:xfrm>
            <a:off x="0" y="496465"/>
            <a:ext cx="1219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All audience, please mute your microphones and cameras during the talks.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For questions, please use the “Raise Hand” button from the “Participants” list. You might also open your camera.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7FC6A8-C9D5-4616-BA28-2530E338CEE3}"/>
              </a:ext>
            </a:extLst>
          </p:cNvPr>
          <p:cNvSpPr txBox="1"/>
          <p:nvPr/>
        </p:nvSpPr>
        <p:spPr>
          <a:xfrm>
            <a:off x="3109574" y="48363"/>
            <a:ext cx="5248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Some zoom meeting regulations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1401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220FE8A-5A8D-4F1A-86D1-D89C45E77621}"/>
              </a:ext>
            </a:extLst>
          </p:cNvPr>
          <p:cNvGrpSpPr/>
          <p:nvPr/>
        </p:nvGrpSpPr>
        <p:grpSpPr>
          <a:xfrm>
            <a:off x="1108363" y="1616364"/>
            <a:ext cx="10160000" cy="5107709"/>
            <a:chOff x="0" y="0"/>
            <a:chExt cx="12875491" cy="653934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BE92D12-62F8-4444-9BC7-2EBC3D8C78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545" r="17803" b="4646"/>
            <a:stretch/>
          </p:blipFill>
          <p:spPr>
            <a:xfrm>
              <a:off x="0" y="0"/>
              <a:ext cx="8857673" cy="653934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F9AF22E-D63C-4877-A247-A4EB96393E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7045" b="4646"/>
            <a:stretch/>
          </p:blipFill>
          <p:spPr>
            <a:xfrm>
              <a:off x="8857673" y="0"/>
              <a:ext cx="4017818" cy="6539345"/>
            </a:xfrm>
            <a:prstGeom prst="rect">
              <a:avLst/>
            </a:prstGeom>
          </p:spPr>
        </p:pic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38B99E33-EF26-419B-84C0-DD6E15C3CA09}"/>
              </a:ext>
            </a:extLst>
          </p:cNvPr>
          <p:cNvSpPr/>
          <p:nvPr/>
        </p:nvSpPr>
        <p:spPr>
          <a:xfrm>
            <a:off x="5378683" y="6236983"/>
            <a:ext cx="568031" cy="57265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25AB72-2DD2-43E7-8A93-9CE963752D79}"/>
              </a:ext>
            </a:extLst>
          </p:cNvPr>
          <p:cNvSpPr txBox="1"/>
          <p:nvPr/>
        </p:nvSpPr>
        <p:spPr>
          <a:xfrm>
            <a:off x="10643476" y="647943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06A7AD-FA94-4A6D-830B-18054132FD9A}"/>
              </a:ext>
            </a:extLst>
          </p:cNvPr>
          <p:cNvSpPr txBox="1"/>
          <p:nvPr/>
        </p:nvSpPr>
        <p:spPr>
          <a:xfrm>
            <a:off x="0" y="496465"/>
            <a:ext cx="1219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All audience, please mute your microphones and cameras during the talks.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For questions, please use the “Raise Hand” button from the “Participants” list. You might also open your camera.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7FC6A8-C9D5-4616-BA28-2530E338CEE3}"/>
              </a:ext>
            </a:extLst>
          </p:cNvPr>
          <p:cNvSpPr txBox="1"/>
          <p:nvPr/>
        </p:nvSpPr>
        <p:spPr>
          <a:xfrm>
            <a:off x="3109574" y="48363"/>
            <a:ext cx="5248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Some zoom meeting regulations</a:t>
            </a:r>
            <a:endParaRPr lang="en-US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6B882A-E6EB-4216-85F7-695BD0E99F3E}"/>
              </a:ext>
            </a:extLst>
          </p:cNvPr>
          <p:cNvSpPr/>
          <p:nvPr/>
        </p:nvSpPr>
        <p:spPr>
          <a:xfrm>
            <a:off x="8097918" y="2514057"/>
            <a:ext cx="4347838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The workshop will be video recorded. The record will be uploaded to the workshop webpage.</a:t>
            </a:r>
          </a:p>
        </p:txBody>
      </p:sp>
    </p:spTree>
    <p:extLst>
      <p:ext uri="{BB962C8B-B14F-4D97-AF65-F5344CB8AC3E}">
        <p14:creationId xmlns:p14="http://schemas.microsoft.com/office/powerpoint/2010/main" val="1304504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3747</TotalTime>
  <Words>658</Words>
  <Application>Microsoft Office PowerPoint</Application>
  <PresentationFormat>Widescreen</PresentationFormat>
  <Paragraphs>71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Tamer Tolba</dc:creator>
  <cp:lastModifiedBy>Tamer Tolba</cp:lastModifiedBy>
  <cp:revision>59</cp:revision>
  <dcterms:created xsi:type="dcterms:W3CDTF">2020-09-14T12:14:13Z</dcterms:created>
  <dcterms:modified xsi:type="dcterms:W3CDTF">2020-10-07T14:05:40Z</dcterms:modified>
</cp:coreProperties>
</file>