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41"/>
  </p:notesMasterIdLst>
  <p:handoutMasterIdLst>
    <p:handoutMasterId r:id="rId42"/>
  </p:handoutMasterIdLst>
  <p:sldIdLst>
    <p:sldId id="258" r:id="rId2"/>
    <p:sldId id="812" r:id="rId3"/>
    <p:sldId id="820" r:id="rId4"/>
    <p:sldId id="292" r:id="rId5"/>
    <p:sldId id="766" r:id="rId6"/>
    <p:sldId id="726" r:id="rId7"/>
    <p:sldId id="658" r:id="rId8"/>
    <p:sldId id="677" r:id="rId9"/>
    <p:sldId id="679" r:id="rId10"/>
    <p:sldId id="680" r:id="rId11"/>
    <p:sldId id="681" r:id="rId12"/>
    <p:sldId id="657" r:id="rId13"/>
    <p:sldId id="382" r:id="rId14"/>
    <p:sldId id="256" r:id="rId15"/>
    <p:sldId id="729" r:id="rId16"/>
    <p:sldId id="741" r:id="rId17"/>
    <p:sldId id="817" r:id="rId18"/>
    <p:sldId id="768" r:id="rId19"/>
    <p:sldId id="833" r:id="rId20"/>
    <p:sldId id="733" r:id="rId21"/>
    <p:sldId id="823" r:id="rId22"/>
    <p:sldId id="822" r:id="rId23"/>
    <p:sldId id="831" r:id="rId24"/>
    <p:sldId id="824" r:id="rId25"/>
    <p:sldId id="717" r:id="rId26"/>
    <p:sldId id="735" r:id="rId27"/>
    <p:sldId id="832" r:id="rId28"/>
    <p:sldId id="684" r:id="rId29"/>
    <p:sldId id="769" r:id="rId30"/>
    <p:sldId id="757" r:id="rId31"/>
    <p:sldId id="804" r:id="rId32"/>
    <p:sldId id="771" r:id="rId33"/>
    <p:sldId id="691" r:id="rId34"/>
    <p:sldId id="697" r:id="rId35"/>
    <p:sldId id="779" r:id="rId36"/>
    <p:sldId id="694" r:id="rId37"/>
    <p:sldId id="781" r:id="rId38"/>
    <p:sldId id="693" r:id="rId39"/>
    <p:sldId id="751" r:id="rId4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00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12" autoAdjust="0"/>
    <p:restoredTop sz="50000" autoAdjust="0"/>
  </p:normalViewPr>
  <p:slideViewPr>
    <p:cSldViewPr snapToGrid="0" snapToObjects="1">
      <p:cViewPr varScale="1">
        <p:scale>
          <a:sx n="158" d="100"/>
          <a:sy n="158" d="100"/>
        </p:scale>
        <p:origin x="10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2028-2034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2028-2034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07/10/2020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07/10/2020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B1185-D2B6-8D40-8F04-41DBA06DB59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422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09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78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72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48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74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00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44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4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09/10/2020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00B7-837E-9847-8986-2AEBFD48381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2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09/10/2020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0391"/>
            <a:ext cx="1246908" cy="353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7" Type="http://schemas.openxmlformats.org/officeDocument/2006/relationships/hyperlink" Target="https://youtu.be/PwzNzLQh-D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uronunet.in2p3.fr/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8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9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hyperlink" Target="http://essnusb.eu/" TargetMode="External"/><Relationship Id="rId4" Type="http://schemas.openxmlformats.org/officeDocument/2006/relationships/image" Target="../media/image72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76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75.tiff"/><Relationship Id="rId17" Type="http://schemas.openxmlformats.org/officeDocument/2006/relationships/hyperlink" Target="https://youtu.be/qAnvft0nAlg" TargetMode="Externa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9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7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emf"/><Relationship Id="rId14" Type="http://schemas.openxmlformats.org/officeDocument/2006/relationships/image" Target="../media/image7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hep-ph/0611338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lanl.arxiv.org/abs/1110.458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78671" y="2864036"/>
            <a:ext cx="8513379" cy="25760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The European Spallation Source neutrino Super Beam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51955"/>
            <a:ext cx="1954705" cy="557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DC87CB-1425-4E45-A0D1-2238AD20E6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3EF4EA0-9192-0B45-8384-F84996F9F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9393" y="7937"/>
            <a:ext cx="4199411" cy="194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313606" y="5689101"/>
            <a:ext cx="8614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background.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cs typeface="Times New Roman"/>
              </a:rPr>
              <a:t>But, no X-section measurements around 300 MeV ⇒ large systematic error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cs typeface="Times New Roman"/>
              </a:rPr>
              <a:t>need of a performant near detector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258B18-192C-6C4F-91E3-94759BAF4E03}"/>
              </a:ext>
            </a:extLst>
          </p:cNvPr>
          <p:cNvGrpSpPr/>
          <p:nvPr/>
        </p:nvGrpSpPr>
        <p:grpSpPr>
          <a:xfrm>
            <a:off x="442050" y="683081"/>
            <a:ext cx="7441670" cy="4958440"/>
            <a:chOff x="113390" y="699410"/>
            <a:chExt cx="8465203" cy="564042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321" y="936742"/>
              <a:ext cx="7921272" cy="2793492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729" y="3784358"/>
              <a:ext cx="7368407" cy="255548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1097090" y="699410"/>
              <a:ext cx="2575558" cy="385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  <a:cs typeface="Times New Roman"/>
                </a:rPr>
                <a:t>540 km (2 GeV), 10 years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184695" y="1089061"/>
              <a:ext cx="1158275" cy="3851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/>
                  <a:cs typeface="Times New Roman"/>
                </a:rPr>
                <a:t>neutrinos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221606" y="1089061"/>
              <a:ext cx="1626911" cy="3851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/>
                  <a:cs typeface="Times New Roman"/>
                </a:rPr>
                <a:t>anti-neutrinos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392270" y="2814754"/>
              <a:ext cx="917576" cy="385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2 years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397774" y="2814754"/>
              <a:ext cx="917576" cy="385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8 years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13390" y="2355414"/>
              <a:ext cx="757110" cy="385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latin typeface="Times New Roman"/>
                  <a:cs typeface="Times New Roman"/>
                </a:rPr>
                <a:t>δ</a:t>
              </a:r>
              <a:r>
                <a:rPr lang="en-US" sz="1600" baseline="-25000" dirty="0">
                  <a:latin typeface="Times New Roman"/>
                  <a:cs typeface="Times New Roman"/>
                </a:rPr>
                <a:t>CP</a:t>
              </a:r>
              <a:r>
                <a:rPr lang="en-US" sz="1600" dirty="0">
                  <a:latin typeface="Times New Roman"/>
                  <a:cs typeface="Times New Roman"/>
                </a:rPr>
                <a:t>=0</a:t>
              </a:r>
              <a:endParaRPr lang="en-GB" sz="1600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09/10/2020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5C442-4864-654F-BBAC-C4CE2D3AD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5" y="1632485"/>
            <a:ext cx="5160695" cy="4978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70B268-5981-504D-8A88-96DF816F5BD0}"/>
              </a:ext>
            </a:extLst>
          </p:cNvPr>
          <p:cNvSpPr txBox="1"/>
          <p:nvPr/>
        </p:nvSpPr>
        <p:spPr>
          <a:xfrm rot="16200000">
            <a:off x="-312285" y="2698436"/>
            <a:ext cx="114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2800" b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8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2800" b="1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sz="2800" b="1" baseline="-25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</a:t>
            </a:r>
            <a:r>
              <a:rPr lang="en-US" sz="4800" dirty="0" err="1"/>
              <a:t>Linac</a:t>
            </a:r>
            <a:r>
              <a:rPr lang="en-US" sz="4800" dirty="0"/>
              <a:t>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06"/>
          <a:stretch/>
        </p:blipFill>
        <p:spPr>
          <a:xfrm rot="16200000">
            <a:off x="5246007" y="2834834"/>
            <a:ext cx="4285121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Autofit/>
          </a:bodyPr>
          <a:lstStyle/>
          <a:p>
            <a:pPr eaLnBrk="1" hangingPunct="1"/>
            <a:r>
              <a:rPr lang="en-GB" sz="32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 on top of the neutron one?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1" y="2172736"/>
            <a:ext cx="5804807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177800" indent="-1778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 and bring the proton energy to 2.5 GeV.</a:t>
            </a:r>
            <a:endParaRPr lang="en-GB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177800" indent="-1778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sz="1600" dirty="0">
                <a:latin typeface="Times New Roman"/>
                <a:cs typeface="Times New Roman"/>
              </a:rPr>
              <a:t>350 kA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 and reducing the atm. neutrino background,</a:t>
            </a:r>
            <a:endParaRPr lang="en-GB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177800" lvl="1" indent="-1778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177800" indent="-1778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177800" indent="-1778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177800" indent="-1778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177800" indent="-1778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using the neutron target.</a:t>
            </a:r>
            <a:endParaRPr lang="en-GB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1928" y="1243521"/>
            <a:ext cx="2036105" cy="116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">
            <a:extLst>
              <a:ext uri="{FF2B5EF4-FFF2-40B4-BE49-F238E27FC236}">
                <a16:creationId xmlns:a16="http://schemas.microsoft.com/office/drawing/2014/main" id="{9F572F33-938F-2F44-9100-87AE6BB851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36284"/>
            <a:ext cx="7339693" cy="10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layout_ESSnuSB_04.png">
            <a:extLst>
              <a:ext uri="{FF2B5EF4-FFF2-40B4-BE49-F238E27FC236}">
                <a16:creationId xmlns:a16="http://schemas.microsoft.com/office/drawing/2014/main" id="{9834D799-4F87-D747-AE52-874AFCEF9E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05" y="280086"/>
            <a:ext cx="8695643" cy="649674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18B38C0-5707-B144-9BE1-6BBF2182D9C8}"/>
              </a:ext>
            </a:extLst>
          </p:cNvPr>
          <p:cNvSpPr/>
          <p:nvPr/>
        </p:nvSpPr>
        <p:spPr>
          <a:xfrm>
            <a:off x="5459707" y="5001410"/>
            <a:ext cx="67456" cy="67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17002-EB86-F149-AD37-3F5586595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329" y="0"/>
            <a:ext cx="7772400" cy="906162"/>
          </a:xfrm>
        </p:spPr>
        <p:txBody>
          <a:bodyPr>
            <a:normAutofit fontScale="90000"/>
          </a:bodyPr>
          <a:lstStyle/>
          <a:p>
            <a:r>
              <a:rPr lang="fr-FR" dirty="0"/>
              <a:t>ESS</a:t>
            </a:r>
            <a:r>
              <a:rPr lang="el-GR" dirty="0"/>
              <a:t>ν</a:t>
            </a:r>
            <a:r>
              <a:rPr lang="fr-FR" dirty="0"/>
              <a:t>SB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D66DE4-8D3A-7D46-AF0F-6E052973C51E}"/>
              </a:ext>
            </a:extLst>
          </p:cNvPr>
          <p:cNvSpPr/>
          <p:nvPr/>
        </p:nvSpPr>
        <p:spPr>
          <a:xfrm>
            <a:off x="8155459" y="4217773"/>
            <a:ext cx="49427" cy="494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CDD31E-B354-BD44-A065-D571B112C7AC}"/>
              </a:ext>
            </a:extLst>
          </p:cNvPr>
          <p:cNvSpPr/>
          <p:nvPr/>
        </p:nvSpPr>
        <p:spPr>
          <a:xfrm>
            <a:off x="4078759" y="4217772"/>
            <a:ext cx="49427" cy="494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3B4A1D-5AAD-9248-8563-0D90FA630CFE}"/>
              </a:ext>
            </a:extLst>
          </p:cNvPr>
          <p:cNvSpPr/>
          <p:nvPr/>
        </p:nvSpPr>
        <p:spPr>
          <a:xfrm>
            <a:off x="4073484" y="419491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0FCBE5-EE06-AD41-A581-B1263FF8660A}"/>
              </a:ext>
            </a:extLst>
          </p:cNvPr>
          <p:cNvSpPr/>
          <p:nvPr/>
        </p:nvSpPr>
        <p:spPr>
          <a:xfrm>
            <a:off x="4087742" y="419676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AB999F-2D34-9D44-9908-E613AD2DEFED}"/>
              </a:ext>
            </a:extLst>
          </p:cNvPr>
          <p:cNvSpPr/>
          <p:nvPr/>
        </p:nvSpPr>
        <p:spPr>
          <a:xfrm>
            <a:off x="4080513" y="4197550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B60726-F8D0-7D40-A2B5-9EE348D55A29}"/>
              </a:ext>
            </a:extLst>
          </p:cNvPr>
          <p:cNvSpPr/>
          <p:nvPr/>
        </p:nvSpPr>
        <p:spPr>
          <a:xfrm>
            <a:off x="4085788" y="419491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9D3F36E-1936-F747-B5C8-8FEE7E8E60AF}"/>
              </a:ext>
            </a:extLst>
          </p:cNvPr>
          <p:cNvSpPr/>
          <p:nvPr/>
        </p:nvSpPr>
        <p:spPr>
          <a:xfrm>
            <a:off x="4091163" y="420287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C6DCE0-2262-474F-8122-FC0F04B4912B}"/>
              </a:ext>
            </a:extLst>
          </p:cNvPr>
          <p:cNvSpPr/>
          <p:nvPr/>
        </p:nvSpPr>
        <p:spPr>
          <a:xfrm>
            <a:off x="5459707" y="5001410"/>
            <a:ext cx="67456" cy="67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D176CD-5157-B84B-BD0A-1D271ABF7966}"/>
              </a:ext>
            </a:extLst>
          </p:cNvPr>
          <p:cNvSpPr/>
          <p:nvPr/>
        </p:nvSpPr>
        <p:spPr>
          <a:xfrm>
            <a:off x="8357016" y="4214865"/>
            <a:ext cx="67456" cy="674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2BA5F01-8F2A-4847-8CB3-889AFCCF6D4B}"/>
              </a:ext>
            </a:extLst>
          </p:cNvPr>
          <p:cNvSpPr/>
          <p:nvPr/>
        </p:nvSpPr>
        <p:spPr>
          <a:xfrm>
            <a:off x="6460066" y="4662834"/>
            <a:ext cx="61566" cy="615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E1A6CD-C71C-CE4F-8B5F-E9A277690B2E}"/>
              </a:ext>
            </a:extLst>
          </p:cNvPr>
          <p:cNvSpPr/>
          <p:nvPr/>
        </p:nvSpPr>
        <p:spPr>
          <a:xfrm>
            <a:off x="6891866" y="4237425"/>
            <a:ext cx="72108" cy="7210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9DE2D8-24AE-BD43-8113-B7DFCDC13F26}"/>
              </a:ext>
            </a:extLst>
          </p:cNvPr>
          <p:cNvSpPr/>
          <p:nvPr/>
        </p:nvSpPr>
        <p:spPr>
          <a:xfrm rot="19094584">
            <a:off x="5429361" y="5001832"/>
            <a:ext cx="128148" cy="666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F9400-7C81-F446-B20F-4EA6C5C242FE}"/>
              </a:ext>
            </a:extLst>
          </p:cNvPr>
          <p:cNvSpPr txBox="1"/>
          <p:nvPr/>
        </p:nvSpPr>
        <p:spPr>
          <a:xfrm rot="18764172">
            <a:off x="4791511" y="5160832"/>
            <a:ext cx="8539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H</a:t>
            </a:r>
            <a:r>
              <a:rPr lang="fr-FR" sz="1050" baseline="30000" dirty="0"/>
              <a:t>-</a:t>
            </a:r>
            <a:r>
              <a:rPr lang="fr-FR" sz="1050" dirty="0"/>
              <a:t> stripping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1F29421-0565-374D-98EB-88492D3F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2600E9-5A8A-DE49-98E4-3A671969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7929390-9A84-834F-825A-349BD541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00B7-837E-9847-8986-2AEBFD48381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5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2222E-6 2.96296E-6 L -0.44444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61" y="-1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91 -0.00347 L -0.07518 -0.0956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46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0" presetClass="path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91 -0.00347 L -0.06233 -0.114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-55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0" presetClass="path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91 -0.00347 L -0.09028 -0.078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37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0" presetClass="path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91 -0.00347 L -0.0441 -0.1215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0" presetClass="path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91 -0.00347 L -0.03195 -0.129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63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-4.44444E-6 L -0.32881 -0.00185 C -0.35052 0.0125 -0.33819 0.00741 -0.33923 0.00672 C -0.34548 0.01112 -0.3434 0.00903 -0.34756 0.02223 C -0.35034 0.03612 -0.34982 0.04144 -0.34861 0.05301 C -0.34583 0.06436 -0.34565 0.06505 -0.34479 0.07061 C -0.34149 0.07709 -0.33559 0.08797 -0.33125 0.09422 C -0.32673 0.09954 -0.32378 0.1044 -0.31909 0.11412 " pathEditMode="relative" rAng="0" ptsTypes="AAAAAA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3" y="56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57 0.00116 C 0.00799 0.01018 0.01528 0.02477 0.02136 0.03032 C 0.02761 0.03565 0.03247 0.03634 0.03872 0.03403 C 0.04514 0.03148 0.05226 0.02407 0.05955 0.01551 C 0.06702 0.00671 0.07865 -0.00718 0.08282 -0.01852 C 0.08716 -0.02963 0.09063 -0.03797 0.0849 -0.05185 C 0.07917 -0.06574 0.05903 -0.09329 0.04844 -0.10185 C 0.03803 -0.11042 0.0323 -0.11019 0.02205 -0.10278 C 0.01198 -0.09537 -0.00572 -0.07084 -0.01232 -0.05787 C -0.01875 -0.04468 -0.01875 -0.0338 -0.01684 -0.02408 C -0.01475 -0.01435 -0.00468 -0.0081 0.00157 0.00116 Z " pathEditMode="relative" rAng="0" ptsTypes="AAAAAAAAA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37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C 0.01111 0.0132 0.01007 0.01436 0.01736 0.02454 C 0.02587 0.03565 0.03611 0.03797 0.04792 0.02963 C 0.06233 0.01366 0.09723 -0.03449 0.10903 -0.04861 " pathEditMode="relative" rAng="0" ptsTypes="AAAA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-7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46 L 0.04497 -0.05741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8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46 L 0.13281 -0.1770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884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113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P</a:t>
            </a:r>
            <a:r>
              <a:rPr lang="en-US" sz="4000" dirty="0">
                <a:solidFill>
                  <a:srgbClr val="0000FF"/>
                </a:solidFill>
                <a:latin typeface="Times New Roman"/>
                <a:cs typeface="Times New Roman"/>
              </a:rPr>
              <a:t>ossible locations for far detector</a:t>
            </a:r>
            <a:endParaRPr lang="en-GB" sz="4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" y="1157622"/>
            <a:ext cx="7012057" cy="5700378"/>
          </a:xfrm>
          <a:prstGeom prst="rect">
            <a:avLst/>
          </a:prstGeom>
        </p:spPr>
      </p:pic>
      <p:pic>
        <p:nvPicPr>
          <p:cNvPr id="9" name="Image 8" descr="mines_tab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008" y="1137476"/>
            <a:ext cx="4511905" cy="325782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flipV="1">
            <a:off x="2893396" y="3554895"/>
            <a:ext cx="72000" cy="72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573149" y="3245691"/>
            <a:ext cx="720000" cy="7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2358031" y="3032737"/>
            <a:ext cx="1151999" cy="1151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1493482" y="2154981"/>
            <a:ext cx="2843999" cy="2843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493482" y="4903304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617997" y="3522595"/>
            <a:ext cx="50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ESS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8039487" y="1876749"/>
            <a:ext cx="94880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à coins arrondis 16"/>
          <p:cNvSpPr/>
          <p:nvPr/>
        </p:nvSpPr>
        <p:spPr>
          <a:xfrm>
            <a:off x="4619061" y="1876749"/>
            <a:ext cx="105627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4641286" y="3932271"/>
            <a:ext cx="577081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1050" dirty="0"/>
              <a:t>Kongsberg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652427" y="4178020"/>
            <a:ext cx="64434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050" dirty="0"/>
              <a:t>Løkken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4619061" y="3932271"/>
            <a:ext cx="105627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à coins arrondis 20"/>
          <p:cNvSpPr/>
          <p:nvPr/>
        </p:nvSpPr>
        <p:spPr>
          <a:xfrm>
            <a:off x="8039487" y="3932271"/>
            <a:ext cx="94880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7156173" y="6118087"/>
            <a:ext cx="165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/>
                <a:cs typeface="Times New Roman"/>
              </a:rPr>
              <a:t>LAGUNA sites</a:t>
            </a:r>
          </a:p>
        </p:txBody>
      </p:sp>
    </p:spTree>
    <p:extLst>
      <p:ext uri="{BB962C8B-B14F-4D97-AF65-F5344CB8AC3E}">
        <p14:creationId xmlns:p14="http://schemas.microsoft.com/office/powerpoint/2010/main" val="39278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8009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8D04F-95DD-BB4A-92B7-BA8B8E4C2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735" y="3751247"/>
            <a:ext cx="3831998" cy="2907969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691261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4033067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not yet fully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systematic errors </a:t>
            </a:r>
            <a:r>
              <a:rPr lang="en-GB" sz="2000" dirty="0">
                <a:ea typeface="Times New Roman" charset="0"/>
                <a:cs typeface="Times New Roman" charset="0"/>
              </a:rPr>
              <a:t>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9215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689215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010779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F2856B-7317-9D46-A7CB-CEE26185A5A9}"/>
              </a:ext>
            </a:extLst>
          </p:cNvPr>
          <p:cNvCxnSpPr>
            <a:cxnSpLocks/>
          </p:cNvCxnSpPr>
          <p:nvPr/>
        </p:nvCxnSpPr>
        <p:spPr>
          <a:xfrm>
            <a:off x="5908274" y="5578355"/>
            <a:ext cx="310025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56495F-4DC6-654F-A49A-D69B00B0A012}"/>
              </a:ext>
            </a:extLst>
          </p:cNvPr>
          <p:cNvSpPr txBox="1"/>
          <p:nvPr/>
        </p:nvSpPr>
        <p:spPr>
          <a:xfrm>
            <a:off x="7042648" y="4150490"/>
            <a:ext cx="8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5/5 </a:t>
            </a:r>
            <a:r>
              <a:rPr lang="en-GB" dirty="0" err="1"/>
              <a:t>yrs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B2D660-80D7-3D4A-AE13-548704FA6829}"/>
              </a:ext>
            </a:extLst>
          </p:cNvPr>
          <p:cNvSpPr txBox="1"/>
          <p:nvPr/>
        </p:nvSpPr>
        <p:spPr>
          <a:xfrm>
            <a:off x="207800" y="6303329"/>
            <a:ext cx="2185919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see Salvador's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21024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Do we really need the accumulator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69E74-25FA-6C4E-93B8-AA756A56B820}"/>
              </a:ext>
            </a:extLst>
          </p:cNvPr>
          <p:cNvSpPr txBox="1"/>
          <p:nvPr/>
        </p:nvSpPr>
        <p:spPr>
          <a:xfrm>
            <a:off x="0" y="1204368"/>
            <a:ext cx="5127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dirty="0"/>
              <a:t>In case the hadron collector current problem is solved, do we still need the accumulator?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FF0000"/>
                </a:solidFill>
              </a:rPr>
              <a:t>YES</a:t>
            </a:r>
            <a:r>
              <a:rPr lang="en-FR" dirty="0"/>
              <a:t>, for physics performance reasons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9EC6DD-F6F6-E44A-BAA6-AF870A010A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084" y="1204368"/>
            <a:ext cx="2860665" cy="2718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8037CC-A81E-5A4C-9AB7-840AC54DCC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083" y="3861707"/>
            <a:ext cx="2860665" cy="27187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CC15F9-2BBF-6B4D-B4BA-A44569906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51" y="2503460"/>
            <a:ext cx="4148130" cy="394228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4B41AA-B747-EF4F-8A14-9E4C54BCC14E}"/>
              </a:ext>
            </a:extLst>
          </p:cNvPr>
          <p:cNvCxnSpPr/>
          <p:nvPr/>
        </p:nvCxnSpPr>
        <p:spPr>
          <a:xfrm>
            <a:off x="1934936" y="4408714"/>
            <a:ext cx="0" cy="15675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A24AEC-93D7-2E46-8404-E29B58B20509}"/>
              </a:ext>
            </a:extLst>
          </p:cNvPr>
          <p:cNvCxnSpPr/>
          <p:nvPr/>
        </p:nvCxnSpPr>
        <p:spPr>
          <a:xfrm>
            <a:off x="3355521" y="4408714"/>
            <a:ext cx="0" cy="15675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97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 for CP violation observation</a:t>
            </a:r>
            <a:b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(2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maximum)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B548C-93D0-7A4D-96FC-810B751E2FCE}"/>
              </a:ext>
            </a:extLst>
          </p:cNvPr>
          <p:cNvSpPr txBox="1"/>
          <p:nvPr/>
        </p:nvSpPr>
        <p:spPr>
          <a:xfrm>
            <a:off x="2927131" y="3712515"/>
            <a:ext cx="3289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88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8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sz="8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-1541"/>
            <a:ext cx="6862522" cy="954107"/>
          </a:xfrm>
        </p:spPr>
        <p:txBody>
          <a:bodyPr/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Required modifications of the ESS accelerator for ESS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fr-CH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SB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09/10/2020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61" y="1059895"/>
            <a:ext cx="8474477" cy="4871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93021" y="2249213"/>
            <a:ext cx="1702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C0FA5C-AFF3-D34F-AC53-B26B1D21F1D0}"/>
              </a:ext>
            </a:extLst>
          </p:cNvPr>
          <p:cNvSpPr txBox="1"/>
          <p:nvPr/>
        </p:nvSpPr>
        <p:spPr>
          <a:xfrm>
            <a:off x="6180666" y="4055533"/>
            <a:ext cx="233884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Better to go to 2.5 GeV</a:t>
            </a:r>
          </a:p>
        </p:txBody>
      </p:sp>
    </p:spTree>
    <p:extLst>
      <p:ext uri="{BB962C8B-B14F-4D97-AF65-F5344CB8AC3E}">
        <p14:creationId xmlns:p14="http://schemas.microsoft.com/office/powerpoint/2010/main" val="40454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929" y="-1406"/>
            <a:ext cx="6862522" cy="748463"/>
          </a:xfrm>
        </p:spPr>
        <p:txBody>
          <a:bodyPr/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Linac modifications and operation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09/10/2020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21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grpSp>
        <p:nvGrpSpPr>
          <p:cNvPr id="271" name="Group">
            <a:extLst>
              <a:ext uri="{FF2B5EF4-FFF2-40B4-BE49-F238E27FC236}">
                <a16:creationId xmlns:a16="http://schemas.microsoft.com/office/drawing/2014/main" id="{C6C01486-15F6-6F4A-BDD3-C22A3395FF6F}"/>
              </a:ext>
            </a:extLst>
          </p:cNvPr>
          <p:cNvGrpSpPr/>
          <p:nvPr/>
        </p:nvGrpSpPr>
        <p:grpSpPr>
          <a:xfrm>
            <a:off x="1557977" y="2875538"/>
            <a:ext cx="6351353" cy="3570721"/>
            <a:chOff x="-241483" y="0"/>
            <a:chExt cx="12983547" cy="7626485"/>
          </a:xfrm>
        </p:grpSpPr>
        <p:sp>
          <p:nvSpPr>
            <p:cNvPr id="272" name="Line">
              <a:extLst>
                <a:ext uri="{FF2B5EF4-FFF2-40B4-BE49-F238E27FC236}">
                  <a16:creationId xmlns:a16="http://schemas.microsoft.com/office/drawing/2014/main" id="{5C1144D2-D1BC-7A4C-8F31-F097B8D219A5}"/>
                </a:ext>
              </a:extLst>
            </p:cNvPr>
            <p:cNvSpPr/>
            <p:nvPr/>
          </p:nvSpPr>
          <p:spPr>
            <a:xfrm>
              <a:off x="1505087" y="1032843"/>
              <a:ext cx="10166704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73" name="P">
              <a:extLst>
                <a:ext uri="{FF2B5EF4-FFF2-40B4-BE49-F238E27FC236}">
                  <a16:creationId xmlns:a16="http://schemas.microsoft.com/office/drawing/2014/main" id="{105EB71C-B8BB-2245-97F2-14827C874D18}"/>
                </a:ext>
              </a:extLst>
            </p:cNvPr>
            <p:cNvSpPr/>
            <p:nvPr/>
          </p:nvSpPr>
          <p:spPr>
            <a:xfrm>
              <a:off x="1859692" y="475"/>
              <a:ext cx="438525" cy="1016001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584200" hangingPunct="0"/>
              <a:r>
                <a:rPr lang="en-GB" sz="1200" kern="0">
                  <a:latin typeface="Gill Sans Light"/>
                  <a:cs typeface="Gill Sans Light"/>
                  <a:sym typeface="Gill Sans Light"/>
                </a:rPr>
                <a:t>P</a:t>
              </a:r>
            </a:p>
          </p:txBody>
        </p:sp>
        <p:sp>
          <p:nvSpPr>
            <p:cNvPr id="274" name="P">
              <a:extLst>
                <a:ext uri="{FF2B5EF4-FFF2-40B4-BE49-F238E27FC236}">
                  <a16:creationId xmlns:a16="http://schemas.microsoft.com/office/drawing/2014/main" id="{9B6CEBAE-CBA1-394E-8A23-551849708FD7}"/>
                </a:ext>
              </a:extLst>
            </p:cNvPr>
            <p:cNvSpPr/>
            <p:nvPr/>
          </p:nvSpPr>
          <p:spPr>
            <a:xfrm>
              <a:off x="6780840" y="475"/>
              <a:ext cx="438524" cy="1016001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584200" hangingPunct="0"/>
              <a:r>
                <a:rPr lang="en-GB" sz="1200" kern="0">
                  <a:latin typeface="Gill Sans Light"/>
                  <a:cs typeface="Gill Sans Light"/>
                  <a:sym typeface="Gill Sans Light"/>
                </a:rPr>
                <a:t>P</a:t>
              </a:r>
            </a:p>
          </p:txBody>
        </p:sp>
        <p:sp>
          <p:nvSpPr>
            <p:cNvPr id="275" name="H-">
              <a:extLst>
                <a:ext uri="{FF2B5EF4-FFF2-40B4-BE49-F238E27FC236}">
                  <a16:creationId xmlns:a16="http://schemas.microsoft.com/office/drawing/2014/main" id="{3DF5E831-63BE-E349-9D6E-54A6418126F0}"/>
                </a:ext>
              </a:extLst>
            </p:cNvPr>
            <p:cNvSpPr/>
            <p:nvPr/>
          </p:nvSpPr>
          <p:spPr>
            <a:xfrm>
              <a:off x="43397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6" name="H-">
              <a:extLst>
                <a:ext uri="{FF2B5EF4-FFF2-40B4-BE49-F238E27FC236}">
                  <a16:creationId xmlns:a16="http://schemas.microsoft.com/office/drawing/2014/main" id="{B8B138A5-B40C-7D45-91D3-8DAB3F24608C}"/>
                </a:ext>
              </a:extLst>
            </p:cNvPr>
            <p:cNvSpPr/>
            <p:nvPr/>
          </p:nvSpPr>
          <p:spPr>
            <a:xfrm>
              <a:off x="44540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7" name="H-">
              <a:extLst>
                <a:ext uri="{FF2B5EF4-FFF2-40B4-BE49-F238E27FC236}">
                  <a16:creationId xmlns:a16="http://schemas.microsoft.com/office/drawing/2014/main" id="{6BE59ADD-202E-5243-B7BB-BBA26CB02F3D}"/>
                </a:ext>
              </a:extLst>
            </p:cNvPr>
            <p:cNvSpPr/>
            <p:nvPr/>
          </p:nvSpPr>
          <p:spPr>
            <a:xfrm>
              <a:off x="45683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8" name="H-">
              <a:extLst>
                <a:ext uri="{FF2B5EF4-FFF2-40B4-BE49-F238E27FC236}">
                  <a16:creationId xmlns:a16="http://schemas.microsoft.com/office/drawing/2014/main" id="{62ED858B-94D3-1F44-8AE8-B3D404334113}"/>
                </a:ext>
              </a:extLst>
            </p:cNvPr>
            <p:cNvSpPr/>
            <p:nvPr/>
          </p:nvSpPr>
          <p:spPr>
            <a:xfrm>
              <a:off x="46826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9" name="H-">
              <a:extLst>
                <a:ext uri="{FF2B5EF4-FFF2-40B4-BE49-F238E27FC236}">
                  <a16:creationId xmlns:a16="http://schemas.microsoft.com/office/drawing/2014/main" id="{3BF49C52-1421-214C-96C7-9610730A3FF8}"/>
                </a:ext>
              </a:extLst>
            </p:cNvPr>
            <p:cNvSpPr/>
            <p:nvPr/>
          </p:nvSpPr>
          <p:spPr>
            <a:xfrm>
              <a:off x="92681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0" name="H-">
              <a:extLst>
                <a:ext uri="{FF2B5EF4-FFF2-40B4-BE49-F238E27FC236}">
                  <a16:creationId xmlns:a16="http://schemas.microsoft.com/office/drawing/2014/main" id="{715D49B5-2259-3844-AF4C-07EAE4240DBF}"/>
                </a:ext>
              </a:extLst>
            </p:cNvPr>
            <p:cNvSpPr/>
            <p:nvPr/>
          </p:nvSpPr>
          <p:spPr>
            <a:xfrm>
              <a:off x="93824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1" name="H-">
              <a:extLst>
                <a:ext uri="{FF2B5EF4-FFF2-40B4-BE49-F238E27FC236}">
                  <a16:creationId xmlns:a16="http://schemas.microsoft.com/office/drawing/2014/main" id="{E795C07B-2979-8146-B729-87377158FBAE}"/>
                </a:ext>
              </a:extLst>
            </p:cNvPr>
            <p:cNvSpPr/>
            <p:nvPr/>
          </p:nvSpPr>
          <p:spPr>
            <a:xfrm>
              <a:off x="94967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2" name="H-">
              <a:extLst>
                <a:ext uri="{FF2B5EF4-FFF2-40B4-BE49-F238E27FC236}">
                  <a16:creationId xmlns:a16="http://schemas.microsoft.com/office/drawing/2014/main" id="{9E959D5C-A766-0D4D-84A9-6C6555DCB97A}"/>
                </a:ext>
              </a:extLst>
            </p:cNvPr>
            <p:cNvSpPr/>
            <p:nvPr/>
          </p:nvSpPr>
          <p:spPr>
            <a:xfrm>
              <a:off x="96110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3" name="Line">
              <a:extLst>
                <a:ext uri="{FF2B5EF4-FFF2-40B4-BE49-F238E27FC236}">
                  <a16:creationId xmlns:a16="http://schemas.microsoft.com/office/drawing/2014/main" id="{843CEF4B-D5BA-CE41-A275-41F7ECE1C550}"/>
                </a:ext>
              </a:extLst>
            </p:cNvPr>
            <p:cNvSpPr/>
            <p:nvPr/>
          </p:nvSpPr>
          <p:spPr>
            <a:xfrm>
              <a:off x="1385236" y="3055209"/>
              <a:ext cx="4846423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84" name="H-">
              <a:extLst>
                <a:ext uri="{FF2B5EF4-FFF2-40B4-BE49-F238E27FC236}">
                  <a16:creationId xmlns:a16="http://schemas.microsoft.com/office/drawing/2014/main" id="{7DF6DDBF-E64C-434D-BDF5-469B864ED602}"/>
                </a:ext>
              </a:extLst>
            </p:cNvPr>
            <p:cNvSpPr/>
            <p:nvPr/>
          </p:nvSpPr>
          <p:spPr>
            <a:xfrm>
              <a:off x="18068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5" name="H-">
              <a:extLst>
                <a:ext uri="{FF2B5EF4-FFF2-40B4-BE49-F238E27FC236}">
                  <a16:creationId xmlns:a16="http://schemas.microsoft.com/office/drawing/2014/main" id="{3185D47C-CEEC-F440-9751-2B673101B736}"/>
                </a:ext>
              </a:extLst>
            </p:cNvPr>
            <p:cNvSpPr/>
            <p:nvPr/>
          </p:nvSpPr>
          <p:spPr>
            <a:xfrm>
              <a:off x="25561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6" name="H-">
              <a:extLst>
                <a:ext uri="{FF2B5EF4-FFF2-40B4-BE49-F238E27FC236}">
                  <a16:creationId xmlns:a16="http://schemas.microsoft.com/office/drawing/2014/main" id="{C1DFA5DD-310A-5D49-A5B0-45AB9733D889}"/>
                </a:ext>
              </a:extLst>
            </p:cNvPr>
            <p:cNvSpPr/>
            <p:nvPr/>
          </p:nvSpPr>
          <p:spPr>
            <a:xfrm>
              <a:off x="33054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7" name="H-">
              <a:extLst>
                <a:ext uri="{FF2B5EF4-FFF2-40B4-BE49-F238E27FC236}">
                  <a16:creationId xmlns:a16="http://schemas.microsoft.com/office/drawing/2014/main" id="{E9CAB6FC-2849-7440-B8EE-8D7EA94413E9}"/>
                </a:ext>
              </a:extLst>
            </p:cNvPr>
            <p:cNvSpPr/>
            <p:nvPr/>
          </p:nvSpPr>
          <p:spPr>
            <a:xfrm>
              <a:off x="40547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8" name="H-">
              <a:extLst>
                <a:ext uri="{FF2B5EF4-FFF2-40B4-BE49-F238E27FC236}">
                  <a16:creationId xmlns:a16="http://schemas.microsoft.com/office/drawing/2014/main" id="{FBCEBCB4-6A90-F04C-9D5B-CACC33145616}"/>
                </a:ext>
              </a:extLst>
            </p:cNvPr>
            <p:cNvSpPr/>
            <p:nvPr/>
          </p:nvSpPr>
          <p:spPr>
            <a:xfrm>
              <a:off x="86648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9" name="H-">
              <a:extLst>
                <a:ext uri="{FF2B5EF4-FFF2-40B4-BE49-F238E27FC236}">
                  <a16:creationId xmlns:a16="http://schemas.microsoft.com/office/drawing/2014/main" id="{3276E5E0-AB92-1645-8113-6C8B8F64CDF1}"/>
                </a:ext>
              </a:extLst>
            </p:cNvPr>
            <p:cNvSpPr/>
            <p:nvPr/>
          </p:nvSpPr>
          <p:spPr>
            <a:xfrm>
              <a:off x="94141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0" name="H-">
              <a:extLst>
                <a:ext uri="{FF2B5EF4-FFF2-40B4-BE49-F238E27FC236}">
                  <a16:creationId xmlns:a16="http://schemas.microsoft.com/office/drawing/2014/main" id="{4908EC9B-FE54-4240-ADF1-81B1BB1D96E5}"/>
                </a:ext>
              </a:extLst>
            </p:cNvPr>
            <p:cNvSpPr/>
            <p:nvPr/>
          </p:nvSpPr>
          <p:spPr>
            <a:xfrm>
              <a:off x="101634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1" name="H-">
              <a:extLst>
                <a:ext uri="{FF2B5EF4-FFF2-40B4-BE49-F238E27FC236}">
                  <a16:creationId xmlns:a16="http://schemas.microsoft.com/office/drawing/2014/main" id="{0B1EA7C8-589A-FA49-8FB4-BFFBAEA19D81}"/>
                </a:ext>
              </a:extLst>
            </p:cNvPr>
            <p:cNvSpPr/>
            <p:nvPr/>
          </p:nvSpPr>
          <p:spPr>
            <a:xfrm>
              <a:off x="109127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2" name="Line">
              <a:extLst>
                <a:ext uri="{FF2B5EF4-FFF2-40B4-BE49-F238E27FC236}">
                  <a16:creationId xmlns:a16="http://schemas.microsoft.com/office/drawing/2014/main" id="{94D28924-CE5C-9242-BD35-3DD13D66B904}"/>
                </a:ext>
              </a:extLst>
            </p:cNvPr>
            <p:cNvSpPr/>
            <p:nvPr/>
          </p:nvSpPr>
          <p:spPr>
            <a:xfrm>
              <a:off x="6360741" y="3055209"/>
              <a:ext cx="543090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3" name="Line">
              <a:extLst>
                <a:ext uri="{FF2B5EF4-FFF2-40B4-BE49-F238E27FC236}">
                  <a16:creationId xmlns:a16="http://schemas.microsoft.com/office/drawing/2014/main" id="{9B5F97C6-B131-7444-BD6D-BC7DC4EB0269}"/>
                </a:ext>
              </a:extLst>
            </p:cNvPr>
            <p:cNvSpPr/>
            <p:nvPr/>
          </p:nvSpPr>
          <p:spPr>
            <a:xfrm flipV="1">
              <a:off x="6160104" y="2896305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4" name="Line">
              <a:extLst>
                <a:ext uri="{FF2B5EF4-FFF2-40B4-BE49-F238E27FC236}">
                  <a16:creationId xmlns:a16="http://schemas.microsoft.com/office/drawing/2014/main" id="{D7E5DF8A-004D-514C-B778-05C130C68F02}"/>
                </a:ext>
              </a:extLst>
            </p:cNvPr>
            <p:cNvSpPr/>
            <p:nvPr/>
          </p:nvSpPr>
          <p:spPr>
            <a:xfrm flipV="1">
              <a:off x="6287104" y="2896305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5" name="Line">
              <a:extLst>
                <a:ext uri="{FF2B5EF4-FFF2-40B4-BE49-F238E27FC236}">
                  <a16:creationId xmlns:a16="http://schemas.microsoft.com/office/drawing/2014/main" id="{0C50CDD4-046D-C94A-A2BB-3405230DA26D}"/>
                </a:ext>
              </a:extLst>
            </p:cNvPr>
            <p:cNvSpPr/>
            <p:nvPr/>
          </p:nvSpPr>
          <p:spPr>
            <a:xfrm>
              <a:off x="1505087" y="5477843"/>
              <a:ext cx="4846423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6" name="H-">
              <a:extLst>
                <a:ext uri="{FF2B5EF4-FFF2-40B4-BE49-F238E27FC236}">
                  <a16:creationId xmlns:a16="http://schemas.microsoft.com/office/drawing/2014/main" id="{D22D9FEA-A71D-9F40-B0F1-BAD13FC45B58}"/>
                </a:ext>
              </a:extLst>
            </p:cNvPr>
            <p:cNvSpPr/>
            <p:nvPr/>
          </p:nvSpPr>
          <p:spPr>
            <a:xfrm>
              <a:off x="1888624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7" name="H-">
              <a:extLst>
                <a:ext uri="{FF2B5EF4-FFF2-40B4-BE49-F238E27FC236}">
                  <a16:creationId xmlns:a16="http://schemas.microsoft.com/office/drawing/2014/main" id="{84C6097B-FD41-0344-A82B-1D889A11DDC6}"/>
                </a:ext>
              </a:extLst>
            </p:cNvPr>
            <p:cNvSpPr/>
            <p:nvPr/>
          </p:nvSpPr>
          <p:spPr>
            <a:xfrm>
              <a:off x="2637924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8" name="H-">
              <a:extLst>
                <a:ext uri="{FF2B5EF4-FFF2-40B4-BE49-F238E27FC236}">
                  <a16:creationId xmlns:a16="http://schemas.microsoft.com/office/drawing/2014/main" id="{72A749CF-72AD-6B42-9EED-7EA4A702333E}"/>
                </a:ext>
              </a:extLst>
            </p:cNvPr>
            <p:cNvSpPr/>
            <p:nvPr/>
          </p:nvSpPr>
          <p:spPr>
            <a:xfrm>
              <a:off x="33872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9" name="H-">
              <a:extLst>
                <a:ext uri="{FF2B5EF4-FFF2-40B4-BE49-F238E27FC236}">
                  <a16:creationId xmlns:a16="http://schemas.microsoft.com/office/drawing/2014/main" id="{85DB0114-A930-2044-BB9D-ADDC65ACB51E}"/>
                </a:ext>
              </a:extLst>
            </p:cNvPr>
            <p:cNvSpPr/>
            <p:nvPr/>
          </p:nvSpPr>
          <p:spPr>
            <a:xfrm>
              <a:off x="41365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0" name="H-">
              <a:extLst>
                <a:ext uri="{FF2B5EF4-FFF2-40B4-BE49-F238E27FC236}">
                  <a16:creationId xmlns:a16="http://schemas.microsoft.com/office/drawing/2014/main" id="{B9B90209-1250-9D4F-AA11-32B29F077544}"/>
                </a:ext>
              </a:extLst>
            </p:cNvPr>
            <p:cNvSpPr/>
            <p:nvPr/>
          </p:nvSpPr>
          <p:spPr>
            <a:xfrm>
              <a:off x="87466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1" name="H-">
              <a:extLst>
                <a:ext uri="{FF2B5EF4-FFF2-40B4-BE49-F238E27FC236}">
                  <a16:creationId xmlns:a16="http://schemas.microsoft.com/office/drawing/2014/main" id="{6E868A44-282F-3446-99AA-5F8C0E3EA0F0}"/>
                </a:ext>
              </a:extLst>
            </p:cNvPr>
            <p:cNvSpPr/>
            <p:nvPr/>
          </p:nvSpPr>
          <p:spPr>
            <a:xfrm>
              <a:off x="94959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2" name="H-">
              <a:extLst>
                <a:ext uri="{FF2B5EF4-FFF2-40B4-BE49-F238E27FC236}">
                  <a16:creationId xmlns:a16="http://schemas.microsoft.com/office/drawing/2014/main" id="{9230C916-765B-8D4F-B5A8-32C29A08955C}"/>
                </a:ext>
              </a:extLst>
            </p:cNvPr>
            <p:cNvSpPr/>
            <p:nvPr/>
          </p:nvSpPr>
          <p:spPr>
            <a:xfrm>
              <a:off x="102452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3" name="H-">
              <a:extLst>
                <a:ext uri="{FF2B5EF4-FFF2-40B4-BE49-F238E27FC236}">
                  <a16:creationId xmlns:a16="http://schemas.microsoft.com/office/drawing/2014/main" id="{2FE91767-00ED-004A-8193-049AFE7B6580}"/>
                </a:ext>
              </a:extLst>
            </p:cNvPr>
            <p:cNvSpPr/>
            <p:nvPr/>
          </p:nvSpPr>
          <p:spPr>
            <a:xfrm>
              <a:off x="109945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4" name="Line">
              <a:extLst>
                <a:ext uri="{FF2B5EF4-FFF2-40B4-BE49-F238E27FC236}">
                  <a16:creationId xmlns:a16="http://schemas.microsoft.com/office/drawing/2014/main" id="{C49E0A0D-E956-DA45-BA05-81D6BED02473}"/>
                </a:ext>
              </a:extLst>
            </p:cNvPr>
            <p:cNvSpPr/>
            <p:nvPr/>
          </p:nvSpPr>
          <p:spPr>
            <a:xfrm>
              <a:off x="6480592" y="5477843"/>
              <a:ext cx="543090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05" name="Into linac">
              <a:extLst>
                <a:ext uri="{FF2B5EF4-FFF2-40B4-BE49-F238E27FC236}">
                  <a16:creationId xmlns:a16="http://schemas.microsoft.com/office/drawing/2014/main" id="{592A2B03-904E-ED45-8B9D-3FA4E20DFAF4}"/>
                </a:ext>
              </a:extLst>
            </p:cNvPr>
            <p:cNvSpPr txBox="1"/>
            <p:nvPr/>
          </p:nvSpPr>
          <p:spPr>
            <a:xfrm>
              <a:off x="-226118" y="57347"/>
              <a:ext cx="2110315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linac</a:t>
              </a:r>
            </a:p>
          </p:txBody>
        </p:sp>
        <p:sp>
          <p:nvSpPr>
            <p:cNvPr id="306" name="Into ring">
              <a:extLst>
                <a:ext uri="{FF2B5EF4-FFF2-40B4-BE49-F238E27FC236}">
                  <a16:creationId xmlns:a16="http://schemas.microsoft.com/office/drawing/2014/main" id="{BC91BC4C-84F4-AB42-B2DD-B1129332E75E}"/>
                </a:ext>
              </a:extLst>
            </p:cNvPr>
            <p:cNvSpPr txBox="1"/>
            <p:nvPr/>
          </p:nvSpPr>
          <p:spPr>
            <a:xfrm>
              <a:off x="-179220" y="2216347"/>
              <a:ext cx="1907149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ring</a:t>
              </a:r>
            </a:p>
          </p:txBody>
        </p:sp>
        <p:sp>
          <p:nvSpPr>
            <p:cNvPr id="307" name="Into horn">
              <a:extLst>
                <a:ext uri="{FF2B5EF4-FFF2-40B4-BE49-F238E27FC236}">
                  <a16:creationId xmlns:a16="http://schemas.microsoft.com/office/drawing/2014/main" id="{5C5D9342-32A4-2A43-979C-16428B294890}"/>
                </a:ext>
              </a:extLst>
            </p:cNvPr>
            <p:cNvSpPr txBox="1"/>
            <p:nvPr/>
          </p:nvSpPr>
          <p:spPr>
            <a:xfrm>
              <a:off x="-241483" y="4629348"/>
              <a:ext cx="2031670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horn</a:t>
              </a:r>
            </a:p>
          </p:txBody>
        </p:sp>
        <p:sp>
          <p:nvSpPr>
            <p:cNvPr id="308" name="Line">
              <a:extLst>
                <a:ext uri="{FF2B5EF4-FFF2-40B4-BE49-F238E27FC236}">
                  <a16:creationId xmlns:a16="http://schemas.microsoft.com/office/drawing/2014/main" id="{6C92B57A-D76C-BA4E-9125-4026F81B05D2}"/>
                </a:ext>
              </a:extLst>
            </p:cNvPr>
            <p:cNvSpPr/>
            <p:nvPr/>
          </p:nvSpPr>
          <p:spPr>
            <a:xfrm>
              <a:off x="4315640" y="1339638"/>
              <a:ext cx="4937124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09" name="14 Hz">
              <a:extLst>
                <a:ext uri="{FF2B5EF4-FFF2-40B4-BE49-F238E27FC236}">
                  <a16:creationId xmlns:a16="http://schemas.microsoft.com/office/drawing/2014/main" id="{20CCA424-4FF9-9E41-877E-8A1D13CB3E50}"/>
                </a:ext>
              </a:extLst>
            </p:cNvPr>
            <p:cNvSpPr txBox="1"/>
            <p:nvPr/>
          </p:nvSpPr>
          <p:spPr>
            <a:xfrm>
              <a:off x="6240240" y="1198780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0" name="Line">
              <a:extLst>
                <a:ext uri="{FF2B5EF4-FFF2-40B4-BE49-F238E27FC236}">
                  <a16:creationId xmlns:a16="http://schemas.microsoft.com/office/drawing/2014/main" id="{1892CDF2-FC70-204F-8FFB-BAC2DDA89C58}"/>
                </a:ext>
              </a:extLst>
            </p:cNvPr>
            <p:cNvSpPr/>
            <p:nvPr/>
          </p:nvSpPr>
          <p:spPr>
            <a:xfrm>
              <a:off x="4061640" y="3371638"/>
              <a:ext cx="678599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1" name="14 Hz">
              <a:extLst>
                <a:ext uri="{FF2B5EF4-FFF2-40B4-BE49-F238E27FC236}">
                  <a16:creationId xmlns:a16="http://schemas.microsoft.com/office/drawing/2014/main" id="{CD036F32-945E-BD43-9C62-6414A58ED989}"/>
                </a:ext>
              </a:extLst>
            </p:cNvPr>
            <p:cNvSpPr txBox="1"/>
            <p:nvPr/>
          </p:nvSpPr>
          <p:spPr>
            <a:xfrm>
              <a:off x="6910674" y="3225640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2" name="Line">
              <a:extLst>
                <a:ext uri="{FF2B5EF4-FFF2-40B4-BE49-F238E27FC236}">
                  <a16:creationId xmlns:a16="http://schemas.microsoft.com/office/drawing/2014/main" id="{E2EB94E9-00BF-6A44-A6B6-E7D365FB5B54}"/>
                </a:ext>
              </a:extLst>
            </p:cNvPr>
            <p:cNvSpPr/>
            <p:nvPr/>
          </p:nvSpPr>
          <p:spPr>
            <a:xfrm>
              <a:off x="1877241" y="5784639"/>
              <a:ext cx="678599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3" name="14 Hz">
              <a:extLst>
                <a:ext uri="{FF2B5EF4-FFF2-40B4-BE49-F238E27FC236}">
                  <a16:creationId xmlns:a16="http://schemas.microsoft.com/office/drawing/2014/main" id="{EE015791-B2F3-4D41-9A54-192C9EAF429E}"/>
                </a:ext>
              </a:extLst>
            </p:cNvPr>
            <p:cNvSpPr txBox="1"/>
            <p:nvPr/>
          </p:nvSpPr>
          <p:spPr>
            <a:xfrm>
              <a:off x="4726272" y="5638641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4" name="Line">
              <a:extLst>
                <a:ext uri="{FF2B5EF4-FFF2-40B4-BE49-F238E27FC236}">
                  <a16:creationId xmlns:a16="http://schemas.microsoft.com/office/drawing/2014/main" id="{F38867BF-7356-0341-99D5-7A28F44468E1}"/>
                </a:ext>
              </a:extLst>
            </p:cNvPr>
            <p:cNvSpPr/>
            <p:nvPr/>
          </p:nvSpPr>
          <p:spPr>
            <a:xfrm>
              <a:off x="1889941" y="4324139"/>
              <a:ext cx="76125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5" name="~1.4 kHz">
              <a:extLst>
                <a:ext uri="{FF2B5EF4-FFF2-40B4-BE49-F238E27FC236}">
                  <a16:creationId xmlns:a16="http://schemas.microsoft.com/office/drawing/2014/main" id="{C18C42B4-A295-9845-8600-D234C443BF51}"/>
                </a:ext>
              </a:extLst>
            </p:cNvPr>
            <p:cNvSpPr txBox="1"/>
            <p:nvPr/>
          </p:nvSpPr>
          <p:spPr>
            <a:xfrm>
              <a:off x="1493943" y="3608229"/>
              <a:ext cx="1553244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~1.4 kHz</a:t>
              </a:r>
            </a:p>
          </p:txBody>
        </p:sp>
        <p:sp>
          <p:nvSpPr>
            <p:cNvPr id="316" name="Line">
              <a:extLst>
                <a:ext uri="{FF2B5EF4-FFF2-40B4-BE49-F238E27FC236}">
                  <a16:creationId xmlns:a16="http://schemas.microsoft.com/office/drawing/2014/main" id="{629E8225-1BF5-3D4B-A6E4-64BD277D3278}"/>
                </a:ext>
              </a:extLst>
            </p:cNvPr>
            <p:cNvSpPr/>
            <p:nvPr/>
          </p:nvSpPr>
          <p:spPr>
            <a:xfrm flipV="1">
              <a:off x="6287104" y="5309304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7" name="Line">
              <a:extLst>
                <a:ext uri="{FF2B5EF4-FFF2-40B4-BE49-F238E27FC236}">
                  <a16:creationId xmlns:a16="http://schemas.microsoft.com/office/drawing/2014/main" id="{3774CC0D-28E4-5843-9400-B369A35BBD0A}"/>
                </a:ext>
              </a:extLst>
            </p:cNvPr>
            <p:cNvSpPr/>
            <p:nvPr/>
          </p:nvSpPr>
          <p:spPr>
            <a:xfrm flipV="1">
              <a:off x="6414104" y="5309304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8" name="Line">
              <a:extLst>
                <a:ext uri="{FF2B5EF4-FFF2-40B4-BE49-F238E27FC236}">
                  <a16:creationId xmlns:a16="http://schemas.microsoft.com/office/drawing/2014/main" id="{48E84A0F-EBC7-E849-83A8-FCB90E59A022}"/>
                </a:ext>
              </a:extLst>
            </p:cNvPr>
            <p:cNvSpPr/>
            <p:nvPr/>
          </p:nvSpPr>
          <p:spPr>
            <a:xfrm rot="8793377">
              <a:off x="7890461" y="5934308"/>
              <a:ext cx="1052911" cy="37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030" y="0"/>
                  </a:lnTo>
                  <a:lnTo>
                    <a:pt x="21600" y="605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9" name="Line">
              <a:extLst>
                <a:ext uri="{FF2B5EF4-FFF2-40B4-BE49-F238E27FC236}">
                  <a16:creationId xmlns:a16="http://schemas.microsoft.com/office/drawing/2014/main" id="{E2FC1FF6-E72A-7446-AC9E-D8CB70F94C39}"/>
                </a:ext>
              </a:extLst>
            </p:cNvPr>
            <p:cNvSpPr/>
            <p:nvPr/>
          </p:nvSpPr>
          <p:spPr>
            <a:xfrm rot="8793377">
              <a:off x="7796297" y="6191525"/>
              <a:ext cx="2072717" cy="66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014" y="247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0" name="Line">
              <a:extLst>
                <a:ext uri="{FF2B5EF4-FFF2-40B4-BE49-F238E27FC236}">
                  <a16:creationId xmlns:a16="http://schemas.microsoft.com/office/drawing/2014/main" id="{86E07FB9-E8EA-1A49-9FDF-3DF0BF5317F8}"/>
                </a:ext>
              </a:extLst>
            </p:cNvPr>
            <p:cNvSpPr/>
            <p:nvPr/>
          </p:nvSpPr>
          <p:spPr>
            <a:xfrm rot="12774410" flipH="1">
              <a:off x="10925761" y="5934308"/>
              <a:ext cx="1052911" cy="37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030" y="0"/>
                  </a:lnTo>
                  <a:lnTo>
                    <a:pt x="21600" y="605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1" name="Line">
              <a:extLst>
                <a:ext uri="{FF2B5EF4-FFF2-40B4-BE49-F238E27FC236}">
                  <a16:creationId xmlns:a16="http://schemas.microsoft.com/office/drawing/2014/main" id="{54959404-5868-8448-9846-61AEC5CA5E07}"/>
                </a:ext>
              </a:extLst>
            </p:cNvPr>
            <p:cNvSpPr/>
            <p:nvPr/>
          </p:nvSpPr>
          <p:spPr>
            <a:xfrm rot="12774410" flipH="1">
              <a:off x="9942597" y="6191525"/>
              <a:ext cx="2072717" cy="66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014" y="247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2" name="Horn 1">
              <a:extLst>
                <a:ext uri="{FF2B5EF4-FFF2-40B4-BE49-F238E27FC236}">
                  <a16:creationId xmlns:a16="http://schemas.microsoft.com/office/drawing/2014/main" id="{704D8784-A5B3-424C-A5B4-4149DE576A05}"/>
                </a:ext>
              </a:extLst>
            </p:cNvPr>
            <p:cNvSpPr txBox="1"/>
            <p:nvPr/>
          </p:nvSpPr>
          <p:spPr>
            <a:xfrm>
              <a:off x="7127807" y="6156819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1</a:t>
              </a:r>
            </a:p>
          </p:txBody>
        </p:sp>
        <p:sp>
          <p:nvSpPr>
            <p:cNvPr id="323" name="Horn 2">
              <a:extLst>
                <a:ext uri="{FF2B5EF4-FFF2-40B4-BE49-F238E27FC236}">
                  <a16:creationId xmlns:a16="http://schemas.microsoft.com/office/drawing/2014/main" id="{514256FC-A623-F34A-BC56-B9950B91D9DB}"/>
                </a:ext>
              </a:extLst>
            </p:cNvPr>
            <p:cNvSpPr txBox="1"/>
            <p:nvPr/>
          </p:nvSpPr>
          <p:spPr>
            <a:xfrm>
              <a:off x="7243326" y="7037784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2</a:t>
              </a:r>
            </a:p>
          </p:txBody>
        </p:sp>
        <p:sp>
          <p:nvSpPr>
            <p:cNvPr id="324" name="Horn 4">
              <a:extLst>
                <a:ext uri="{FF2B5EF4-FFF2-40B4-BE49-F238E27FC236}">
                  <a16:creationId xmlns:a16="http://schemas.microsoft.com/office/drawing/2014/main" id="{44D37D4E-6A77-8D4B-B796-7B3774D26C80}"/>
                </a:ext>
              </a:extLst>
            </p:cNvPr>
            <p:cNvSpPr txBox="1"/>
            <p:nvPr/>
          </p:nvSpPr>
          <p:spPr>
            <a:xfrm>
              <a:off x="11709847" y="6156817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4</a:t>
              </a:r>
            </a:p>
          </p:txBody>
        </p:sp>
        <p:sp>
          <p:nvSpPr>
            <p:cNvPr id="325" name="Horn 3">
              <a:extLst>
                <a:ext uri="{FF2B5EF4-FFF2-40B4-BE49-F238E27FC236}">
                  <a16:creationId xmlns:a16="http://schemas.microsoft.com/office/drawing/2014/main" id="{C3CADCCC-71A2-E446-8A3C-F769CD045C88}"/>
                </a:ext>
              </a:extLst>
            </p:cNvPr>
            <p:cNvSpPr txBox="1"/>
            <p:nvPr/>
          </p:nvSpPr>
          <p:spPr>
            <a:xfrm>
              <a:off x="11532049" y="7045817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3</a:t>
              </a:r>
            </a:p>
          </p:txBody>
        </p:sp>
        <p:sp>
          <p:nvSpPr>
            <p:cNvPr id="326" name="Line">
              <a:extLst>
                <a:ext uri="{FF2B5EF4-FFF2-40B4-BE49-F238E27FC236}">
                  <a16:creationId xmlns:a16="http://schemas.microsoft.com/office/drawing/2014/main" id="{7A0DD261-7EAC-4540-92B9-62A94BFC378C}"/>
                </a:ext>
              </a:extLst>
            </p:cNvPr>
            <p:cNvSpPr/>
            <p:nvPr/>
          </p:nvSpPr>
          <p:spPr>
            <a:xfrm>
              <a:off x="9731113" y="192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7" name="Line">
              <a:extLst>
                <a:ext uri="{FF2B5EF4-FFF2-40B4-BE49-F238E27FC236}">
                  <a16:creationId xmlns:a16="http://schemas.microsoft.com/office/drawing/2014/main" id="{0BC31653-E558-4F45-942D-1F5251EB52C3}"/>
                </a:ext>
              </a:extLst>
            </p:cNvPr>
            <p:cNvSpPr/>
            <p:nvPr/>
          </p:nvSpPr>
          <p:spPr>
            <a:xfrm flipH="1">
              <a:off x="10150213" y="192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8" name="100 µs">
              <a:extLst>
                <a:ext uri="{FF2B5EF4-FFF2-40B4-BE49-F238E27FC236}">
                  <a16:creationId xmlns:a16="http://schemas.microsoft.com/office/drawing/2014/main" id="{2B714144-4684-FD40-A409-B714E00E47FB}"/>
                </a:ext>
              </a:extLst>
            </p:cNvPr>
            <p:cNvSpPr txBox="1"/>
            <p:nvPr/>
          </p:nvSpPr>
          <p:spPr>
            <a:xfrm>
              <a:off x="9602710" y="1409528"/>
              <a:ext cx="983066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100 µs</a:t>
              </a:r>
            </a:p>
          </p:txBody>
        </p:sp>
        <p:sp>
          <p:nvSpPr>
            <p:cNvPr id="329" name="Line">
              <a:extLst>
                <a:ext uri="{FF2B5EF4-FFF2-40B4-BE49-F238E27FC236}">
                  <a16:creationId xmlns:a16="http://schemas.microsoft.com/office/drawing/2014/main" id="{3A9B7869-6385-DB47-81E8-4D290D7348C7}"/>
                </a:ext>
              </a:extLst>
            </p:cNvPr>
            <p:cNvSpPr/>
            <p:nvPr/>
          </p:nvSpPr>
          <p:spPr>
            <a:xfrm flipH="1">
              <a:off x="10912212" y="1925910"/>
              <a:ext cx="62342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0" name="0.65 ms">
              <a:extLst>
                <a:ext uri="{FF2B5EF4-FFF2-40B4-BE49-F238E27FC236}">
                  <a16:creationId xmlns:a16="http://schemas.microsoft.com/office/drawing/2014/main" id="{E204D973-3D68-A444-B625-4ACC4C2B2D05}"/>
                </a:ext>
              </a:extLst>
            </p:cNvPr>
            <p:cNvSpPr txBox="1"/>
            <p:nvPr/>
          </p:nvSpPr>
          <p:spPr>
            <a:xfrm>
              <a:off x="10675043" y="1411567"/>
              <a:ext cx="109775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0.65 ms</a:t>
              </a:r>
            </a:p>
          </p:txBody>
        </p:sp>
        <p:sp>
          <p:nvSpPr>
            <p:cNvPr id="331" name="Line">
              <a:extLst>
                <a:ext uri="{FF2B5EF4-FFF2-40B4-BE49-F238E27FC236}">
                  <a16:creationId xmlns:a16="http://schemas.microsoft.com/office/drawing/2014/main" id="{EB112C22-7DD0-5941-9624-44EDD44DAA4E}"/>
                </a:ext>
              </a:extLst>
            </p:cNvPr>
            <p:cNvSpPr/>
            <p:nvPr/>
          </p:nvSpPr>
          <p:spPr>
            <a:xfrm>
              <a:off x="9185013" y="446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2" name="Line">
              <a:extLst>
                <a:ext uri="{FF2B5EF4-FFF2-40B4-BE49-F238E27FC236}">
                  <a16:creationId xmlns:a16="http://schemas.microsoft.com/office/drawing/2014/main" id="{7A66147E-7F06-F746-9451-4D16B3D445CF}"/>
                </a:ext>
              </a:extLst>
            </p:cNvPr>
            <p:cNvSpPr/>
            <p:nvPr/>
          </p:nvSpPr>
          <p:spPr>
            <a:xfrm flipH="1">
              <a:off x="9604113" y="446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3" name="~1 µs">
              <a:extLst>
                <a:ext uri="{FF2B5EF4-FFF2-40B4-BE49-F238E27FC236}">
                  <a16:creationId xmlns:a16="http://schemas.microsoft.com/office/drawing/2014/main" id="{99D788BA-EF60-9945-80D8-8235515A822D}"/>
                </a:ext>
              </a:extLst>
            </p:cNvPr>
            <p:cNvSpPr txBox="1"/>
            <p:nvPr/>
          </p:nvSpPr>
          <p:spPr>
            <a:xfrm>
              <a:off x="9105761" y="3949529"/>
              <a:ext cx="884760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~1 µs</a:t>
              </a:r>
            </a:p>
          </p:txBody>
        </p:sp>
        <p:sp>
          <p:nvSpPr>
            <p:cNvPr id="334" name="Line">
              <a:extLst>
                <a:ext uri="{FF2B5EF4-FFF2-40B4-BE49-F238E27FC236}">
                  <a16:creationId xmlns:a16="http://schemas.microsoft.com/office/drawing/2014/main" id="{8A7EBCAF-E820-5B4F-BC70-99DE73A7BBA7}"/>
                </a:ext>
              </a:extLst>
            </p:cNvPr>
            <p:cNvSpPr/>
            <p:nvPr/>
          </p:nvSpPr>
          <p:spPr>
            <a:xfrm flipH="1">
              <a:off x="10366112" y="4465910"/>
              <a:ext cx="62342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5" name="~0.75 ms">
              <a:extLst>
                <a:ext uri="{FF2B5EF4-FFF2-40B4-BE49-F238E27FC236}">
                  <a16:creationId xmlns:a16="http://schemas.microsoft.com/office/drawing/2014/main" id="{CCFC9A41-0059-D44D-8DFC-B439E8AF75DF}"/>
                </a:ext>
              </a:extLst>
            </p:cNvPr>
            <p:cNvSpPr txBox="1"/>
            <p:nvPr/>
          </p:nvSpPr>
          <p:spPr>
            <a:xfrm>
              <a:off x="10021215" y="3951569"/>
              <a:ext cx="1287816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~0.75 ms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C3247D-D075-8045-9E60-667B89013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275" y="852261"/>
            <a:ext cx="2413000" cy="1778000"/>
          </a:xfrm>
          <a:prstGeom prst="rect">
            <a:avLst/>
          </a:prstGeom>
        </p:spPr>
      </p:pic>
      <p:pic>
        <p:nvPicPr>
          <p:cNvPr id="336" name="Picture 335">
            <a:extLst>
              <a:ext uri="{FF2B5EF4-FFF2-40B4-BE49-F238E27FC236}">
                <a16:creationId xmlns:a16="http://schemas.microsoft.com/office/drawing/2014/main" id="{A2DD9F26-3D5B-E54A-AAC8-AA3F5E15E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07" y="879148"/>
            <a:ext cx="2501900" cy="1765300"/>
          </a:xfrm>
          <a:prstGeom prst="rect">
            <a:avLst/>
          </a:prstGeom>
        </p:spPr>
      </p:pic>
      <p:sp>
        <p:nvSpPr>
          <p:cNvPr id="337" name="TextBox 336">
            <a:extLst>
              <a:ext uri="{FF2B5EF4-FFF2-40B4-BE49-F238E27FC236}">
                <a16:creationId xmlns:a16="http://schemas.microsoft.com/office/drawing/2014/main" id="{2C35B6AD-9A0A-AA46-A5E0-646E5082E614}"/>
              </a:ext>
            </a:extLst>
          </p:cNvPr>
          <p:cNvSpPr txBox="1"/>
          <p:nvPr/>
        </p:nvSpPr>
        <p:spPr>
          <a:xfrm>
            <a:off x="263728" y="1001632"/>
            <a:ext cx="237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H</a:t>
            </a:r>
            <a:r>
              <a:rPr lang="en-GB" sz="2400" baseline="30000"/>
              <a:t>-</a:t>
            </a:r>
            <a:r>
              <a:rPr lang="en-GB" sz="2400"/>
              <a:t> source options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E029E92-BFD8-104F-98C4-B429B6AE9B69}"/>
              </a:ext>
            </a:extLst>
          </p:cNvPr>
          <p:cNvSpPr txBox="1"/>
          <p:nvPr/>
        </p:nvSpPr>
        <p:spPr>
          <a:xfrm>
            <a:off x="207800" y="6303329"/>
            <a:ext cx="2122825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see Mamad's presentation</a:t>
            </a:r>
          </a:p>
        </p:txBody>
      </p:sp>
    </p:spTree>
    <p:extLst>
      <p:ext uri="{BB962C8B-B14F-4D97-AF65-F5344CB8AC3E}">
        <p14:creationId xmlns:p14="http://schemas.microsoft.com/office/powerpoint/2010/main" val="7584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>
            <a:extLst>
              <a:ext uri="{FF2B5EF4-FFF2-40B4-BE49-F238E27FC236}">
                <a16:creationId xmlns:a16="http://schemas.microsoft.com/office/drawing/2014/main" id="{23A485B1-5E42-7045-A64D-1B9AFC53C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074" y="4599953"/>
            <a:ext cx="3821926" cy="129065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83C30E3-C466-D940-9AAC-401BBCA458C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1021588" y="4242806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213902"/>
            <a:ext cx="6862522" cy="523220"/>
          </a:xfrm>
        </p:spPr>
        <p:txBody>
          <a:bodyPr/>
          <a:lstStyle/>
          <a:p>
            <a:r>
              <a:rPr lang="en-GB" sz="280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Accumulator</a:t>
            </a:r>
            <a:endParaRPr lang="en-GB" sz="2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09/10/2020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22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F664A4-4FF6-FB4E-BAEB-1B8730A14A20}"/>
              </a:ext>
            </a:extLst>
          </p:cNvPr>
          <p:cNvGrpSpPr/>
          <p:nvPr/>
        </p:nvGrpSpPr>
        <p:grpSpPr>
          <a:xfrm>
            <a:off x="182880" y="867708"/>
            <a:ext cx="8961120" cy="4222541"/>
            <a:chOff x="182880" y="1172520"/>
            <a:chExt cx="8961120" cy="4222541"/>
          </a:xfrm>
        </p:grpSpPr>
        <p:pic>
          <p:nvPicPr>
            <p:cNvPr id="89" name="Picture 17">
              <a:extLst>
                <a:ext uri="{FF2B5EF4-FFF2-40B4-BE49-F238E27FC236}">
                  <a16:creationId xmlns:a16="http://schemas.microsoft.com/office/drawing/2014/main" id="{111090AF-3709-FC4F-851A-73158D0232E2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93200" y="1280160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0" name="CustomShape 1">
              <a:extLst>
                <a:ext uri="{FF2B5EF4-FFF2-40B4-BE49-F238E27FC236}">
                  <a16:creationId xmlns:a16="http://schemas.microsoft.com/office/drawing/2014/main" id="{DF9E4E29-30CB-814F-B47C-4B34E9D70AF2}"/>
                </a:ext>
              </a:extLst>
            </p:cNvPr>
            <p:cNvSpPr/>
            <p:nvPr/>
          </p:nvSpPr>
          <p:spPr>
            <a:xfrm>
              <a:off x="1426320" y="2194560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91" name="Picture 18">
              <a:extLst>
                <a:ext uri="{FF2B5EF4-FFF2-40B4-BE49-F238E27FC236}">
                  <a16:creationId xmlns:a16="http://schemas.microsoft.com/office/drawing/2014/main" id="{9B9C96BE-B9C2-CC48-9C2E-96E54BDC2A01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251960" y="1280160"/>
              <a:ext cx="3200400" cy="2724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92" name="CustomShape 3">
              <a:extLst>
                <a:ext uri="{FF2B5EF4-FFF2-40B4-BE49-F238E27FC236}">
                  <a16:creationId xmlns:a16="http://schemas.microsoft.com/office/drawing/2014/main" id="{537F49AE-2A35-D641-927C-7FC765C35112}"/>
                </a:ext>
              </a:extLst>
            </p:cNvPr>
            <p:cNvSpPr/>
            <p:nvPr/>
          </p:nvSpPr>
          <p:spPr>
            <a:xfrm>
              <a:off x="7406640" y="1172520"/>
              <a:ext cx="1737360" cy="548640"/>
            </a:xfrm>
            <a:prstGeom prst="wedgeRoundRectCallout">
              <a:avLst>
                <a:gd name="adj1" fmla="val -69402"/>
                <a:gd name="adj2" fmla="val 151898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4 superperiods</a:t>
              </a:r>
            </a:p>
          </p:txBody>
        </p:sp>
        <p:sp>
          <p:nvSpPr>
            <p:cNvPr id="94" name="CustomShape 4">
              <a:extLst>
                <a:ext uri="{FF2B5EF4-FFF2-40B4-BE49-F238E27FC236}">
                  <a16:creationId xmlns:a16="http://schemas.microsoft.com/office/drawing/2014/main" id="{F3E7A08C-C3B2-5142-9465-63A6C4E74629}"/>
                </a:ext>
              </a:extLst>
            </p:cNvPr>
            <p:cNvSpPr/>
            <p:nvPr/>
          </p:nvSpPr>
          <p:spPr>
            <a:xfrm>
              <a:off x="4389120" y="4297680"/>
              <a:ext cx="1463040" cy="548640"/>
            </a:xfrm>
            <a:prstGeom prst="wedgeRoundRectCallout">
              <a:avLst>
                <a:gd name="adj1" fmla="val -106699"/>
                <a:gd name="adj2" fmla="val -73407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FODO cells</a:t>
              </a:r>
            </a:p>
          </p:txBody>
        </p:sp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99CD3EA0-D156-554E-BBE6-A4B7D76C033F}"/>
                </a:ext>
              </a:extLst>
            </p:cNvPr>
            <p:cNvGrpSpPr/>
            <p:nvPr/>
          </p:nvGrpSpPr>
          <p:grpSpPr>
            <a:xfrm>
              <a:off x="1734480" y="2424600"/>
              <a:ext cx="1142640" cy="179280"/>
              <a:chOff x="1734480" y="2424600"/>
              <a:chExt cx="1142640" cy="179280"/>
            </a:xfrm>
          </p:grpSpPr>
          <p:sp>
            <p:nvSpPr>
              <p:cNvPr id="97" name="Freeform 7">
                <a:extLst>
                  <a:ext uri="{FF2B5EF4-FFF2-40B4-BE49-F238E27FC236}">
                    <a16:creationId xmlns:a16="http://schemas.microsoft.com/office/drawing/2014/main" id="{7EB5927E-E599-9944-A4DD-0FFBABC2FA95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98" name="Freeform 8">
                <a:extLst>
                  <a:ext uri="{FF2B5EF4-FFF2-40B4-BE49-F238E27FC236}">
                    <a16:creationId xmlns:a16="http://schemas.microsoft.com/office/drawing/2014/main" id="{2D1E7D20-347F-714C-A8EB-4D36E2CDAB8E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99" name="Freeform 9">
                <a:extLst>
                  <a:ext uri="{FF2B5EF4-FFF2-40B4-BE49-F238E27FC236}">
                    <a16:creationId xmlns:a16="http://schemas.microsoft.com/office/drawing/2014/main" id="{CF8313CE-32F8-354C-AB44-971801F5B0F4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0" name="Freeform 10">
                <a:extLst>
                  <a:ext uri="{FF2B5EF4-FFF2-40B4-BE49-F238E27FC236}">
                    <a16:creationId xmlns:a16="http://schemas.microsoft.com/office/drawing/2014/main" id="{19C76CA9-405F-4C49-9B6E-805E9CF4AEC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1" name="Freeform 11">
                <a:extLst>
                  <a:ext uri="{FF2B5EF4-FFF2-40B4-BE49-F238E27FC236}">
                    <a16:creationId xmlns:a16="http://schemas.microsoft.com/office/drawing/2014/main" id="{EEBC6CBC-F6D0-2843-AD6D-5FDA616FBA3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2" name="Freeform 12">
                <a:extLst>
                  <a:ext uri="{FF2B5EF4-FFF2-40B4-BE49-F238E27FC236}">
                    <a16:creationId xmlns:a16="http://schemas.microsoft.com/office/drawing/2014/main" id="{B9248B0E-0892-5947-AE88-A6EE041757E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3" name="Freeform 13">
                <a:extLst>
                  <a:ext uri="{FF2B5EF4-FFF2-40B4-BE49-F238E27FC236}">
                    <a16:creationId xmlns:a16="http://schemas.microsoft.com/office/drawing/2014/main" id="{6A32B1CC-59C0-774D-8E4F-10A8E761FE43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04" name="Group 14">
              <a:extLst>
                <a:ext uri="{FF2B5EF4-FFF2-40B4-BE49-F238E27FC236}">
                  <a16:creationId xmlns:a16="http://schemas.microsoft.com/office/drawing/2014/main" id="{F402D0F9-09A9-0E46-99D0-7128C8EE3646}"/>
                </a:ext>
              </a:extLst>
            </p:cNvPr>
            <p:cNvGrpSpPr/>
            <p:nvPr/>
          </p:nvGrpSpPr>
          <p:grpSpPr>
            <a:xfrm>
              <a:off x="1734480" y="2827080"/>
              <a:ext cx="1115280" cy="228960"/>
              <a:chOff x="1734480" y="2827080"/>
              <a:chExt cx="1115280" cy="228960"/>
            </a:xfrm>
          </p:grpSpPr>
          <p:sp>
            <p:nvSpPr>
              <p:cNvPr id="105" name="Freeform 15">
                <a:extLst>
                  <a:ext uri="{FF2B5EF4-FFF2-40B4-BE49-F238E27FC236}">
                    <a16:creationId xmlns:a16="http://schemas.microsoft.com/office/drawing/2014/main" id="{CA36C1A9-5EB4-6B4F-94CA-C0E3E2581AC0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06" name="Freeform 16">
                <a:extLst>
                  <a:ext uri="{FF2B5EF4-FFF2-40B4-BE49-F238E27FC236}">
                    <a16:creationId xmlns:a16="http://schemas.microsoft.com/office/drawing/2014/main" id="{5EA63083-B409-3F49-980B-56A0BAAC5D71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7" name="Freeform 17">
                <a:extLst>
                  <a:ext uri="{FF2B5EF4-FFF2-40B4-BE49-F238E27FC236}">
                    <a16:creationId xmlns:a16="http://schemas.microsoft.com/office/drawing/2014/main" id="{D4EA4316-D239-6F46-B930-7B11EFECD821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8" name="Freeform 18">
                <a:extLst>
                  <a:ext uri="{FF2B5EF4-FFF2-40B4-BE49-F238E27FC236}">
                    <a16:creationId xmlns:a16="http://schemas.microsoft.com/office/drawing/2014/main" id="{BDBCF5DE-3CF3-074B-99DE-9E4233CCABEE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9" name="Freeform 19">
                <a:extLst>
                  <a:ext uri="{FF2B5EF4-FFF2-40B4-BE49-F238E27FC236}">
                    <a16:creationId xmlns:a16="http://schemas.microsoft.com/office/drawing/2014/main" id="{BAFF5A70-D6E2-C848-9DAB-FFBFB18F8644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0" name="Freeform 20">
                <a:extLst>
                  <a:ext uri="{FF2B5EF4-FFF2-40B4-BE49-F238E27FC236}">
                    <a16:creationId xmlns:a16="http://schemas.microsoft.com/office/drawing/2014/main" id="{4BAC5775-A8D0-8247-AD58-7916BAD32127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1" name="Freeform 21">
                <a:extLst>
                  <a:ext uri="{FF2B5EF4-FFF2-40B4-BE49-F238E27FC236}">
                    <a16:creationId xmlns:a16="http://schemas.microsoft.com/office/drawing/2014/main" id="{66EC0DC2-5183-8745-A938-922419A1CE1C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2" name="Freeform 22">
                <a:extLst>
                  <a:ext uri="{FF2B5EF4-FFF2-40B4-BE49-F238E27FC236}">
                    <a16:creationId xmlns:a16="http://schemas.microsoft.com/office/drawing/2014/main" id="{2E4B76D4-FB7D-244D-AEA3-52BBFE795A43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13" name="Group 23">
              <a:extLst>
                <a:ext uri="{FF2B5EF4-FFF2-40B4-BE49-F238E27FC236}">
                  <a16:creationId xmlns:a16="http://schemas.microsoft.com/office/drawing/2014/main" id="{879487AC-7644-8B48-A186-205BAB58CFFB}"/>
                </a:ext>
              </a:extLst>
            </p:cNvPr>
            <p:cNvGrpSpPr/>
            <p:nvPr/>
          </p:nvGrpSpPr>
          <p:grpSpPr>
            <a:xfrm>
              <a:off x="1734480" y="3187080"/>
              <a:ext cx="1109520" cy="252720"/>
              <a:chOff x="1734480" y="3187080"/>
              <a:chExt cx="1109520" cy="252720"/>
            </a:xfrm>
          </p:grpSpPr>
          <p:sp>
            <p:nvSpPr>
              <p:cNvPr id="114" name="Freeform 24">
                <a:extLst>
                  <a:ext uri="{FF2B5EF4-FFF2-40B4-BE49-F238E27FC236}">
                    <a16:creationId xmlns:a16="http://schemas.microsoft.com/office/drawing/2014/main" id="{D271B8C4-4FF6-5E47-8BB8-87BEBD591457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15" name="Freeform 25">
                <a:extLst>
                  <a:ext uri="{FF2B5EF4-FFF2-40B4-BE49-F238E27FC236}">
                    <a16:creationId xmlns:a16="http://schemas.microsoft.com/office/drawing/2014/main" id="{07A1A379-5CB4-B243-9B53-BAF75227C1B2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6" name="Freeform 26">
                <a:extLst>
                  <a:ext uri="{FF2B5EF4-FFF2-40B4-BE49-F238E27FC236}">
                    <a16:creationId xmlns:a16="http://schemas.microsoft.com/office/drawing/2014/main" id="{48EFC884-9D48-0349-9926-012FC061FF06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7" name="Freeform 27">
                <a:extLst>
                  <a:ext uri="{FF2B5EF4-FFF2-40B4-BE49-F238E27FC236}">
                    <a16:creationId xmlns:a16="http://schemas.microsoft.com/office/drawing/2014/main" id="{A8DBA225-6605-754D-99FC-B45462BBEB8E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8" name="Freeform 28">
                <a:extLst>
                  <a:ext uri="{FF2B5EF4-FFF2-40B4-BE49-F238E27FC236}">
                    <a16:creationId xmlns:a16="http://schemas.microsoft.com/office/drawing/2014/main" id="{853E3327-9334-464C-8113-0249D0FD2F5E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9" name="Freeform 29">
                <a:extLst>
                  <a:ext uri="{FF2B5EF4-FFF2-40B4-BE49-F238E27FC236}">
                    <a16:creationId xmlns:a16="http://schemas.microsoft.com/office/drawing/2014/main" id="{F9021389-14FF-DA45-81E0-4CBBD05EC345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0" name="Freeform 30">
                <a:extLst>
                  <a:ext uri="{FF2B5EF4-FFF2-40B4-BE49-F238E27FC236}">
                    <a16:creationId xmlns:a16="http://schemas.microsoft.com/office/drawing/2014/main" id="{C569E414-6EAE-6C4C-B1E9-022E1FA47A9B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1" name="Freeform 31">
                <a:extLst>
                  <a:ext uri="{FF2B5EF4-FFF2-40B4-BE49-F238E27FC236}">
                    <a16:creationId xmlns:a16="http://schemas.microsoft.com/office/drawing/2014/main" id="{3F92A576-4301-754C-A039-6DD2C23D1768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122" name="CustomShape 32">
              <a:extLst>
                <a:ext uri="{FF2B5EF4-FFF2-40B4-BE49-F238E27FC236}">
                  <a16:creationId xmlns:a16="http://schemas.microsoft.com/office/drawing/2014/main" id="{94F4320F-B12F-094A-8DE9-BD723F3F83B9}"/>
                </a:ext>
              </a:extLst>
            </p:cNvPr>
            <p:cNvSpPr/>
            <p:nvPr/>
          </p:nvSpPr>
          <p:spPr>
            <a:xfrm>
              <a:off x="1097280" y="1172520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injection</a:t>
              </a:r>
              <a:endParaRPr lang="en-GB" sz="18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3" name="CustomShape 33">
              <a:extLst>
                <a:ext uri="{FF2B5EF4-FFF2-40B4-BE49-F238E27FC236}">
                  <a16:creationId xmlns:a16="http://schemas.microsoft.com/office/drawing/2014/main" id="{E343F36F-C717-704B-91D1-B99645493304}"/>
                </a:ext>
              </a:extLst>
            </p:cNvPr>
            <p:cNvSpPr/>
            <p:nvPr/>
          </p:nvSpPr>
          <p:spPr>
            <a:xfrm>
              <a:off x="182880" y="2086920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RF</a:t>
              </a:r>
              <a:endParaRPr lang="en-GB" sz="18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4" name="CustomShape 34">
              <a:extLst>
                <a:ext uri="{FF2B5EF4-FFF2-40B4-BE49-F238E27FC236}">
                  <a16:creationId xmlns:a16="http://schemas.microsoft.com/office/drawing/2014/main" id="{DB11C9CF-E7F7-C540-B167-4DA30950106D}"/>
                </a:ext>
              </a:extLst>
            </p:cNvPr>
            <p:cNvSpPr/>
            <p:nvPr/>
          </p:nvSpPr>
          <p:spPr>
            <a:xfrm>
              <a:off x="4718880" y="3566160"/>
              <a:ext cx="218880" cy="731520"/>
            </a:xfrm>
            <a:custGeom>
              <a:avLst/>
              <a:gdLst/>
              <a:ahLst/>
              <a:cxnLst/>
              <a:rect l="0" t="0" r="r" b="b"/>
              <a:pathLst>
                <a:path w="610" h="2034">
                  <a:moveTo>
                    <a:pt x="304" y="0"/>
                  </a:moveTo>
                  <a:lnTo>
                    <a:pt x="609" y="2033"/>
                  </a:lnTo>
                  <a:lnTo>
                    <a:pt x="0" y="2033"/>
                  </a:lnTo>
                  <a:lnTo>
                    <a:pt x="304" y="0"/>
                  </a:lnTo>
                </a:path>
              </a:pathLst>
            </a:cu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35">
              <a:extLst>
                <a:ext uri="{FF2B5EF4-FFF2-40B4-BE49-F238E27FC236}">
                  <a16:creationId xmlns:a16="http://schemas.microsoft.com/office/drawing/2014/main" id="{DD867804-78AB-C942-930B-9183A974D235}"/>
                </a:ext>
              </a:extLst>
            </p:cNvPr>
            <p:cNvSpPr/>
            <p:nvPr/>
          </p:nvSpPr>
          <p:spPr>
            <a:xfrm>
              <a:off x="2194560" y="3566160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126" name="CustomShape 36">
              <a:extLst>
                <a:ext uri="{FF2B5EF4-FFF2-40B4-BE49-F238E27FC236}">
                  <a16:creationId xmlns:a16="http://schemas.microsoft.com/office/drawing/2014/main" id="{7450B534-D1DE-0349-A87B-3F091C4D221D}"/>
                </a:ext>
              </a:extLst>
            </p:cNvPr>
            <p:cNvSpPr/>
            <p:nvPr/>
          </p:nvSpPr>
          <p:spPr>
            <a:xfrm>
              <a:off x="457200" y="4754880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  <p:sp>
          <p:nvSpPr>
            <p:cNvPr id="127" name="CustomShape 37">
              <a:extLst>
                <a:ext uri="{FF2B5EF4-FFF2-40B4-BE49-F238E27FC236}">
                  <a16:creationId xmlns:a16="http://schemas.microsoft.com/office/drawing/2014/main" id="{3EB55456-1393-2A41-8582-7C731C653A41}"/>
                </a:ext>
              </a:extLst>
            </p:cNvPr>
            <p:cNvSpPr/>
            <p:nvPr/>
          </p:nvSpPr>
          <p:spPr>
            <a:xfrm>
              <a:off x="2076120" y="5120741"/>
              <a:ext cx="3331421" cy="274320"/>
            </a:xfrm>
            <a:prstGeom prst="wedgeRoundRectCallout">
              <a:avLst>
                <a:gd name="adj1" fmla="val -36804"/>
                <a:gd name="adj2" fmla="val -298025"/>
                <a:gd name="adj3" fmla="val 16667"/>
              </a:avLst>
            </a:prstGeom>
            <a:solidFill>
              <a:srgbClr val="EEEEEE"/>
            </a:solidFill>
            <a:ln>
              <a:solidFill>
                <a:srgbClr val="99999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GB" sz="1400" b="0" strike="noStrike" spc="-1">
                  <a:latin typeface="Arial Black" panose="020B0A04020102020204" pitchFamily="34" charset="0"/>
                </a:rPr>
                <a:t>Dispersion-free straight sections</a:t>
              </a:r>
            </a:p>
          </p:txBody>
        </p:sp>
      </p:grpSp>
      <p:sp>
        <p:nvSpPr>
          <p:cNvPr id="129" name="TextShape 51">
            <a:extLst>
              <a:ext uri="{FF2B5EF4-FFF2-40B4-BE49-F238E27FC236}">
                <a16:creationId xmlns:a16="http://schemas.microsoft.com/office/drawing/2014/main" id="{44FC9685-5818-5B47-A08E-F88E87A70606}"/>
              </a:ext>
            </a:extLst>
          </p:cNvPr>
          <p:cNvSpPr txBox="1"/>
          <p:nvPr/>
        </p:nvSpPr>
        <p:spPr>
          <a:xfrm>
            <a:off x="1026000" y="5424746"/>
            <a:ext cx="1008720" cy="434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 dirty="0">
                <a:latin typeface="Arial"/>
              </a:rPr>
              <a:t>Switchyard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46217F8-220E-CC46-B006-9609E3F7D369}"/>
              </a:ext>
            </a:extLst>
          </p:cNvPr>
          <p:cNvSpPr txBox="1"/>
          <p:nvPr/>
        </p:nvSpPr>
        <p:spPr>
          <a:xfrm>
            <a:off x="7636843" y="4263616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</a:t>
            </a:r>
            <a:r>
              <a:rPr lang="en-GB" baseline="30000"/>
              <a:t>-</a:t>
            </a:r>
            <a:r>
              <a:rPr lang="en-GB"/>
              <a:t> stripping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B940382-28AB-C945-A2CD-A43C938377D3}"/>
              </a:ext>
            </a:extLst>
          </p:cNvPr>
          <p:cNvSpPr txBox="1"/>
          <p:nvPr/>
        </p:nvSpPr>
        <p:spPr>
          <a:xfrm>
            <a:off x="372217" y="438004"/>
            <a:ext cx="2062103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lattice development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A2916F-7555-1645-B0E2-37A1ADFB5A60}"/>
              </a:ext>
            </a:extLst>
          </p:cNvPr>
          <p:cNvSpPr txBox="1"/>
          <p:nvPr/>
        </p:nvSpPr>
        <p:spPr>
          <a:xfrm>
            <a:off x="6483522" y="6226940"/>
            <a:ext cx="1723613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see Ye's presentation</a:t>
            </a:r>
          </a:p>
        </p:txBody>
      </p:sp>
    </p:spTree>
    <p:extLst>
      <p:ext uri="{BB962C8B-B14F-4D97-AF65-F5344CB8AC3E}">
        <p14:creationId xmlns:p14="http://schemas.microsoft.com/office/powerpoint/2010/main" val="4456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3401" y="4588704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441" y="5290333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1755" y="5177049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09/10/2020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23</a:t>
            </a:fld>
            <a:endParaRPr lang="en-GB" noProof="0"/>
          </a:p>
        </p:txBody>
      </p:sp>
      <p:pic>
        <p:nvPicPr>
          <p:cNvPr id="32" name="Image 2">
            <a:extLst>
              <a:ext uri="{FF2B5EF4-FFF2-40B4-BE49-F238E27FC236}">
                <a16:creationId xmlns:a16="http://schemas.microsoft.com/office/drawing/2014/main" id="{695C2A55-1679-E74F-BB5E-4F0F8171E2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51169"/>
            <a:ext cx="2105206" cy="1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93202-E640-4747-9403-8E629F8990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7727"/>
            <a:ext cx="9144000" cy="2903589"/>
          </a:xfrm>
          <a:prstGeom prst="rect">
            <a:avLst/>
          </a:prstGeom>
        </p:spPr>
      </p:pic>
      <p:cxnSp>
        <p:nvCxnSpPr>
          <p:cNvPr id="33" name="Straight Arrow Connector 26">
            <a:extLst>
              <a:ext uri="{FF2B5EF4-FFF2-40B4-BE49-F238E27FC236}">
                <a16:creationId xmlns:a16="http://schemas.microsoft.com/office/drawing/2014/main" id="{AF9F036F-ABEC-7A4C-97AA-E3D667C6FAA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424934" y="3233456"/>
            <a:ext cx="515369" cy="775547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8">
            <a:extLst>
              <a:ext uri="{FF2B5EF4-FFF2-40B4-BE49-F238E27FC236}">
                <a16:creationId xmlns:a16="http://schemas.microsoft.com/office/drawing/2014/main" id="{8663E8BC-764F-014E-B5EC-473019054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0079" y="3949395"/>
            <a:ext cx="1079715" cy="27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432FF"/>
                </a:solidFill>
                <a:latin typeface="Arial" charset="0"/>
              </a:rPr>
              <a:t>Beam Dump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05526137-0F95-BF45-9CA4-71CA9618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7861" y="2610202"/>
            <a:ext cx="1007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FF0000"/>
                </a:solidFill>
                <a:latin typeface="Arial" charset="0"/>
              </a:rPr>
              <a:t>Proton Beam</a:t>
            </a:r>
          </a:p>
        </p:txBody>
      </p:sp>
      <p:cxnSp>
        <p:nvCxnSpPr>
          <p:cNvPr id="54" name="Straight Arrow Connector 18">
            <a:extLst>
              <a:ext uri="{FF2B5EF4-FFF2-40B4-BE49-F238E27FC236}">
                <a16:creationId xmlns:a16="http://schemas.microsoft.com/office/drawing/2014/main" id="{B8A57AF1-E95E-2C4E-9E4B-E35392530AAD}"/>
              </a:ext>
            </a:extLst>
          </p:cNvPr>
          <p:cNvCxnSpPr>
            <a:stCxn id="57" idx="0"/>
          </p:cNvCxnSpPr>
          <p:nvPr/>
        </p:nvCxnSpPr>
        <p:spPr bwMode="auto">
          <a:xfrm flipV="1">
            <a:off x="3523671" y="3241964"/>
            <a:ext cx="301625" cy="86360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28">
            <a:extLst>
              <a:ext uri="{FF2B5EF4-FFF2-40B4-BE49-F238E27FC236}">
                <a16:creationId xmlns:a16="http://schemas.microsoft.com/office/drawing/2014/main" id="{6B75D067-6E29-7147-A2A5-2BBDB4731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463" y="4105773"/>
            <a:ext cx="1269873" cy="27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432FF"/>
                </a:solidFill>
                <a:latin typeface="Arial" charset="0"/>
              </a:rPr>
              <a:t>Collimators</a:t>
            </a:r>
          </a:p>
        </p:txBody>
      </p:sp>
      <p:cxnSp>
        <p:nvCxnSpPr>
          <p:cNvPr id="58" name="Straight Arrow Connector 21">
            <a:extLst>
              <a:ext uri="{FF2B5EF4-FFF2-40B4-BE49-F238E27FC236}">
                <a16:creationId xmlns:a16="http://schemas.microsoft.com/office/drawing/2014/main" id="{A1B34DC1-76C4-684B-AE90-8715BE70D592}"/>
              </a:ext>
            </a:extLst>
          </p:cNvPr>
          <p:cNvCxnSpPr>
            <a:stCxn id="59" idx="0"/>
          </p:cNvCxnSpPr>
          <p:nvPr/>
        </p:nvCxnSpPr>
        <p:spPr bwMode="auto">
          <a:xfrm flipH="1" flipV="1">
            <a:off x="4285351" y="3342626"/>
            <a:ext cx="274637" cy="64928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28">
            <a:extLst>
              <a:ext uri="{FF2B5EF4-FFF2-40B4-BE49-F238E27FC236}">
                <a16:creationId xmlns:a16="http://schemas.microsoft.com/office/drawing/2014/main" id="{297DF339-DD0F-1E4A-9C4E-B941CD106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664" y="3992099"/>
            <a:ext cx="1269873" cy="4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432FF"/>
                </a:solidFill>
                <a:latin typeface="Arial" charset="0"/>
              </a:rPr>
              <a:t>Horns and Targets</a:t>
            </a:r>
          </a:p>
        </p:txBody>
      </p:sp>
      <p:sp>
        <p:nvSpPr>
          <p:cNvPr id="60" name="TextBox 28">
            <a:extLst>
              <a:ext uri="{FF2B5EF4-FFF2-40B4-BE49-F238E27FC236}">
                <a16:creationId xmlns:a16="http://schemas.microsoft.com/office/drawing/2014/main" id="{AAD8F190-339D-AD4B-A372-9B14E3376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762" y="3995748"/>
            <a:ext cx="1620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432FF"/>
                </a:solidFill>
                <a:latin typeface="Arial" charset="0"/>
              </a:rPr>
              <a:t>Decay Volume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432FF"/>
                </a:solidFill>
                <a:latin typeface="Arial" charset="0"/>
              </a:rPr>
              <a:t>(He, 4x4x25 m</a:t>
            </a:r>
            <a:r>
              <a:rPr lang="en-GB" sz="1200" baseline="30000" dirty="0">
                <a:solidFill>
                  <a:srgbClr val="0432FF"/>
                </a:solidFill>
                <a:latin typeface="Arial" charset="0"/>
              </a:rPr>
              <a:t>3</a:t>
            </a:r>
            <a:r>
              <a:rPr lang="en-GB" sz="1200" dirty="0">
                <a:solidFill>
                  <a:srgbClr val="0432FF"/>
                </a:solidFill>
                <a:latin typeface="Arial" charset="0"/>
              </a:rPr>
              <a:t>)</a:t>
            </a:r>
          </a:p>
        </p:txBody>
      </p:sp>
      <p:cxnSp>
        <p:nvCxnSpPr>
          <p:cNvPr id="61" name="Straight Arrow Connector 24">
            <a:extLst>
              <a:ext uri="{FF2B5EF4-FFF2-40B4-BE49-F238E27FC236}">
                <a16:creationId xmlns:a16="http://schemas.microsoft.com/office/drawing/2014/main" id="{BC30A132-8593-E94F-9AEE-B2BB8290B71B}"/>
              </a:ext>
            </a:extLst>
          </p:cNvPr>
          <p:cNvCxnSpPr>
            <a:cxnSpLocks/>
          </p:cNvCxnSpPr>
          <p:nvPr/>
        </p:nvCxnSpPr>
        <p:spPr bwMode="auto">
          <a:xfrm flipV="1">
            <a:off x="5848792" y="3071867"/>
            <a:ext cx="177676" cy="937136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28">
            <a:extLst>
              <a:ext uri="{FF2B5EF4-FFF2-40B4-BE49-F238E27FC236}">
                <a16:creationId xmlns:a16="http://schemas.microsoft.com/office/drawing/2014/main" id="{7B007E8D-BB77-B940-9DCC-67752122E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805" y="1995720"/>
            <a:ext cx="10797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0000"/>
                </a:solidFill>
                <a:latin typeface="Arial" charset="0"/>
              </a:rPr>
              <a:t>8 m concrete</a:t>
            </a:r>
          </a:p>
        </p:txBody>
      </p:sp>
      <p:sp>
        <p:nvSpPr>
          <p:cNvPr id="63" name="TextShape 51">
            <a:extLst>
              <a:ext uri="{FF2B5EF4-FFF2-40B4-BE49-F238E27FC236}">
                <a16:creationId xmlns:a16="http://schemas.microsoft.com/office/drawing/2014/main" id="{4A3CB665-26A1-6341-9AF7-D2D6993FA8F0}"/>
              </a:ext>
            </a:extLst>
          </p:cNvPr>
          <p:cNvSpPr txBox="1"/>
          <p:nvPr/>
        </p:nvSpPr>
        <p:spPr>
          <a:xfrm>
            <a:off x="1221330" y="4010306"/>
            <a:ext cx="1008720" cy="25776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 dirty="0">
                <a:solidFill>
                  <a:srgbClr val="0432FF"/>
                </a:solidFill>
                <a:latin typeface="Arial"/>
              </a:rPr>
              <a:t>Switchyard</a:t>
            </a:r>
          </a:p>
        </p:txBody>
      </p:sp>
      <p:cxnSp>
        <p:nvCxnSpPr>
          <p:cNvPr id="64" name="Straight Arrow Connector 18">
            <a:extLst>
              <a:ext uri="{FF2B5EF4-FFF2-40B4-BE49-F238E27FC236}">
                <a16:creationId xmlns:a16="http://schemas.microsoft.com/office/drawing/2014/main" id="{95BB8D99-5C3D-CD42-BCDF-854D05FF2F66}"/>
              </a:ext>
            </a:extLst>
          </p:cNvPr>
          <p:cNvCxnSpPr>
            <a:cxnSpLocks/>
            <a:stCxn id="63" idx="0"/>
          </p:cNvCxnSpPr>
          <p:nvPr/>
        </p:nvCxnSpPr>
        <p:spPr bwMode="auto">
          <a:xfrm flipV="1">
            <a:off x="1725690" y="3287768"/>
            <a:ext cx="779468" cy="72253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21">
            <a:extLst>
              <a:ext uri="{FF2B5EF4-FFF2-40B4-BE49-F238E27FC236}">
                <a16:creationId xmlns:a16="http://schemas.microsoft.com/office/drawing/2014/main" id="{D1EF0CEB-4D68-A14E-9040-2640BD0C637A}"/>
              </a:ext>
            </a:extLst>
          </p:cNvPr>
          <p:cNvCxnSpPr>
            <a:cxnSpLocks/>
          </p:cNvCxnSpPr>
          <p:nvPr/>
        </p:nvCxnSpPr>
        <p:spPr bwMode="auto">
          <a:xfrm>
            <a:off x="1224643" y="1608364"/>
            <a:ext cx="516044" cy="154409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28">
            <a:extLst>
              <a:ext uri="{FF2B5EF4-FFF2-40B4-BE49-F238E27FC236}">
                <a16:creationId xmlns:a16="http://schemas.microsoft.com/office/drawing/2014/main" id="{A1D459BB-0E25-7C48-91D1-FD9F4A931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07" y="1257063"/>
            <a:ext cx="12698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0000"/>
                </a:solidFill>
                <a:latin typeface="Arial" charset="0"/>
              </a:rPr>
              <a:t>Horns pulse generator</a:t>
            </a:r>
          </a:p>
        </p:txBody>
      </p:sp>
      <p:cxnSp>
        <p:nvCxnSpPr>
          <p:cNvPr id="67" name="Straight Arrow Connector 24">
            <a:extLst>
              <a:ext uri="{FF2B5EF4-FFF2-40B4-BE49-F238E27FC236}">
                <a16:creationId xmlns:a16="http://schemas.microsoft.com/office/drawing/2014/main" id="{B79CACF0-913E-5E49-BD9F-1D16ED9EE6B3}"/>
              </a:ext>
            </a:extLst>
          </p:cNvPr>
          <p:cNvCxnSpPr>
            <a:cxnSpLocks/>
          </p:cNvCxnSpPr>
          <p:nvPr/>
        </p:nvCxnSpPr>
        <p:spPr bwMode="auto">
          <a:xfrm flipH="1">
            <a:off x="5772150" y="2278174"/>
            <a:ext cx="239928" cy="45682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8E1EB3-320B-1E45-B920-9A9B6863EC83}"/>
              </a:ext>
            </a:extLst>
          </p:cNvPr>
          <p:cNvSpPr txBox="1"/>
          <p:nvPr/>
        </p:nvSpPr>
        <p:spPr>
          <a:xfrm>
            <a:off x="6296640" y="6343260"/>
            <a:ext cx="1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radiation studies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3C1568-5D7C-0343-B95A-8B2775143E29}"/>
              </a:ext>
            </a:extLst>
          </p:cNvPr>
          <p:cNvSpPr txBox="1"/>
          <p:nvPr/>
        </p:nvSpPr>
        <p:spPr>
          <a:xfrm>
            <a:off x="156478" y="6368190"/>
            <a:ext cx="1826269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see Eric's presentation</a:t>
            </a:r>
          </a:p>
        </p:txBody>
      </p:sp>
    </p:spTree>
    <p:extLst>
      <p:ext uri="{BB962C8B-B14F-4D97-AF65-F5344CB8AC3E}">
        <p14:creationId xmlns:p14="http://schemas.microsoft.com/office/powerpoint/2010/main" val="9612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Target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09/10/2020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24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AC05A5-BD24-9E4B-B580-4E21C51EEB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4" y="835925"/>
            <a:ext cx="4852494" cy="2760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5B5D1-F02A-6D42-AC4B-DF4A467D5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591" y="3505200"/>
            <a:ext cx="3415958" cy="2815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E58B1A-6C35-C64E-9B6C-5CA2291DA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61" y="3789938"/>
            <a:ext cx="4871567" cy="2245875"/>
          </a:xfrm>
          <a:prstGeom prst="rect">
            <a:avLst/>
          </a:prstGeom>
        </p:spPr>
      </p:pic>
      <p:grpSp>
        <p:nvGrpSpPr>
          <p:cNvPr id="38" name="Group 12">
            <a:extLst>
              <a:ext uri="{FF2B5EF4-FFF2-40B4-BE49-F238E27FC236}">
                <a16:creationId xmlns:a16="http://schemas.microsoft.com/office/drawing/2014/main" id="{24ED7E00-3003-7B48-A729-88F7D0A47FD5}"/>
              </a:ext>
            </a:extLst>
          </p:cNvPr>
          <p:cNvGrpSpPr>
            <a:grpSpLocks/>
          </p:cNvGrpSpPr>
          <p:nvPr/>
        </p:nvGrpSpPr>
        <p:grpSpPr bwMode="auto">
          <a:xfrm>
            <a:off x="4092132" y="2449920"/>
            <a:ext cx="1273175" cy="1273175"/>
            <a:chOff x="2722" y="1953"/>
            <a:chExt cx="3620" cy="3620"/>
          </a:xfrm>
        </p:grpSpPr>
        <p:sp>
          <p:nvSpPr>
            <p:cNvPr id="39" name="Oval 13">
              <a:extLst>
                <a:ext uri="{FF2B5EF4-FFF2-40B4-BE49-F238E27FC236}">
                  <a16:creationId xmlns:a16="http://schemas.microsoft.com/office/drawing/2014/main" id="{38F567D1-F0E9-204A-BD34-6F05E9F29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1953"/>
              <a:ext cx="3620" cy="36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Oval 14">
              <a:extLst>
                <a:ext uri="{FF2B5EF4-FFF2-40B4-BE49-F238E27FC236}">
                  <a16:creationId xmlns:a16="http://schemas.microsoft.com/office/drawing/2014/main" id="{87C90340-B7EE-174A-9341-089E143EB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" y="2345"/>
              <a:ext cx="2837" cy="28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Rectangle 15">
              <a:extLst>
                <a:ext uri="{FF2B5EF4-FFF2-40B4-BE49-F238E27FC236}">
                  <a16:creationId xmlns:a16="http://schemas.microsoft.com/office/drawing/2014/main" id="{02836886-05D8-614F-BED6-840B08B7AB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0">
              <a:off x="5259" y="394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702869C0-5D05-044F-9F86-71509ACF6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" y="235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Rectangle 17">
              <a:extLst>
                <a:ext uri="{FF2B5EF4-FFF2-40B4-BE49-F238E27FC236}">
                  <a16:creationId xmlns:a16="http://schemas.microsoft.com/office/drawing/2014/main" id="{B2A3629A-CB29-E847-88BC-EA786DC6FA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200000">
              <a:off x="3494" y="3977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Oval 18" descr="Sphere">
              <a:extLst>
                <a:ext uri="{FF2B5EF4-FFF2-40B4-BE49-F238E27FC236}">
                  <a16:creationId xmlns:a16="http://schemas.microsoft.com/office/drawing/2014/main" id="{99327C9F-F096-724A-931D-70674859A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880"/>
              <a:ext cx="1800" cy="1800"/>
            </a:xfrm>
            <a:prstGeom prst="ellipse">
              <a:avLst/>
            </a:prstGeom>
            <a:pattFill prst="sphere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46" name="AutoShape 19">
              <a:extLst>
                <a:ext uri="{FF2B5EF4-FFF2-40B4-BE49-F238E27FC236}">
                  <a16:creationId xmlns:a16="http://schemas.microsoft.com/office/drawing/2014/main" id="{E254B42F-3606-1A4F-8B1B-9CF38D09EA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655" y="4335"/>
              <a:ext cx="18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9" name="AutoShape 20">
              <a:extLst>
                <a:ext uri="{FF2B5EF4-FFF2-40B4-BE49-F238E27FC236}">
                  <a16:creationId xmlns:a16="http://schemas.microsoft.com/office/drawing/2014/main" id="{6D4B5DBE-526A-2E47-8FAD-F40355AF75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70" y="4380"/>
              <a:ext cx="165" cy="27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" name="AutoShape 21">
              <a:extLst>
                <a:ext uri="{FF2B5EF4-FFF2-40B4-BE49-F238E27FC236}">
                  <a16:creationId xmlns:a16="http://schemas.microsoft.com/office/drawing/2014/main" id="{A544B6A5-6D2B-154E-B582-4EED72435A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50" y="2355"/>
              <a:ext cx="330" cy="1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AutoShape 22">
              <a:extLst>
                <a:ext uri="{FF2B5EF4-FFF2-40B4-BE49-F238E27FC236}">
                  <a16:creationId xmlns:a16="http://schemas.microsoft.com/office/drawing/2014/main" id="{2FE3C7E0-AFFF-5144-A174-CBC8CBACF2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55" y="3165"/>
              <a:ext cx="180" cy="28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AutoShape 23">
              <a:extLst>
                <a:ext uri="{FF2B5EF4-FFF2-40B4-BE49-F238E27FC236}">
                  <a16:creationId xmlns:a16="http://schemas.microsoft.com/office/drawing/2014/main" id="{1A012336-FE26-ED42-AF1A-AE99EB2B96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50" y="4740"/>
              <a:ext cx="330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" name="AutoShape 24">
              <a:extLst>
                <a:ext uri="{FF2B5EF4-FFF2-40B4-BE49-F238E27FC236}">
                  <a16:creationId xmlns:a16="http://schemas.microsoft.com/office/drawing/2014/main" id="{E5E687C6-B0D7-9946-8956-BDC7D66DDA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280" y="3165"/>
              <a:ext cx="15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" name="AutoShape 25">
              <a:extLst>
                <a:ext uri="{FF2B5EF4-FFF2-40B4-BE49-F238E27FC236}">
                  <a16:creationId xmlns:a16="http://schemas.microsoft.com/office/drawing/2014/main" id="{D0E5D8CF-0BFE-9A41-BD42-D5255763BA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4400000" flipV="1">
              <a:off x="3533" y="4052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" name="AutoShape 26">
              <a:extLst>
                <a:ext uri="{FF2B5EF4-FFF2-40B4-BE49-F238E27FC236}">
                  <a16:creationId xmlns:a16="http://schemas.microsoft.com/office/drawing/2014/main" id="{7BC52EB6-81CC-134D-B9DE-9CAF675250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4517" y="429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" name="AutoShape 27">
              <a:extLst>
                <a:ext uri="{FF2B5EF4-FFF2-40B4-BE49-F238E27FC236}">
                  <a16:creationId xmlns:a16="http://schemas.microsoft.com/office/drawing/2014/main" id="{0ED64FB5-8B31-9248-B69B-9BA83286A1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3600000">
              <a:off x="3791" y="3056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" name="AutoShape 28">
              <a:extLst>
                <a:ext uri="{FF2B5EF4-FFF2-40B4-BE49-F238E27FC236}">
                  <a16:creationId xmlns:a16="http://schemas.microsoft.com/office/drawing/2014/main" id="{A8A7BD24-8DAD-E94B-BBF6-828DF6906C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3600000">
              <a:off x="5239" y="3010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2" name="AutoShape 29">
              <a:extLst>
                <a:ext uri="{FF2B5EF4-FFF2-40B4-BE49-F238E27FC236}">
                  <a16:creationId xmlns:a16="http://schemas.microsoft.com/office/drawing/2014/main" id="{0E731021-89B9-BD43-A619-F1A5C65699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15" y="223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3" name="AutoShape 30">
              <a:extLst>
                <a:ext uri="{FF2B5EF4-FFF2-40B4-BE49-F238E27FC236}">
                  <a16:creationId xmlns:a16="http://schemas.microsoft.com/office/drawing/2014/main" id="{3ACD741C-816D-E346-BA26-0446BBB5E2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7200000" flipV="1">
              <a:off x="5497" y="3977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64" name="Picture 2" descr="velabs.png">
            <a:extLst>
              <a:ext uri="{FF2B5EF4-FFF2-40B4-BE49-F238E27FC236}">
                <a16:creationId xmlns:a16="http://schemas.microsoft.com/office/drawing/2014/main" id="{B8410082-2307-5A4C-B9B4-90127139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091" y="866312"/>
            <a:ext cx="29591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2">
            <a:extLst>
              <a:ext uri="{FF2B5EF4-FFF2-40B4-BE49-F238E27FC236}">
                <a16:creationId xmlns:a16="http://schemas.microsoft.com/office/drawing/2014/main" id="{84403882-3457-2B4B-BA7D-BBE2A1806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691" y="2550649"/>
            <a:ext cx="1817687" cy="6540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0000"/>
                </a:solidFill>
                <a:latin typeface="Calibri" charset="0"/>
              </a:rPr>
              <a:t>Helium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F028D-4627-A24F-A770-F51AE060240B}"/>
              </a:ext>
            </a:extLst>
          </p:cNvPr>
          <p:cNvSpPr txBox="1"/>
          <p:nvPr/>
        </p:nvSpPr>
        <p:spPr>
          <a:xfrm>
            <a:off x="819954" y="6135884"/>
            <a:ext cx="327217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other configurations under study</a:t>
            </a:r>
          </a:p>
        </p:txBody>
      </p:sp>
    </p:spTree>
    <p:extLst>
      <p:ext uri="{BB962C8B-B14F-4D97-AF65-F5344CB8AC3E}">
        <p14:creationId xmlns:p14="http://schemas.microsoft.com/office/powerpoint/2010/main" val="18627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28118" y="14398"/>
            <a:ext cx="7932405" cy="11006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09/10/2020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85654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35123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586951" y="5315086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&gt;~2.9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from ESSS 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915" y="1432253"/>
            <a:ext cx="5752513" cy="372757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75B0F0C-3F62-BF48-BC89-385C90CA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08"/>
            <a:ext cx="9144000" cy="1242222"/>
          </a:xfrm>
        </p:spPr>
        <p:txBody>
          <a:bodyPr/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ESS neutrino and muon facility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09/10/2020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DCA93F-399D-1647-ACEC-542453511778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26</a:t>
            </a:fld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18479" name="Slide Number Placeholder 5"/>
          <p:cNvSpPr txBox="1">
            <a:spLocks/>
          </p:cNvSpPr>
          <p:nvPr/>
        </p:nvSpPr>
        <p:spPr bwMode="auto">
          <a:xfrm>
            <a:off x="8712200" y="6116638"/>
            <a:ext cx="317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1ACA1-1F44-2B49-9515-E478A9FFA703}"/>
              </a:ext>
            </a:extLst>
          </p:cNvPr>
          <p:cNvSpPr txBox="1"/>
          <p:nvPr/>
        </p:nvSpPr>
        <p:spPr>
          <a:xfrm>
            <a:off x="4572000" y="5318233"/>
            <a:ext cx="3959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0432FF"/>
                </a:solidFill>
              </a:rPr>
              <a:t>muon extraction to be studied</a:t>
            </a:r>
          </a:p>
        </p:txBody>
      </p:sp>
    </p:spTree>
    <p:extLst>
      <p:ext uri="{BB962C8B-B14F-4D97-AF65-F5344CB8AC3E}">
        <p14:creationId xmlns:p14="http://schemas.microsoft.com/office/powerpoint/2010/main" val="15813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1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 err="1">
                <a:solidFill>
                  <a:srgbClr val="0000FF"/>
                </a:solidFill>
              </a:rPr>
              <a:t>EuroNuNet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09/10/2020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862211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b="1" dirty="0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networking: CA15139 (2016-2020)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 dirty="0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discovery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32" y="58812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2267288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292912"/>
            <a:ext cx="520261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Major goals of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a neutrino long baseline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leptonic CP violation.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</a:t>
            </a:r>
            <a:endParaRPr lang="en-GB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5CEDD-7632-F948-BF17-244CE763DE07}"/>
              </a:ext>
            </a:extLst>
          </p:cNvPr>
          <p:cNvSpPr/>
          <p:nvPr/>
        </p:nvSpPr>
        <p:spPr>
          <a:xfrm>
            <a:off x="6455240" y="1923580"/>
            <a:ext cx="2774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http://euronunet.in2p3.fr/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63A85-54E0-344E-AC08-E759D39E8FEB}"/>
              </a:ext>
            </a:extLst>
          </p:cNvPr>
          <p:cNvSpPr txBox="1"/>
          <p:nvPr/>
        </p:nvSpPr>
        <p:spPr>
          <a:xfrm rot="19290216">
            <a:off x="382068" y="3342709"/>
            <a:ext cx="5031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4000" dirty="0">
                <a:solidFill>
                  <a:srgbClr val="FF0000">
                    <a:alpha val="71000"/>
                  </a:srgbClr>
                </a:solidFill>
              </a:rPr>
              <a:t>Finished in March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DE4D4-D468-864E-B2ED-E41113D6682A}"/>
              </a:ext>
            </a:extLst>
          </p:cNvPr>
          <p:cNvSpPr txBox="1"/>
          <p:nvPr/>
        </p:nvSpPr>
        <p:spPr>
          <a:xfrm>
            <a:off x="423593" y="5776190"/>
            <a:ext cx="810541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FR" dirty="0"/>
              <a:t>At the end of this COST Action 10 k€ "bonus" have been obtained to produce a short film dedicated to the project targeting scientists: </a:t>
            </a:r>
            <a:r>
              <a:rPr lang="en-GB" dirty="0">
                <a:hlinkClick r:id="rId7"/>
              </a:rPr>
              <a:t>https://</a:t>
            </a:r>
            <a:r>
              <a:rPr lang="en-GB" dirty="0" err="1">
                <a:hlinkClick r:id="rId7"/>
              </a:rPr>
              <a:t>youtu.be</a:t>
            </a:r>
            <a:r>
              <a:rPr lang="en-GB" dirty="0">
                <a:hlinkClick r:id="rId7"/>
              </a:rPr>
              <a:t>/</a:t>
            </a:r>
            <a:r>
              <a:rPr lang="en-GB" dirty="0" err="1">
                <a:hlinkClick r:id="rId7"/>
              </a:rPr>
              <a:t>PwzNzLQh-Dw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138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09/10/2020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>
            <p:extLst>
              <p:ext uri="{D42A27DB-BD31-4B8C-83A1-F6EECF244321}">
                <p14:modId xmlns:p14="http://schemas.microsoft.com/office/powerpoint/2010/main" val="2259417907"/>
              </p:ext>
            </p:extLst>
          </p:nvPr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253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/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7" name="Equation" r:id="rId3" imgW="4686300" imgH="2082800" progId="Equation.DSMT4">
                    <p:embed/>
                  </p:oleObj>
                </mc:Choice>
                <mc:Fallback>
                  <p:oleObj name="Equation" r:id="rId3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  <a:r>
                <a:rPr lang="en-GB" sz="2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interference</a:t>
              </a:r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09/10/2020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26578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8" y="-10647"/>
            <a:ext cx="6862522" cy="1077218"/>
          </a:xfrm>
          <a:ln>
            <a:noFill/>
          </a:ln>
        </p:spPr>
        <p:txBody>
          <a:bodyPr/>
          <a:lstStyle/>
          <a:p>
            <a:r>
              <a:rPr lang="en-GB" dirty="0"/>
              <a:t>Design Study </a:t>
            </a:r>
            <a:r>
              <a:rPr lang="en-GB" dirty="0" err="1"/>
              <a:t>ESSνSB</a:t>
            </a:r>
            <a:br>
              <a:rPr lang="en-GB" dirty="0"/>
            </a:br>
            <a:r>
              <a:rPr lang="en-GB" sz="2400" dirty="0"/>
              <a:t>(2018-2021)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30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6372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RAL, Oslo, Hamburg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224404" y="3727225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5"/>
              </a:rPr>
              <a:t>http://</a:t>
            </a:r>
            <a:r>
              <a:rPr lang="en-GB" dirty="0" err="1">
                <a:hlinkClick r:id="rId5"/>
              </a:rPr>
              <a:t>essnusb.eu</a:t>
            </a:r>
            <a:r>
              <a:rPr lang="en-GB" dirty="0">
                <a:hlinkClick r:id="rId5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52D3C-CD04-AF4E-9988-279F3F904A25}"/>
              </a:ext>
            </a:extLst>
          </p:cNvPr>
          <p:cNvSpPr txBox="1"/>
          <p:nvPr/>
        </p:nvSpPr>
        <p:spPr>
          <a:xfrm>
            <a:off x="6020758" y="4993166"/>
            <a:ext cx="262283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CDR end of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8162A-74FB-6847-B3CC-CAED69DE47F2}"/>
              </a:ext>
            </a:extLst>
          </p:cNvPr>
          <p:cNvSpPr txBox="1"/>
          <p:nvPr/>
        </p:nvSpPr>
        <p:spPr>
          <a:xfrm>
            <a:off x="7319205" y="5856969"/>
            <a:ext cx="168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FF0000"/>
                </a:solidFill>
              </a:rPr>
              <a:t>…and after?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740" y="426870"/>
            <a:ext cx="1455260" cy="99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ESSνSB schedule (optimistic?)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31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584082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ACB738-0A39-404C-B473-17D61B9B9BF3}"/>
              </a:ext>
            </a:extLst>
          </p:cNvPr>
          <p:cNvSpPr txBox="1"/>
          <p:nvPr/>
        </p:nvSpPr>
        <p:spPr>
          <a:xfrm>
            <a:off x="136709" y="1346806"/>
            <a:ext cx="3446475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FR" sz="1600" dirty="0"/>
              <a:t>2</a:t>
            </a:r>
            <a:r>
              <a:rPr lang="en-FR" sz="1600" baseline="30000" dirty="0"/>
              <a:t>nd</a:t>
            </a:r>
            <a:r>
              <a:rPr lang="en-FR" sz="1600" dirty="0"/>
              <a:t> short film targeting general public: </a:t>
            </a:r>
            <a:r>
              <a:rPr lang="en-GB" sz="1600" dirty="0">
                <a:hlinkClick r:id="rId17"/>
              </a:rPr>
              <a:t>https://</a:t>
            </a:r>
            <a:r>
              <a:rPr lang="en-GB" sz="1600" dirty="0" err="1">
                <a:hlinkClick r:id="rId17"/>
              </a:rPr>
              <a:t>youtu.be</a:t>
            </a:r>
            <a:r>
              <a:rPr lang="en-GB" sz="1600" dirty="0">
                <a:hlinkClick r:id="rId17"/>
              </a:rPr>
              <a:t>/qAnvft0nAlg</a:t>
            </a:r>
            <a:endParaRPr lang="en-FR" sz="1600" dirty="0"/>
          </a:p>
        </p:txBody>
      </p:sp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080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09/10/2020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1117688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will be soon the most powerful neutron facility for many applications.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the CPV sensitivity.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60%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with large physics potential.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Large associated detectors have a rich </a:t>
            </a:r>
            <a:r>
              <a:rPr lang="en-GB" sz="2400" dirty="0" err="1">
                <a:latin typeface="Times New Roman"/>
                <a:cs typeface="Times New Roman"/>
              </a:rPr>
              <a:t>astroparticle</a:t>
            </a:r>
            <a:r>
              <a:rPr lang="en-GB" sz="2400" dirty="0">
                <a:latin typeface="Times New Roman"/>
                <a:cs typeface="Times New Roman"/>
              </a:rPr>
              <a:t> physics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A preparatory phase is needed.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COST network project CA15139 and a EU-H2020 Design Study support this project.</a:t>
            </a:r>
          </a:p>
        </p:txBody>
      </p:sp>
    </p:spTree>
    <p:extLst>
      <p:ext uri="{BB962C8B-B14F-4D97-AF65-F5344CB8AC3E}">
        <p14:creationId xmlns:p14="http://schemas.microsoft.com/office/powerpoint/2010/main" val="1526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09/10/2020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751" y="1560608"/>
            <a:ext cx="903649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T2HK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Same curves that Hyper-K has showed at the Neutrino Town Meeting at CERN and the one that was showed at Neutrino 2018.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Systematics are said by T2HK to be between 3% to 4%.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sin</a:t>
            </a:r>
            <a:r>
              <a:rPr lang="en-US" sz="20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2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=0.1 and 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=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π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/2.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DUNE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Public globes file released by the DUNE collaboration with the CDR, the only change is to increase the number of years from 7 to 10.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sin</a:t>
            </a:r>
            <a:r>
              <a:rPr lang="en-US" sz="20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=0.1 and 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=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π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/2, to be compatible with the T2HK line.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ESSnuSB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Instead of considering as usual “Opt. Snowmass errors" it is only assumed an overall 3% systematic error in the different signal and background channels, more in line with T2HK assumptions.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sin</a:t>
            </a:r>
            <a:r>
              <a:rPr lang="en-US" sz="20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=0.1 and 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=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π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/2, to be compatible with the T2HK line.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F4DB3F-6ABF-8745-B15F-12E6670F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2" y="1"/>
            <a:ext cx="5959365" cy="1795856"/>
          </a:xfrm>
        </p:spPr>
        <p:txBody>
          <a:bodyPr/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How the CPV coverage and resolution curves have been produced</a:t>
            </a:r>
            <a:endParaRPr lang="en-GB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61FB7-D55B-7642-AC5F-F7CB94CBF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EFEA0-B9FB-A14A-AD1A-21002908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5D2D9-BBFB-2C46-820F-0485754A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604196"/>
          </a:xfrm>
          <a:noFill/>
          <a:ln w="19050">
            <a:noFill/>
          </a:ln>
        </p:spPr>
        <p:txBody>
          <a:bodyPr lIns="90000" tIns="46800" rIns="90000" bIns="46800">
            <a:normAutofit fontScale="90000"/>
          </a:bodyPr>
          <a:lstStyle/>
          <a:p>
            <a:r>
              <a:rPr lang="en-US" sz="3000" b="1" dirty="0"/>
              <a:t>Beyond DUNE, JUNO, </a:t>
            </a:r>
            <a:r>
              <a:rPr lang="en-US" sz="3000" b="1" dirty="0" err="1"/>
              <a:t>HyperK</a:t>
            </a:r>
            <a:r>
              <a:rPr lang="en-US" sz="3000" b="1" dirty="0"/>
              <a:t>: </a:t>
            </a:r>
            <a:br>
              <a:rPr lang="en-US" sz="3000" b="1" dirty="0"/>
            </a:br>
            <a:r>
              <a:rPr lang="en-US" b="1" dirty="0"/>
              <a:t>ESS</a:t>
            </a:r>
            <a:r>
              <a:rPr lang="el-G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="1" dirty="0"/>
              <a:t>SB, P2O and Neutrino factory</a:t>
            </a:r>
            <a:endParaRPr lang="ru-RU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64088" y="5589240"/>
            <a:ext cx="3600400" cy="934607"/>
          </a:xfrm>
          <a:prstGeom prst="rect">
            <a:avLst/>
          </a:prstGeom>
          <a:solidFill>
            <a:srgbClr val="99CC00">
              <a:alpha val="3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en-US" altLang="bg-BG" b="1" dirty="0">
                <a:latin typeface="Comic Sans MS" pitchFamily="66" charset="0"/>
              </a:rPr>
              <a:t>Roumen Tsenov</a:t>
            </a:r>
            <a:endParaRPr lang="en-GB" altLang="bg-BG" b="1" dirty="0">
              <a:latin typeface="Comic Sans MS" pitchFamily="66" charset="0"/>
            </a:endParaRPr>
          </a:p>
          <a:p>
            <a:pPr algn="ctr">
              <a:lnSpc>
                <a:spcPct val="102000"/>
              </a:lnSpc>
            </a:pPr>
            <a:r>
              <a:rPr lang="en-US" altLang="bg-BG" sz="1800" b="1" dirty="0">
                <a:latin typeface="Comic Sans MS" pitchFamily="66" charset="0"/>
              </a:rPr>
              <a:t>Department of Atomic Physics, University of Sofia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219537" y="1899706"/>
            <a:ext cx="5688632" cy="975593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0" rIns="18000" bIns="0" anchor="ctr"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European Neutrino "Town" meeting and ESPP 2019 discussion, </a:t>
            </a:r>
            <a:r>
              <a:rPr lang="en-US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CERN, 24</a:t>
            </a:r>
            <a:r>
              <a:rPr lang="ru-RU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</a:t>
            </a:r>
            <a:r>
              <a:rPr lang="en-US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10</a:t>
            </a:r>
            <a:r>
              <a:rPr lang="ru-RU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</a:t>
            </a:r>
            <a:r>
              <a:rPr lang="en-US" altLang="bg-BG" sz="20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2018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068960"/>
            <a:ext cx="4812978" cy="311942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8B7EB-31B7-804E-9F53-8F89A155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6A34B-D815-1847-83A4-B349C250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721AC-C320-0344-8843-3693CDBA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903" y="1484784"/>
            <a:ext cx="4565743" cy="4104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564904"/>
            <a:ext cx="4032448" cy="4022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268760"/>
            <a:ext cx="3036088" cy="36933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ESS</a:t>
            </a:r>
            <a:r>
              <a:rPr lang="el-GR" dirty="0">
                <a:solidFill>
                  <a:srgbClr val="0000FF"/>
                </a:solidFill>
              </a:rPr>
              <a:t>ν</a:t>
            </a:r>
            <a:r>
              <a:rPr lang="en-US" dirty="0">
                <a:solidFill>
                  <a:srgbClr val="0000FF"/>
                </a:solidFill>
              </a:rPr>
              <a:t>SB 500 </a:t>
            </a:r>
            <a:r>
              <a:rPr lang="en-US" dirty="0" err="1">
                <a:solidFill>
                  <a:srgbClr val="0000FF"/>
                </a:solidFill>
              </a:rPr>
              <a:t>kt</a:t>
            </a:r>
            <a:r>
              <a:rPr lang="en-US" dirty="0">
                <a:solidFill>
                  <a:srgbClr val="0000FF"/>
                </a:solidFill>
              </a:rPr>
              <a:t> tank at 540 km.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946271"/>
            <a:ext cx="3036088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ESS</a:t>
            </a:r>
            <a:r>
              <a:rPr lang="el-GR" dirty="0">
                <a:solidFill>
                  <a:srgbClr val="00B050"/>
                </a:solidFill>
              </a:rPr>
              <a:t>ν</a:t>
            </a:r>
            <a:r>
              <a:rPr lang="en-US" dirty="0">
                <a:solidFill>
                  <a:srgbClr val="00B050"/>
                </a:solidFill>
              </a:rPr>
              <a:t>SB 500 </a:t>
            </a:r>
            <a:r>
              <a:rPr lang="en-US" dirty="0" err="1">
                <a:solidFill>
                  <a:srgbClr val="00B050"/>
                </a:solidFill>
              </a:rPr>
              <a:t>kt</a:t>
            </a:r>
            <a:r>
              <a:rPr lang="en-US" dirty="0">
                <a:solidFill>
                  <a:srgbClr val="00B050"/>
                </a:solidFill>
              </a:rPr>
              <a:t> tank at 360 km. 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5449780" y="5801063"/>
            <a:ext cx="292548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ESS</a:t>
            </a:r>
            <a:r>
              <a:rPr lang="el-GR" dirty="0"/>
              <a:t>ν</a:t>
            </a:r>
            <a:r>
              <a:rPr lang="en-US" dirty="0"/>
              <a:t>SB 250 </a:t>
            </a:r>
            <a:r>
              <a:rPr lang="en-US" dirty="0" err="1"/>
              <a:t>kt</a:t>
            </a:r>
            <a:r>
              <a:rPr lang="en-US" dirty="0"/>
              <a:t> tank at 540 km</a:t>
            </a:r>
          </a:p>
          <a:p>
            <a:r>
              <a:rPr lang="en-US" dirty="0"/>
              <a:t>and 250 </a:t>
            </a:r>
            <a:r>
              <a:rPr lang="en-US" dirty="0" err="1"/>
              <a:t>kt</a:t>
            </a:r>
            <a:r>
              <a:rPr lang="en-US" dirty="0"/>
              <a:t> tank at 360 km.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28" y="3120335"/>
            <a:ext cx="487506" cy="8585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/>
              <a:t>(degrees)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8565" y="414807"/>
            <a:ext cx="677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CPV performance comparison between </a:t>
            </a:r>
            <a:r>
              <a:rPr lang="en-US" u="sng" dirty="0" err="1"/>
              <a:t>ESSnuSB</a:t>
            </a:r>
            <a:r>
              <a:rPr lang="en-US" u="sng" dirty="0"/>
              <a:t>, DUNE and Hyper-K</a:t>
            </a:r>
          </a:p>
          <a:p>
            <a:pPr algn="ctr"/>
            <a:r>
              <a:rPr lang="en-US" u="sng" dirty="0"/>
              <a:t> assuming 3% systematic errors for </a:t>
            </a:r>
            <a:r>
              <a:rPr lang="en-US" u="sng" dirty="0" err="1"/>
              <a:t>ESSnuSB</a:t>
            </a:r>
            <a:r>
              <a:rPr lang="en-US" u="sng" dirty="0"/>
              <a:t> in line with the other two.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FED8AE1-A406-D640-92BE-942D779F3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445F2B-F898-0F48-8617-23980732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5EE3E6-D19F-B149-AE2B-2C54EA4C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9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895DA1-BEED-8F41-85FA-3EB1033E17E8}"/>
              </a:ext>
            </a:extLst>
          </p:cNvPr>
          <p:cNvGrpSpPr/>
          <p:nvPr/>
        </p:nvGrpSpPr>
        <p:grpSpPr>
          <a:xfrm>
            <a:off x="225856" y="616422"/>
            <a:ext cx="1906580" cy="2809952"/>
            <a:chOff x="2107065" y="819809"/>
            <a:chExt cx="3917789" cy="57741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2C2E1-CB7C-7A44-9F8E-194A083BF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028156-841C-4247-8285-9A812B6FD415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E0714-B828-3C43-9C01-74BCFA8A786F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5288AC-EF59-8A46-926D-44B3F02973C3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B8B3C4-AF0A-8D40-8366-4FEDBF702F64}"/>
              </a:ext>
            </a:extLst>
          </p:cNvPr>
          <p:cNvSpPr txBox="1"/>
          <p:nvPr/>
        </p:nvSpPr>
        <p:spPr>
          <a:xfrm>
            <a:off x="0" y="3519559"/>
            <a:ext cx="2729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 active mines aligned…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747CB-0C22-4141-A1D5-10DA2E48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01" y="903455"/>
            <a:ext cx="6269599" cy="59545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1042370"/>
          </a:xfrm>
        </p:spPr>
        <p:txBody>
          <a:bodyPr/>
          <a:lstStyle/>
          <a:p>
            <a:r>
              <a:rPr lang="en-GB" dirty="0"/>
              <a:t>Fraction of </a:t>
            </a:r>
            <a:r>
              <a:rPr lang="el-GR" dirty="0"/>
              <a:t>δ</a:t>
            </a:r>
            <a:r>
              <a:rPr lang="fr-CH" baseline="-25000" dirty="0"/>
              <a:t>CP</a:t>
            </a:r>
            <a:endParaRPr lang="en-GB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BEA803-AAC8-7249-8F22-105213B6867F}"/>
              </a:ext>
            </a:extLst>
          </p:cNvPr>
          <p:cNvCxnSpPr/>
          <p:nvPr/>
        </p:nvCxnSpPr>
        <p:spPr>
          <a:xfrm>
            <a:off x="56755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86C26A-5BBC-6648-AD49-A94522BEF0AF}"/>
              </a:ext>
            </a:extLst>
          </p:cNvPr>
          <p:cNvCxnSpPr/>
          <p:nvPr/>
        </p:nvCxnSpPr>
        <p:spPr>
          <a:xfrm>
            <a:off x="68947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9C37AD-3D60-6343-95B2-BA51E5289D8A}"/>
              </a:ext>
            </a:extLst>
          </p:cNvPr>
          <p:cNvCxnSpPr/>
          <p:nvPr/>
        </p:nvCxnSpPr>
        <p:spPr>
          <a:xfrm>
            <a:off x="7462345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A225B3-A15D-2F45-B383-8E5399E855BC}"/>
              </a:ext>
            </a:extLst>
          </p:cNvPr>
          <p:cNvSpPr txBox="1"/>
          <p:nvPr/>
        </p:nvSpPr>
        <p:spPr>
          <a:xfrm>
            <a:off x="136635" y="4771697"/>
            <a:ext cx="33528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personal opinion:</a:t>
            </a:r>
          </a:p>
          <a:p>
            <a:r>
              <a:rPr lang="en-GB" dirty="0"/>
              <a:t>these scenarios are too optimistic for all facilities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0FE05-1E9D-B74B-B239-17F0FB9DC7ED}"/>
              </a:ext>
            </a:extLst>
          </p:cNvPr>
          <p:cNvSpPr txBox="1"/>
          <p:nvPr/>
        </p:nvSpPr>
        <p:spPr>
          <a:xfrm>
            <a:off x="7073455" y="761305"/>
            <a:ext cx="194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(E. Martinez-Fernandez)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2648" y="6239018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366"/>
            <a:ext cx="9144000" cy="47692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637771" y="1899723"/>
            <a:ext cx="1432863" cy="4059979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à coins arrondis 8"/>
          <p:cNvSpPr/>
          <p:nvPr/>
        </p:nvSpPr>
        <p:spPr>
          <a:xfrm>
            <a:off x="112648" y="2713890"/>
            <a:ext cx="3957986" cy="531922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25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pic>
        <p:nvPicPr>
          <p:cNvPr id="807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961" y="1795853"/>
            <a:ext cx="3076363" cy="32547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09/10/2020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5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353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the ESS linac power to go to the second 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09/10/2020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09/10/2020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78009" y="34957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49341" y="6068334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12214" y="6160816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779735-9D22-5B43-887B-47F5327382FB}"/>
              </a:ext>
            </a:extLst>
          </p:cNvPr>
          <p:cNvGrpSpPr/>
          <p:nvPr/>
        </p:nvGrpSpPr>
        <p:grpSpPr>
          <a:xfrm>
            <a:off x="12534" y="3396083"/>
            <a:ext cx="8855111" cy="2718169"/>
            <a:chOff x="12534" y="766394"/>
            <a:chExt cx="8855111" cy="27181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25" y="783363"/>
              <a:ext cx="4024544" cy="250584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778891"/>
              <a:ext cx="3961047" cy="250344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 rot="16200000">
              <a:off x="-490961" y="1289682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P(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>
                  <a:latin typeface="Times New Roman"/>
                  <a:cs typeface="Times New Roman"/>
                </a:rPr>
                <a:t>μ</a:t>
              </a:r>
              <a:r>
                <a:rPr lang="fr-CH" sz="2400" i="1" dirty="0">
                  <a:latin typeface="Times New Roman"/>
                  <a:cs typeface="Times New Roman"/>
                </a:rPr>
                <a:t>→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>
                  <a:latin typeface="Times New Roman"/>
                  <a:cs typeface="Times New Roman"/>
                </a:rPr>
                <a:t>e</a:t>
              </a:r>
              <a:r>
                <a:rPr lang="en-US" sz="2400" i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923928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1960582" y="1785723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898442" y="1325952"/>
              <a:ext cx="2470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1</a:t>
              </a:r>
              <a:r>
                <a:rPr lang="en-US" i="1" baseline="30000" dirty="0">
                  <a:latin typeface="Times New Roman"/>
                  <a:cs typeface="Times New Roman"/>
                </a:rPr>
                <a:t>st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1226165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766394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16620" y="2081775"/>
              <a:ext cx="11708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=1º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("small"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1947282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12214" y="2072069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0000"/>
                  </a:solidFill>
                </a:rPr>
                <a:t>CP</a:t>
              </a:r>
              <a:r>
                <a:rPr lang="en-US" dirty="0">
                  <a:solidFill>
                    <a:srgbClr val="FF0000"/>
                  </a:solidFill>
                </a:rPr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8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8000"/>
                  </a:solidFill>
                </a:rPr>
                <a:t>CP</a:t>
              </a:r>
              <a:r>
                <a:rPr lang="en-US" dirty="0">
                  <a:solidFill>
                    <a:srgbClr val="00800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00FF"/>
                  </a:solidFill>
                </a:rPr>
                <a:t>CP</a:t>
              </a:r>
              <a:r>
                <a:rPr lang="en-US" dirty="0">
                  <a:solidFill>
                    <a:srgbClr val="0000FF"/>
                  </a:solidFill>
                </a:rPr>
                <a:t>=+90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787217-4581-1B4B-8EF9-50B3B3CDB2D6}"/>
              </a:ext>
            </a:extLst>
          </p:cNvPr>
          <p:cNvGrpSpPr/>
          <p:nvPr/>
        </p:nvGrpSpPr>
        <p:grpSpPr>
          <a:xfrm>
            <a:off x="0" y="833485"/>
            <a:ext cx="9129074" cy="2291304"/>
            <a:chOff x="0" y="3515203"/>
            <a:chExt cx="9129074" cy="22913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3581409"/>
              <a:ext cx="3124200" cy="221395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325" y="3607846"/>
              <a:ext cx="3124200" cy="216790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5098" y="4083178"/>
              <a:ext cx="1528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small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better</a:t>
              </a:r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2087963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èche vers la droite 24"/>
            <p:cNvSpPr/>
            <p:nvPr/>
          </p:nvSpPr>
          <p:spPr>
            <a:xfrm rot="5400000">
              <a:off x="5153255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5512346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3899319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4022" y="5314064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5160175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42687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12281" y="4268745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3814494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07729" y="5406416"/>
              <a:ext cx="76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=1º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5437175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368369"/>
              <a:ext cx="1512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(</a:t>
              </a:r>
              <a:r>
                <a:rPr lang="en-US" sz="1400" dirty="0">
                  <a:latin typeface="Times New Roman"/>
                  <a:cs typeface="Times New Roman"/>
                  <a:hlinkClick r:id="rId7"/>
                </a:rPr>
                <a:t>arXiv:1110.4583</a:t>
              </a:r>
              <a:r>
                <a:rPr lang="en-US" sz="1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23928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42" name="ZoneTexte 30">
              <a:extLst>
                <a:ext uri="{FF2B5EF4-FFF2-40B4-BE49-F238E27FC236}">
                  <a16:creationId xmlns:a16="http://schemas.microsoft.com/office/drawing/2014/main" id="{FFBD0B9E-5ED0-AA43-B295-BC088B2A9923}"/>
                </a:ext>
              </a:extLst>
            </p:cNvPr>
            <p:cNvSpPr txBox="1"/>
            <p:nvPr/>
          </p:nvSpPr>
          <p:spPr>
            <a:xfrm>
              <a:off x="2499493" y="35152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0" y="5914165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A=0.3sin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A=0.75sin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80749" y="6352081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81625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09/10/2020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33906" y="2207297"/>
            <a:ext cx="39416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GB" sz="28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4017684" y="3589094"/>
            <a:ext cx="5002213" cy="1300249"/>
            <a:chOff x="61913" y="1860550"/>
            <a:chExt cx="9058275" cy="23545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8" name="Rectangle 4"/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1" name="Oval 7"/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" name="Rectangle 8"/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3" name="Oval 9"/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3" name="Oval 29"/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43" name="Rectangle 40"/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44" name="Rectangle 41"/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45" name="Rectangle 42"/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46" name="Rectangle 43"/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49" name="Oval 45"/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0" name="Oval 46"/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5" name="Line 51"/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58" name="Rectangle 55"/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59" name="Group 59"/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2" name="Rectangle 58"/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63" name="Rectangle 60"/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64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5" name="Rectangle 63"/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5271808" y="5142016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>
                <a:solidFill>
                  <a:srgbClr val="0000FF"/>
                </a:solidFill>
              </a:rPr>
              <a:t>ESSνSB </a:t>
            </a:r>
            <a:r>
              <a:rPr lang="en-GB" sz="3600" dirty="0" err="1">
                <a:solidFill>
                  <a:srgbClr val="0000FF"/>
                </a:solidFill>
              </a:rPr>
              <a:t>ν</a:t>
            </a:r>
            <a:r>
              <a:rPr lang="en-GB" sz="3600" dirty="0">
                <a:solidFill>
                  <a:srgbClr val="0000FF"/>
                </a:solidFill>
              </a:rPr>
              <a:t> energy distribution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09/10/2020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496070" y="4615880"/>
            <a:ext cx="156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648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368A8-B922-E84E-9D6B-FF2D0A2B1B60}"/>
              </a:ext>
            </a:extLst>
          </p:cNvPr>
          <p:cNvSpPr/>
          <p:nvPr/>
        </p:nvSpPr>
        <p:spPr>
          <a:xfrm>
            <a:off x="3399014" y="6343399"/>
            <a:ext cx="2497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(</a:t>
            </a:r>
            <a:r>
              <a:rPr lang="fr-FR" sz="1400" dirty="0" err="1">
                <a:solidFill>
                  <a:srgbClr val="0093BA"/>
                </a:solidFill>
                <a:latin typeface="Times" pitchFamily="2" charset="0"/>
              </a:rPr>
              <a:t>Nucl</a:t>
            </a:r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. Phys. B 885 (2014) 127) </a:t>
            </a:r>
            <a:endParaRPr lang="fr-FR" sz="1400" dirty="0">
              <a:solidFill>
                <a:srgbClr val="0093BA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09/10/2020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238023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8" y="2270377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4D531-A59D-004C-9B11-E61B0D63A260}"/>
              </a:ext>
            </a:extLst>
          </p:cNvPr>
          <p:cNvSpPr txBox="1"/>
          <p:nvPr/>
        </p:nvSpPr>
        <p:spPr>
          <a:xfrm>
            <a:off x="5244345" y="5195333"/>
            <a:ext cx="3754684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20" PMTs with higher QE and cheaper (see JUNO), the detection efficiency will improve the detector performance keeping the price constant, not yet taken into account.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79E00E24-1750-8C4F-9169-E134023CE21B}"/>
              </a:ext>
            </a:extLst>
          </p:cNvPr>
          <p:cNvSpPr/>
          <p:nvPr/>
        </p:nvSpPr>
        <p:spPr>
          <a:xfrm>
            <a:off x="4434057" y="5319234"/>
            <a:ext cx="705347" cy="374079"/>
          </a:xfrm>
          <a:prstGeom prst="striped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BCC17-D46F-044E-83DC-A3AEE017C8A4}"/>
              </a:ext>
            </a:extLst>
          </p:cNvPr>
          <p:cNvSpPr txBox="1"/>
          <p:nvPr/>
        </p:nvSpPr>
        <p:spPr>
          <a:xfrm>
            <a:off x="207800" y="6303329"/>
            <a:ext cx="2134046" cy="30777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see Budimir's presentation</a:t>
            </a:r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204338</TotalTime>
  <Words>2583</Words>
  <Application>Microsoft Macintosh PowerPoint</Application>
  <PresentationFormat>On-screen Show (4:3)</PresentationFormat>
  <Paragraphs>496</Paragraphs>
  <Slides>39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Times New Roman Bold</vt:lpstr>
      <vt:lpstr>Arial</vt:lpstr>
      <vt:lpstr>Arial Black</vt:lpstr>
      <vt:lpstr>Calibri</vt:lpstr>
      <vt:lpstr>Comic Sans MS</vt:lpstr>
      <vt:lpstr>Gill Sans Light</vt:lpstr>
      <vt:lpstr>Lucida Grande</vt:lpstr>
      <vt:lpstr>Symbol</vt:lpstr>
      <vt:lpstr>Times</vt:lpstr>
      <vt:lpstr>Times New Roman</vt:lpstr>
      <vt:lpstr>Thème Office</vt:lpstr>
      <vt:lpstr>Equation</vt:lpstr>
      <vt:lpstr>The European Spallation Source neutrino Super Beam Marcos Dracos IPHC-Strasbourg</vt:lpstr>
      <vt:lpstr>European Spallation Source as Neutrino Facility for CP violation observation (2nd Oscillation maximum)</vt:lpstr>
      <vt:lpstr>Oscillation probability (neutrino beams)</vt:lpstr>
      <vt:lpstr>δCP and Matter-antimatter asymmetry magnitude</vt:lpstr>
      <vt:lpstr>Use all the ESS linac power to go to the second oscillation maximum</vt:lpstr>
      <vt:lpstr>Neutrino Oscillations with "large" θ13</vt:lpstr>
      <vt:lpstr>Having access to a powerful proton beam…</vt:lpstr>
      <vt:lpstr>ESSνSB ν energy distribution</vt:lpstr>
      <vt:lpstr>Can we go to the 2nd oscillation maximum using our proton beam?</vt:lpstr>
      <vt:lpstr>Neutrinos in the far detector</vt:lpstr>
      <vt:lpstr>2nd Oscillation max. coverage</vt:lpstr>
      <vt:lpstr>ESS Linac modifications to produce a neutrino Super Beam</vt:lpstr>
      <vt:lpstr>How to add a neutrino facility on top of the neutron one?</vt:lpstr>
      <vt:lpstr>ESSνSB</vt:lpstr>
      <vt:lpstr>Possible locations for far detector</vt:lpstr>
      <vt:lpstr>Which baseline?</vt:lpstr>
      <vt:lpstr>Candidate active mines</vt:lpstr>
      <vt:lpstr>Physics Performance</vt:lpstr>
      <vt:lpstr>Do we really need the accumulator</vt:lpstr>
      <vt:lpstr>Required modifications of the ESS accelerator for ESSνSB</vt:lpstr>
      <vt:lpstr>The Linac modifications and operation</vt:lpstr>
      <vt:lpstr>The Accumulator</vt:lpstr>
      <vt:lpstr>General Layout of the target station</vt:lpstr>
      <vt:lpstr>Target</vt:lpstr>
      <vt:lpstr>Muons at the level of the beam dump</vt:lpstr>
      <vt:lpstr>ESS neutrino and muon facility</vt:lpstr>
      <vt:lpstr>ESSνSB and (R&amp;D) synergies</vt:lpstr>
      <vt:lpstr>EuroNuNet</vt:lpstr>
      <vt:lpstr>ESSνSB at the European level</vt:lpstr>
      <vt:lpstr>Design Study ESSνSB (2018-2021)</vt:lpstr>
      <vt:lpstr>Possible ESSνSB schedule (optimistic?) (2nd generation neutrino Super Beam) </vt:lpstr>
      <vt:lpstr>Conclusion</vt:lpstr>
      <vt:lpstr>Backup</vt:lpstr>
      <vt:lpstr>How the CPV coverage and resolution curves have been produced</vt:lpstr>
      <vt:lpstr>Beyond DUNE, JUNO, HyperK:  ESSνSB, P2O and Neutrino factory</vt:lpstr>
      <vt:lpstr>PowerPoint Presentation</vt:lpstr>
      <vt:lpstr>Fraction of δCP</vt:lpstr>
      <vt:lpstr>Systematic errors</vt:lpstr>
      <vt:lpstr>Comparisons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1534</cp:revision>
  <cp:lastPrinted>2013-03-04T17:31:58Z</cp:lastPrinted>
  <dcterms:created xsi:type="dcterms:W3CDTF">2012-07-27T00:22:31Z</dcterms:created>
  <dcterms:modified xsi:type="dcterms:W3CDTF">2020-10-07T16:30:47Z</dcterms:modified>
</cp:coreProperties>
</file>