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19"/>
  </p:notesMasterIdLst>
  <p:handoutMasterIdLst>
    <p:handoutMasterId r:id="rId20"/>
  </p:handoutMasterIdLst>
  <p:sldIdLst>
    <p:sldId id="735" r:id="rId2"/>
    <p:sldId id="740" r:id="rId3"/>
    <p:sldId id="751" r:id="rId4"/>
    <p:sldId id="741" r:id="rId5"/>
    <p:sldId id="746" r:id="rId6"/>
    <p:sldId id="747" r:id="rId7"/>
    <p:sldId id="743" r:id="rId8"/>
    <p:sldId id="750" r:id="rId9"/>
    <p:sldId id="745" r:id="rId10"/>
    <p:sldId id="744" r:id="rId11"/>
    <p:sldId id="749" r:id="rId12"/>
    <p:sldId id="752" r:id="rId13"/>
    <p:sldId id="753" r:id="rId14"/>
    <p:sldId id="754" r:id="rId15"/>
    <p:sldId id="738" r:id="rId16"/>
    <p:sldId id="748" r:id="rId17"/>
    <p:sldId id="755" r:id="rId18"/>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58163B-846B-4917-902F-E1C7786E1005}">
          <p14:sldIdLst/>
        </p14:section>
        <p14:section name="Untitled Section" id="{480E6D82-6AED-4280-BD48-35D8D4422E9F}">
          <p14:sldIdLst>
            <p14:sldId id="735"/>
            <p14:sldId id="740"/>
            <p14:sldId id="751"/>
            <p14:sldId id="741"/>
            <p14:sldId id="746"/>
            <p14:sldId id="747"/>
            <p14:sldId id="743"/>
            <p14:sldId id="750"/>
            <p14:sldId id="745"/>
            <p14:sldId id="744"/>
            <p14:sldId id="749"/>
            <p14:sldId id="752"/>
            <p14:sldId id="753"/>
            <p14:sldId id="754"/>
            <p14:sldId id="738"/>
            <p14:sldId id="748"/>
            <p14:sldId id="7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66FFFF"/>
    <a:srgbClr val="FF66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7" autoAdjust="0"/>
    <p:restoredTop sz="50000" autoAdjust="0"/>
  </p:normalViewPr>
  <p:slideViewPr>
    <p:cSldViewPr snapToGrid="0" snapToObjects="1">
      <p:cViewPr varScale="1">
        <p:scale>
          <a:sx n="59" d="100"/>
          <a:sy n="59" d="100"/>
        </p:scale>
        <p:origin x="464" y="40"/>
      </p:cViewPr>
      <p:guideLst>
        <p:guide orient="horz" pos="2160"/>
        <p:guide pos="2880"/>
      </p:guideLst>
    </p:cSldViewPr>
  </p:slideViewPr>
  <p:outlineViewPr>
    <p:cViewPr>
      <p:scale>
        <a:sx n="33" d="100"/>
        <a:sy n="33" d="100"/>
      </p:scale>
      <p:origin x="0" y="1928"/>
    </p:cViewPr>
  </p:outlineViewPr>
  <p:notesTextViewPr>
    <p:cViewPr>
      <p:scale>
        <a:sx n="100" d="100"/>
        <a:sy n="100"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BF34A45-BD8F-E14D-A73B-328A506DC652}" type="datetimeFigureOut">
              <a:rPr lang="fr-FR" smtClean="0"/>
              <a:t>09/10/2020</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2E9B6AF-4171-7946-A644-4B0B9A3E4490}" type="slidenum">
              <a:rPr lang="en-US" smtClean="0"/>
              <a:t>‹#›</a:t>
            </a:fld>
            <a:endParaRPr lang="en-US"/>
          </a:p>
        </p:txBody>
      </p:sp>
    </p:spTree>
    <p:extLst>
      <p:ext uri="{BB962C8B-B14F-4D97-AF65-F5344CB8AC3E}">
        <p14:creationId xmlns:p14="http://schemas.microsoft.com/office/powerpoint/2010/main" val="4287588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83F064-C653-E849-A9AC-11CF409292A7}" type="datetimeFigureOut">
              <a:rPr lang="fr-FR" smtClean="0"/>
              <a:t>09/10/2020</a:t>
            </a:fld>
            <a:endParaRPr lang="en-US"/>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8B264F-AD4B-0742-99D8-E3EB645D81D8}" type="slidenum">
              <a:rPr lang="en-US" smtClean="0"/>
              <a:t>‹#›</a:t>
            </a:fld>
            <a:endParaRPr lang="en-US"/>
          </a:p>
        </p:txBody>
      </p:sp>
    </p:spTree>
    <p:extLst>
      <p:ext uri="{BB962C8B-B14F-4D97-AF65-F5344CB8AC3E}">
        <p14:creationId xmlns:p14="http://schemas.microsoft.com/office/powerpoint/2010/main" val="31730623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67691" y="9595"/>
            <a:ext cx="6213762" cy="1143000"/>
          </a:xfrm>
        </p:spPr>
        <p:txBody>
          <a:bodyPr>
            <a:normAutofit/>
          </a:bodyPr>
          <a:lstStyle>
            <a:lvl1pPr>
              <a:defRPr sz="4000">
                <a:latin typeface="Times New Roman"/>
                <a:cs typeface="Times New Roman"/>
              </a:defRPr>
            </a:lvl1pPr>
          </a:lstStyle>
          <a:p>
            <a:r>
              <a:rPr lang="en-GB" noProof="0" dirty="0" err="1"/>
              <a:t>Cliquez</a:t>
            </a:r>
            <a:r>
              <a:rPr lang="en-GB" noProof="0" dirty="0"/>
              <a:t> et </a:t>
            </a:r>
            <a:r>
              <a:rPr lang="en-GB" noProof="0" dirty="0" err="1"/>
              <a:t>modifiez</a:t>
            </a:r>
            <a:r>
              <a:rPr lang="en-GB" noProof="0" dirty="0"/>
              <a:t> le titre</a:t>
            </a:r>
          </a:p>
        </p:txBody>
      </p:sp>
      <p:sp>
        <p:nvSpPr>
          <p:cNvPr id="4" name="Espace réservé de la date 3"/>
          <p:cNvSpPr>
            <a:spLocks noGrp="1"/>
          </p:cNvSpPr>
          <p:nvPr>
            <p:ph type="dt" sz="half" idx="10"/>
          </p:nvPr>
        </p:nvSpPr>
        <p:spPr/>
        <p:txBody>
          <a:bodyPr/>
          <a:lstStyle/>
          <a:p>
            <a:pPr>
              <a:defRPr/>
            </a:pPr>
            <a:r>
              <a:rPr lang="sv-SE" noProof="0"/>
              <a:t>2020-03-09</a:t>
            </a:r>
            <a:endParaRPr lang="en-GB" noProof="0" dirty="0"/>
          </a:p>
        </p:txBody>
      </p:sp>
      <p:sp>
        <p:nvSpPr>
          <p:cNvPr id="5" name="Espace réservé du pied de page 4"/>
          <p:cNvSpPr>
            <a:spLocks noGrp="1"/>
          </p:cNvSpPr>
          <p:nvPr>
            <p:ph type="ftr" sz="quarter" idx="11"/>
          </p:nvPr>
        </p:nvSpPr>
        <p:spPr/>
        <p:txBody>
          <a:bodyPr/>
          <a:lstStyle/>
          <a:p>
            <a:pPr>
              <a:defRPr/>
            </a:pPr>
            <a:r>
              <a:rPr lang="en-US" noProof="0"/>
              <a:t>UHH ESSnuSB Workshop                                                Tord Ekelöf   Uppsala University</a:t>
            </a:r>
            <a:endParaRPr lang="en-GB" noProof="0" dirty="0"/>
          </a:p>
        </p:txBody>
      </p:sp>
      <p:sp>
        <p:nvSpPr>
          <p:cNvPr id="6" name="Espace réservé du numéro de diapositive 5"/>
          <p:cNvSpPr>
            <a:spLocks noGrp="1"/>
          </p:cNvSpPr>
          <p:nvPr>
            <p:ph type="sldNum" sz="quarter" idx="12"/>
          </p:nvPr>
        </p:nvSpPr>
        <p:spPr/>
        <p:txBody>
          <a:bodyPr/>
          <a:lstStyle/>
          <a:p>
            <a:pPr>
              <a:defRPr/>
            </a:pPr>
            <a:fld id="{48550CC0-2D5F-6D4A-9D75-2980E64365EE}" type="slidenum">
              <a:rPr lang="en-GB" noProof="0" smtClean="0"/>
              <a:pPr>
                <a:defRPr/>
              </a:pPr>
              <a:t>‹#›</a:t>
            </a:fld>
            <a:endParaRPr lang="en-GB" noProof="0" dirty="0"/>
          </a:p>
        </p:txBody>
      </p:sp>
    </p:spTree>
    <p:extLst>
      <p:ext uri="{BB962C8B-B14F-4D97-AF65-F5344CB8AC3E}">
        <p14:creationId xmlns:p14="http://schemas.microsoft.com/office/powerpoint/2010/main" val="3247360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sv-SE"/>
              <a:t>2020-03-09</a:t>
            </a:r>
            <a:endParaRPr lang="fr-FR"/>
          </a:p>
        </p:txBody>
      </p:sp>
      <p:sp>
        <p:nvSpPr>
          <p:cNvPr id="3" name="Footer Placeholder 4"/>
          <p:cNvSpPr>
            <a:spLocks noGrp="1"/>
          </p:cNvSpPr>
          <p:nvPr>
            <p:ph type="ftr" sz="quarter" idx="11"/>
          </p:nvPr>
        </p:nvSpPr>
        <p:spPr/>
        <p:txBody>
          <a:bodyPr/>
          <a:lstStyle>
            <a:lvl1pPr>
              <a:defRPr/>
            </a:lvl1pPr>
          </a:lstStyle>
          <a:p>
            <a:pPr>
              <a:defRPr/>
            </a:pPr>
            <a:r>
              <a:rPr lang="en-US"/>
              <a:t>UHH ESSnuSB Workshop                                                Tord Ekelöf   Uppsala University</a:t>
            </a:r>
            <a:endParaRPr lang="fr-FR"/>
          </a:p>
        </p:txBody>
      </p:sp>
      <p:sp>
        <p:nvSpPr>
          <p:cNvPr id="4" name="Slide Number Placeholder 5"/>
          <p:cNvSpPr>
            <a:spLocks noGrp="1"/>
          </p:cNvSpPr>
          <p:nvPr>
            <p:ph type="sldNum" sz="quarter" idx="12"/>
          </p:nvPr>
        </p:nvSpPr>
        <p:spPr/>
        <p:txBody>
          <a:bodyPr/>
          <a:lstStyle>
            <a:lvl1pPr>
              <a:defRPr/>
            </a:lvl1pPr>
          </a:lstStyle>
          <a:p>
            <a:fld id="{9E852C18-6637-5F4D-8CDD-BDF071C6CFEB}" type="slidenum">
              <a:rPr lang="fr-FR" altLang="en-US"/>
              <a:pPr/>
              <a:t>‹#›</a:t>
            </a:fld>
            <a:endParaRPr lang="fr-FR" altLang="en-US"/>
          </a:p>
        </p:txBody>
      </p:sp>
    </p:spTree>
    <p:extLst>
      <p:ext uri="{BB962C8B-B14F-4D97-AF65-F5344CB8AC3E}">
        <p14:creationId xmlns:p14="http://schemas.microsoft.com/office/powerpoint/2010/main" val="1649435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74293" y="0"/>
            <a:ext cx="6207160" cy="1184564"/>
          </a:xfrm>
          <a:prstGeom prst="rect">
            <a:avLst/>
          </a:prstGeom>
        </p:spPr>
        <p:txBody>
          <a:bodyPr vert="horz" lIns="91440" tIns="45720" rIns="91440" bIns="45720" rtlCol="0" anchor="ctr">
            <a:normAutofit/>
          </a:bodyPr>
          <a:lstStyle/>
          <a:p>
            <a:r>
              <a:rPr lang="en-US" dirty="0" err="1"/>
              <a:t>Cliquez</a:t>
            </a:r>
            <a:r>
              <a:rPr lang="en-US" dirty="0"/>
              <a:t> et </a:t>
            </a:r>
            <a:r>
              <a:rPr lang="en-US" dirty="0" err="1"/>
              <a:t>modifiez</a:t>
            </a:r>
            <a:r>
              <a:rPr lang="en-US" dirty="0"/>
              <a:t> le </a:t>
            </a:r>
            <a:r>
              <a:rPr lang="en-US" dirty="0" err="1"/>
              <a:t>titre</a:t>
            </a:r>
            <a:endParaRPr lang="en-US" dirty="0"/>
          </a:p>
        </p:txBody>
      </p:sp>
      <p:sp>
        <p:nvSpPr>
          <p:cNvPr id="4" name="Espace réservé de la date 3"/>
          <p:cNvSpPr>
            <a:spLocks noGrp="1"/>
          </p:cNvSpPr>
          <p:nvPr>
            <p:ph type="dt" sz="half" idx="2"/>
          </p:nvPr>
        </p:nvSpPr>
        <p:spPr>
          <a:xfrm>
            <a:off x="0" y="6588670"/>
            <a:ext cx="2133600" cy="263815"/>
          </a:xfrm>
          <a:prstGeom prst="rect">
            <a:avLst/>
          </a:prstGeom>
        </p:spPr>
        <p:txBody>
          <a:bodyPr vert="horz" lIns="91440" tIns="45720" rIns="91440" bIns="45720" rtlCol="0" anchor="ctr"/>
          <a:lstStyle>
            <a:lvl1pPr algn="l">
              <a:defRPr sz="1200">
                <a:solidFill>
                  <a:schemeClr val="tx1">
                    <a:tint val="75000"/>
                  </a:schemeClr>
                </a:solidFill>
                <a:latin typeface="Times New Roman"/>
                <a:cs typeface="Times New Roman"/>
              </a:defRPr>
            </a:lvl1pPr>
          </a:lstStyle>
          <a:p>
            <a:pPr defTabSz="914400" fontAlgn="base">
              <a:spcBef>
                <a:spcPct val="0"/>
              </a:spcBef>
              <a:spcAft>
                <a:spcPct val="0"/>
              </a:spcAft>
            </a:pPr>
            <a:r>
              <a:rPr lang="sv-SE">
                <a:ea typeface="ＭＳ Ｐゴシック" charset="0"/>
              </a:rPr>
              <a:t>2020-03-09</a:t>
            </a:r>
            <a:endParaRPr lang="en-GB">
              <a:ea typeface="ＭＳ Ｐゴシック" charset="0"/>
            </a:endParaRPr>
          </a:p>
        </p:txBody>
      </p:sp>
      <p:sp>
        <p:nvSpPr>
          <p:cNvPr id="5" name="Espace réservé du pied de page 4"/>
          <p:cNvSpPr>
            <a:spLocks noGrp="1"/>
          </p:cNvSpPr>
          <p:nvPr>
            <p:ph type="ftr" sz="quarter" idx="3"/>
          </p:nvPr>
        </p:nvSpPr>
        <p:spPr>
          <a:xfrm>
            <a:off x="3124200" y="6588670"/>
            <a:ext cx="2895600" cy="26381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pPr defTabSz="914400" fontAlgn="base">
              <a:spcBef>
                <a:spcPct val="0"/>
              </a:spcBef>
              <a:spcAft>
                <a:spcPct val="0"/>
              </a:spcAft>
            </a:pPr>
            <a:r>
              <a:rPr lang="en-US">
                <a:ea typeface="ＭＳ Ｐゴシック" charset="0"/>
              </a:rPr>
              <a:t>UHH ESSnuSB Workshop                                                Tord Ekelöf   Uppsala University</a:t>
            </a:r>
            <a:endParaRPr lang="en-GB" dirty="0">
              <a:ea typeface="ＭＳ Ｐゴシック" charset="0"/>
            </a:endParaRPr>
          </a:p>
        </p:txBody>
      </p:sp>
      <p:sp>
        <p:nvSpPr>
          <p:cNvPr id="6" name="Espace réservé du numéro de diapositive 5"/>
          <p:cNvSpPr>
            <a:spLocks noGrp="1"/>
          </p:cNvSpPr>
          <p:nvPr>
            <p:ph type="sldNum" sz="quarter" idx="4"/>
          </p:nvPr>
        </p:nvSpPr>
        <p:spPr>
          <a:xfrm>
            <a:off x="7010400" y="6588670"/>
            <a:ext cx="2133600" cy="280980"/>
          </a:xfrm>
          <a:prstGeom prst="rect">
            <a:avLst/>
          </a:prstGeom>
        </p:spPr>
        <p:txBody>
          <a:bodyPr vert="horz" lIns="91440" tIns="45720" rIns="91440" bIns="45720" rtlCol="0" anchor="ctr"/>
          <a:lstStyle>
            <a:lvl1pPr algn="r">
              <a:defRPr sz="1200">
                <a:solidFill>
                  <a:schemeClr val="tx1">
                    <a:tint val="75000"/>
                  </a:schemeClr>
                </a:solidFill>
                <a:latin typeface="Times New Roman"/>
                <a:cs typeface="Times New Roman"/>
              </a:defRPr>
            </a:lvl1pPr>
          </a:lstStyle>
          <a:p>
            <a:pPr defTabSz="914400" fontAlgn="base">
              <a:spcBef>
                <a:spcPct val="0"/>
              </a:spcBef>
              <a:spcAft>
                <a:spcPct val="0"/>
              </a:spcAft>
            </a:pPr>
            <a:fld id="{5B75A52C-D3C1-DA4F-91BD-350C97786792}" type="slidenum">
              <a:rPr lang="en-GB" smtClean="0">
                <a:ea typeface="ＭＳ Ｐゴシック" charset="0"/>
              </a:rPr>
              <a:pPr defTabSz="914400" fontAlgn="base">
                <a:spcBef>
                  <a:spcPct val="0"/>
                </a:spcBef>
                <a:spcAft>
                  <a:spcPct val="0"/>
                </a:spcAft>
              </a:pPr>
              <a:t>‹#›</a:t>
            </a:fld>
            <a:endParaRPr lang="en-GB">
              <a:ea typeface="ＭＳ Ｐゴシック" charset="0"/>
            </a:endParaRPr>
          </a:p>
        </p:txBody>
      </p:sp>
      <p:pic>
        <p:nvPicPr>
          <p:cNvPr id="3" name="Image 2" descr="iphc.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1"/>
            <a:ext cx="1274292" cy="883477"/>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81453" y="51955"/>
            <a:ext cx="1652155" cy="468200"/>
          </a:xfrm>
          <a:prstGeom prst="rect">
            <a:avLst/>
          </a:prstGeom>
        </p:spPr>
      </p:pic>
    </p:spTree>
    <p:extLst>
      <p:ext uri="{BB962C8B-B14F-4D97-AF65-F5344CB8AC3E}">
        <p14:creationId xmlns:p14="http://schemas.microsoft.com/office/powerpoint/2010/main" val="3007085651"/>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p:txStyles>
    <p:titleStyle>
      <a:lvl1pPr algn="ctr" defTabSz="457200" rtl="0" eaLnBrk="1" latinLnBrk="0" hangingPunct="1">
        <a:spcBef>
          <a:spcPct val="0"/>
        </a:spcBef>
        <a:buNone/>
        <a:defRPr sz="4000" b="1" kern="1200">
          <a:solidFill>
            <a:schemeClr val="accent6"/>
          </a:solidFill>
          <a:effectLst>
            <a:outerShdw blurRad="50800" dist="38100" dir="2700000" algn="tl" rotWithShape="0">
              <a:prstClr val="black">
                <a:alpha val="40000"/>
              </a:prstClr>
            </a:outerShdw>
          </a:effectLst>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indico.cern.ch/event/849674/" TargetMode="Externa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8479" name="Slide Number Placeholder 5"/>
          <p:cNvSpPr txBox="1">
            <a:spLocks/>
          </p:cNvSpPr>
          <p:nvPr/>
        </p:nvSpPr>
        <p:spPr bwMode="auto">
          <a:xfrm>
            <a:off x="8712200" y="6116638"/>
            <a:ext cx="3175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sz="1200" dirty="0">
              <a:solidFill>
                <a:srgbClr val="898989"/>
              </a:solidFill>
            </a:endParaRPr>
          </a:p>
        </p:txBody>
      </p:sp>
      <p:sp>
        <p:nvSpPr>
          <p:cNvPr id="18501" name="TextBox 71"/>
          <p:cNvSpPr txBox="1">
            <a:spLocks noChangeArrowheads="1"/>
          </p:cNvSpPr>
          <p:nvPr/>
        </p:nvSpPr>
        <p:spPr bwMode="auto">
          <a:xfrm>
            <a:off x="7039656" y="5101599"/>
            <a:ext cx="12314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rPr>
              <a:t>Neutrino </a:t>
            </a:r>
          </a:p>
          <a:p>
            <a:pPr algn="ctr" eaLnBrk="1" hangingPunct="1"/>
            <a:r>
              <a:rPr lang="en-GB" altLang="en-US" b="1" dirty="0">
                <a:solidFill>
                  <a:srgbClr val="FF0000"/>
                </a:solidFill>
              </a:rPr>
              <a:t>Factory</a:t>
            </a:r>
          </a:p>
        </p:txBody>
      </p:sp>
      <p:sp>
        <p:nvSpPr>
          <p:cNvPr id="12" name="TextBox 11">
            <a:extLst>
              <a:ext uri="{FF2B5EF4-FFF2-40B4-BE49-F238E27FC236}">
                <a16:creationId xmlns:a16="http://schemas.microsoft.com/office/drawing/2014/main" id="{67C916AF-D308-4DA8-9063-9543252A41BF}"/>
              </a:ext>
            </a:extLst>
          </p:cNvPr>
          <p:cNvSpPr txBox="1"/>
          <p:nvPr/>
        </p:nvSpPr>
        <p:spPr>
          <a:xfrm>
            <a:off x="-41808" y="-81023"/>
            <a:ext cx="9185808" cy="3431709"/>
          </a:xfrm>
          <a:prstGeom prst="rect">
            <a:avLst/>
          </a:prstGeom>
          <a:noFill/>
        </p:spPr>
        <p:txBody>
          <a:bodyPr wrap="square" rtlCol="0">
            <a:spAutoFit/>
          </a:bodyPr>
          <a:lstStyle/>
          <a:p>
            <a:pPr algn="ctr"/>
            <a:r>
              <a:rPr lang="sv-SE" sz="3600" b="1" dirty="0" err="1">
                <a:solidFill>
                  <a:srgbClr val="0432FF"/>
                </a:solidFill>
                <a:latin typeface="Times New Roman" panose="02020603050405020304" pitchFamily="18" charset="0"/>
                <a:cs typeface="Times New Roman" panose="02020603050405020304" pitchFamily="18" charset="0"/>
              </a:rPr>
              <a:t>Prospects</a:t>
            </a:r>
            <a:r>
              <a:rPr lang="sv-SE" sz="3600" b="1" dirty="0">
                <a:solidFill>
                  <a:srgbClr val="0432FF"/>
                </a:solidFill>
                <a:latin typeface="Times New Roman" panose="02020603050405020304" pitchFamily="18" charset="0"/>
                <a:cs typeface="Times New Roman" panose="02020603050405020304" pitchFamily="18" charset="0"/>
              </a:rPr>
              <a:t> for </a:t>
            </a:r>
            <a:r>
              <a:rPr lang="sv-SE" sz="3600" b="1" dirty="0" err="1">
                <a:solidFill>
                  <a:srgbClr val="0432FF"/>
                </a:solidFill>
                <a:latin typeface="Times New Roman" panose="02020603050405020304" pitchFamily="18" charset="0"/>
                <a:cs typeface="Times New Roman" panose="02020603050405020304" pitchFamily="18" charset="0"/>
              </a:rPr>
              <a:t>Intensity</a:t>
            </a:r>
            <a:r>
              <a:rPr lang="sv-SE" sz="3600" b="1" dirty="0">
                <a:solidFill>
                  <a:srgbClr val="0432FF"/>
                </a:solidFill>
                <a:latin typeface="Times New Roman" panose="02020603050405020304" pitchFamily="18" charset="0"/>
                <a:cs typeface="Times New Roman" panose="02020603050405020304" pitchFamily="18" charset="0"/>
              </a:rPr>
              <a:t> </a:t>
            </a:r>
            <a:r>
              <a:rPr lang="sv-SE" sz="3600" b="1" dirty="0" err="1">
                <a:solidFill>
                  <a:srgbClr val="0432FF"/>
                </a:solidFill>
                <a:latin typeface="Times New Roman" panose="02020603050405020304" pitchFamily="18" charset="0"/>
                <a:cs typeface="Times New Roman" panose="02020603050405020304" pitchFamily="18" charset="0"/>
              </a:rPr>
              <a:t>Frontier</a:t>
            </a:r>
            <a:r>
              <a:rPr lang="sv-SE" sz="3600" b="1" dirty="0">
                <a:solidFill>
                  <a:srgbClr val="0432FF"/>
                </a:solidFill>
                <a:latin typeface="Times New Roman" panose="02020603050405020304" pitchFamily="18" charset="0"/>
                <a:cs typeface="Times New Roman" panose="02020603050405020304" pitchFamily="18" charset="0"/>
              </a:rPr>
              <a:t> </a:t>
            </a:r>
          </a:p>
          <a:p>
            <a:pPr algn="ctr"/>
            <a:r>
              <a:rPr lang="sv-SE" sz="3600" b="1" dirty="0" err="1">
                <a:solidFill>
                  <a:srgbClr val="0432FF"/>
                </a:solidFill>
                <a:latin typeface="Times New Roman" panose="02020603050405020304" pitchFamily="18" charset="0"/>
                <a:cs typeface="Times New Roman" panose="02020603050405020304" pitchFamily="18" charset="0"/>
              </a:rPr>
              <a:t>Particle</a:t>
            </a:r>
            <a:r>
              <a:rPr lang="sv-SE" sz="3600" b="1" dirty="0">
                <a:solidFill>
                  <a:srgbClr val="0432FF"/>
                </a:solidFill>
                <a:latin typeface="Times New Roman" panose="02020603050405020304" pitchFamily="18" charset="0"/>
                <a:cs typeface="Times New Roman" panose="02020603050405020304" pitchFamily="18" charset="0"/>
              </a:rPr>
              <a:t> Physics </a:t>
            </a:r>
          </a:p>
          <a:p>
            <a:pPr algn="ctr"/>
            <a:r>
              <a:rPr lang="sv-SE" sz="3600" b="1" dirty="0" err="1">
                <a:solidFill>
                  <a:srgbClr val="0432FF"/>
                </a:solidFill>
                <a:latin typeface="Times New Roman" panose="02020603050405020304" pitchFamily="18" charset="0"/>
                <a:cs typeface="Times New Roman" panose="02020603050405020304" pitchFamily="18" charset="0"/>
              </a:rPr>
              <a:t>with</a:t>
            </a:r>
            <a:r>
              <a:rPr lang="sv-SE" sz="3600" b="1" dirty="0">
                <a:solidFill>
                  <a:srgbClr val="0432FF"/>
                </a:solidFill>
                <a:latin typeface="Times New Roman" panose="02020603050405020304" pitchFamily="18" charset="0"/>
                <a:cs typeface="Times New Roman" panose="02020603050405020304" pitchFamily="18" charset="0"/>
              </a:rPr>
              <a:t> </a:t>
            </a:r>
            <a:r>
              <a:rPr lang="sv-SE" sz="3600" b="1" dirty="0" err="1">
                <a:solidFill>
                  <a:srgbClr val="0432FF"/>
                </a:solidFill>
                <a:latin typeface="Times New Roman" panose="02020603050405020304" pitchFamily="18" charset="0"/>
                <a:cs typeface="Times New Roman" panose="02020603050405020304" pitchFamily="18" charset="0"/>
              </a:rPr>
              <a:t>Compressed</a:t>
            </a:r>
            <a:r>
              <a:rPr lang="sv-SE" sz="3600" b="1" dirty="0">
                <a:solidFill>
                  <a:srgbClr val="0432FF"/>
                </a:solidFill>
                <a:latin typeface="Times New Roman" panose="02020603050405020304" pitchFamily="18" charset="0"/>
                <a:cs typeface="Times New Roman" panose="02020603050405020304" pitchFamily="18" charset="0"/>
              </a:rPr>
              <a:t> </a:t>
            </a:r>
            <a:r>
              <a:rPr lang="sv-SE" sz="3600" b="1" dirty="0" err="1">
                <a:solidFill>
                  <a:srgbClr val="0432FF"/>
                </a:solidFill>
                <a:latin typeface="Times New Roman" panose="02020603050405020304" pitchFamily="18" charset="0"/>
                <a:cs typeface="Times New Roman" panose="02020603050405020304" pitchFamily="18" charset="0"/>
              </a:rPr>
              <a:t>Pulses</a:t>
            </a:r>
            <a:r>
              <a:rPr lang="sv-SE" sz="3600" b="1" dirty="0">
                <a:solidFill>
                  <a:srgbClr val="0432FF"/>
                </a:solidFill>
                <a:latin typeface="Times New Roman" panose="02020603050405020304" pitchFamily="18" charset="0"/>
                <a:cs typeface="Times New Roman" panose="02020603050405020304" pitchFamily="18" charset="0"/>
              </a:rPr>
              <a:t> </a:t>
            </a:r>
          </a:p>
          <a:p>
            <a:pPr algn="ctr"/>
            <a:r>
              <a:rPr lang="sv-SE" sz="3600" b="1" dirty="0">
                <a:solidFill>
                  <a:srgbClr val="0432FF"/>
                </a:solidFill>
                <a:latin typeface="Times New Roman" panose="02020603050405020304" pitchFamily="18" charset="0"/>
                <a:cs typeface="Times New Roman" panose="02020603050405020304" pitchFamily="18" charset="0"/>
              </a:rPr>
              <a:t>from the ESS </a:t>
            </a:r>
            <a:r>
              <a:rPr lang="sv-SE" sz="3600" b="1" dirty="0" err="1">
                <a:solidFill>
                  <a:srgbClr val="0432FF"/>
                </a:solidFill>
                <a:latin typeface="Times New Roman" panose="02020603050405020304" pitchFamily="18" charset="0"/>
                <a:cs typeface="Times New Roman" panose="02020603050405020304" pitchFamily="18" charset="0"/>
              </a:rPr>
              <a:t>Linac</a:t>
            </a:r>
            <a:endParaRPr lang="sv-SE" sz="3600" b="1" dirty="0">
              <a:solidFill>
                <a:srgbClr val="0432FF"/>
              </a:solidFill>
              <a:latin typeface="Times New Roman" panose="02020603050405020304" pitchFamily="18" charset="0"/>
              <a:cs typeface="Times New Roman" panose="02020603050405020304" pitchFamily="18" charset="0"/>
            </a:endParaRPr>
          </a:p>
          <a:p>
            <a:pPr algn="ctr"/>
            <a:r>
              <a:rPr lang="fr-FR" sz="2400" dirty="0">
                <a:solidFill>
                  <a:srgbClr val="0432FF"/>
                </a:solidFill>
                <a:latin typeface="Times New Roman" panose="02020603050405020304" pitchFamily="18" charset="0"/>
                <a:cs typeface="Times New Roman" panose="02020603050405020304" pitchFamily="18" charset="0"/>
              </a:rPr>
              <a:t>Open workshop at Uppsala </a:t>
            </a:r>
            <a:r>
              <a:rPr lang="fr-FR" sz="2400" dirty="0" err="1">
                <a:solidFill>
                  <a:srgbClr val="0432FF"/>
                </a:solidFill>
                <a:latin typeface="Times New Roman" panose="02020603050405020304" pitchFamily="18" charset="0"/>
                <a:cs typeface="Times New Roman" panose="02020603050405020304" pitchFamily="18" charset="0"/>
              </a:rPr>
              <a:t>University</a:t>
            </a:r>
            <a:r>
              <a:rPr lang="fr-FR" sz="2400" dirty="0">
                <a:solidFill>
                  <a:srgbClr val="0432FF"/>
                </a:solidFill>
                <a:latin typeface="Times New Roman" panose="02020603050405020304" pitchFamily="18" charset="0"/>
                <a:cs typeface="Times New Roman" panose="02020603050405020304" pitchFamily="18" charset="0"/>
              </a:rPr>
              <a:t> </a:t>
            </a:r>
          </a:p>
          <a:p>
            <a:pPr algn="ctr"/>
            <a:r>
              <a:rPr lang="fr-FR" sz="2400" dirty="0">
                <a:solidFill>
                  <a:srgbClr val="0432FF"/>
                </a:solidFill>
                <a:latin typeface="Times New Roman" panose="02020603050405020304" pitchFamily="18" charset="0"/>
                <a:cs typeface="Times New Roman" panose="02020603050405020304" pitchFamily="18" charset="0"/>
              </a:rPr>
              <a:t>2-3 March 2020</a:t>
            </a:r>
          </a:p>
          <a:p>
            <a:pPr algn="ctr"/>
            <a:endParaRPr lang="fr-FR" sz="2500" b="1" dirty="0">
              <a:solidFill>
                <a:srgbClr val="0432FF"/>
              </a:solidFill>
              <a:latin typeface="Comic Sans MS" panose="030F0702030302020204" pitchFamily="66" charset="0"/>
            </a:endParaRPr>
          </a:p>
        </p:txBody>
      </p:sp>
      <p:sp>
        <p:nvSpPr>
          <p:cNvPr id="15" name="TextBox 14">
            <a:extLst>
              <a:ext uri="{FF2B5EF4-FFF2-40B4-BE49-F238E27FC236}">
                <a16:creationId xmlns:a16="http://schemas.microsoft.com/office/drawing/2014/main" id="{6BAAAE4A-0F4E-47D3-BCEA-8C1AEE2A9405}"/>
              </a:ext>
            </a:extLst>
          </p:cNvPr>
          <p:cNvSpPr txBox="1"/>
          <p:nvPr/>
        </p:nvSpPr>
        <p:spPr>
          <a:xfrm>
            <a:off x="603542" y="2815706"/>
            <a:ext cx="3686907" cy="461665"/>
          </a:xfrm>
          <a:prstGeom prst="rect">
            <a:avLst/>
          </a:prstGeom>
          <a:noFill/>
        </p:spPr>
        <p:txBody>
          <a:bodyPr wrap="none" rtlCol="0">
            <a:spAutoFit/>
          </a:bodyPr>
          <a:lstStyle/>
          <a:p>
            <a:r>
              <a:rPr lang="fr-FR" sz="2400" dirty="0">
                <a:solidFill>
                  <a:srgbClr val="0432FF"/>
                </a:solidFill>
                <a:latin typeface="Times New Roman" panose="02020603050405020304" pitchFamily="18" charset="0"/>
                <a:cs typeface="Times New Roman" panose="02020603050405020304" pitchFamily="18" charset="0"/>
              </a:rPr>
              <a:t>Program and registration at</a:t>
            </a:r>
            <a:r>
              <a:rPr lang="fr-FR" sz="2400" dirty="0">
                <a:solidFill>
                  <a:srgbClr val="C00000"/>
                </a:solidFill>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4BA4741F-86D2-4B79-AC06-6412141E2BDA}"/>
              </a:ext>
            </a:extLst>
          </p:cNvPr>
          <p:cNvPicPr>
            <a:picLocks noChangeAspect="1"/>
          </p:cNvPicPr>
          <p:nvPr/>
        </p:nvPicPr>
        <p:blipFill>
          <a:blip r:embed="rId2"/>
          <a:stretch>
            <a:fillRect/>
          </a:stretch>
        </p:blipFill>
        <p:spPr>
          <a:xfrm>
            <a:off x="-41808" y="907755"/>
            <a:ext cx="2092900" cy="1539171"/>
          </a:xfrm>
          <a:prstGeom prst="rect">
            <a:avLst/>
          </a:prstGeom>
        </p:spPr>
      </p:pic>
      <p:pic>
        <p:nvPicPr>
          <p:cNvPr id="3" name="Picture 2">
            <a:extLst>
              <a:ext uri="{FF2B5EF4-FFF2-40B4-BE49-F238E27FC236}">
                <a16:creationId xmlns:a16="http://schemas.microsoft.com/office/drawing/2014/main" id="{2CF27F0B-1549-4A05-9E23-3C79E54367D5}"/>
              </a:ext>
            </a:extLst>
          </p:cNvPr>
          <p:cNvPicPr>
            <a:picLocks noChangeAspect="1"/>
          </p:cNvPicPr>
          <p:nvPr/>
        </p:nvPicPr>
        <p:blipFill rotWithShape="1">
          <a:blip r:embed="rId3"/>
          <a:srcRect l="6948" r="4219"/>
          <a:stretch/>
        </p:blipFill>
        <p:spPr>
          <a:xfrm>
            <a:off x="7064795" y="992071"/>
            <a:ext cx="2079205" cy="1494892"/>
          </a:xfrm>
          <a:prstGeom prst="rect">
            <a:avLst/>
          </a:prstGeom>
        </p:spPr>
      </p:pic>
      <p:grpSp>
        <p:nvGrpSpPr>
          <p:cNvPr id="11" name="Group 10">
            <a:extLst>
              <a:ext uri="{FF2B5EF4-FFF2-40B4-BE49-F238E27FC236}">
                <a16:creationId xmlns:a16="http://schemas.microsoft.com/office/drawing/2014/main" id="{6A769E7A-605B-452F-96BA-FB0130B9ED45}"/>
              </a:ext>
            </a:extLst>
          </p:cNvPr>
          <p:cNvGrpSpPr/>
          <p:nvPr/>
        </p:nvGrpSpPr>
        <p:grpSpPr>
          <a:xfrm>
            <a:off x="1216752" y="2831304"/>
            <a:ext cx="6946597" cy="4067104"/>
            <a:chOff x="6565" y="352328"/>
            <a:chExt cx="9324526" cy="5261015"/>
          </a:xfrm>
        </p:grpSpPr>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t="37389"/>
            <a:stretch/>
          </p:blipFill>
          <p:spPr>
            <a:xfrm>
              <a:off x="93589" y="4121671"/>
              <a:ext cx="2812059" cy="1140891"/>
            </a:xfrm>
            <a:prstGeom prst="rect">
              <a:avLst/>
            </a:prstGeom>
          </p:spPr>
        </p:pic>
        <p:sp>
          <p:nvSpPr>
            <p:cNvPr id="18438" name="ZoneTexte 32"/>
            <p:cNvSpPr txBox="1">
              <a:spLocks noChangeArrowheads="1"/>
            </p:cNvSpPr>
            <p:nvPr/>
          </p:nvSpPr>
          <p:spPr bwMode="auto">
            <a:xfrm>
              <a:off x="6565" y="2893177"/>
              <a:ext cx="2812835" cy="12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eaLnBrk="1" hangingPunct="1"/>
              <a:r>
                <a:rPr lang="en-GB" sz="1400" b="1" dirty="0">
                  <a:solidFill>
                    <a:srgbClr val="FF0000"/>
                  </a:solidFill>
                </a:rPr>
                <a:t>4x10</a:t>
              </a:r>
              <a:r>
                <a:rPr lang="en-GB" sz="1400" b="1" baseline="30000" dirty="0">
                  <a:solidFill>
                    <a:srgbClr val="FF0000"/>
                  </a:solidFill>
                </a:rPr>
                <a:t>20</a:t>
              </a:r>
              <a:r>
                <a:rPr lang="en-GB" sz="1400" b="1" dirty="0">
                  <a:solidFill>
                    <a:srgbClr val="FF0000"/>
                  </a:solidFill>
                </a:rPr>
                <a:t> muons/year </a:t>
              </a:r>
              <a:r>
                <a:rPr lang="en-GB" altLang="en-US" sz="1400" b="1" dirty="0">
                  <a:solidFill>
                    <a:srgbClr val="FF0000"/>
                  </a:solidFill>
                </a:rPr>
                <a:t>of average energy ~0.5 GeV at the level of the beam dump</a:t>
              </a:r>
              <a:endParaRPr lang="en-GB" altLang="en-US" sz="1400" dirty="0">
                <a:solidFill>
                  <a:srgbClr val="FF0000"/>
                </a:solidFill>
              </a:endParaRPr>
            </a:p>
          </p:txBody>
        </p:sp>
        <p:sp>
          <p:nvSpPr>
            <p:cNvPr id="19" name="Rectangle 18"/>
            <p:cNvSpPr>
              <a:spLocks noChangeArrowheads="1"/>
            </p:cNvSpPr>
            <p:nvPr/>
          </p:nvSpPr>
          <p:spPr bwMode="auto">
            <a:xfrm>
              <a:off x="228600" y="1382079"/>
              <a:ext cx="1524000" cy="700720"/>
            </a:xfrm>
            <a:prstGeom prst="rect">
              <a:avLst/>
            </a:prstGeom>
            <a:gradFill rotWithShape="1">
              <a:gsLst>
                <a:gs pos="0">
                  <a:srgbClr val="AFB2D0"/>
                </a:gs>
                <a:gs pos="100000">
                  <a:srgbClr val="878BB8"/>
                </a:gs>
              </a:gsLst>
              <a:lin ang="16200000"/>
            </a:gra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200" dirty="0">
                  <a:solidFill>
                    <a:schemeClr val="lt1"/>
                  </a:solidFill>
                  <a:latin typeface="+mn-lt"/>
                  <a:ea typeface="+mn-ea"/>
                  <a:cs typeface="+mn-cs"/>
                </a:rPr>
                <a:t>ESS 5 MW  proton </a:t>
              </a:r>
              <a:r>
                <a:rPr lang="en-GB" sz="1200" dirty="0">
                  <a:solidFill>
                    <a:schemeClr val="lt1"/>
                  </a:solidFill>
                </a:rPr>
                <a:t>accelerator</a:t>
              </a:r>
              <a:endParaRPr lang="en-GB" sz="1200" dirty="0">
                <a:solidFill>
                  <a:schemeClr val="lt1"/>
                </a:solidFill>
                <a:latin typeface="+mn-lt"/>
                <a:ea typeface="+mn-ea"/>
                <a:cs typeface="+mn-cs"/>
              </a:endParaRPr>
            </a:p>
          </p:txBody>
        </p:sp>
        <p:sp>
          <p:nvSpPr>
            <p:cNvPr id="20" name="Rectangle 19"/>
            <p:cNvSpPr>
              <a:spLocks noChangeArrowheads="1"/>
            </p:cNvSpPr>
            <p:nvPr/>
          </p:nvSpPr>
          <p:spPr bwMode="auto">
            <a:xfrm>
              <a:off x="2362200" y="2068513"/>
              <a:ext cx="228600" cy="228600"/>
            </a:xfrm>
            <a:prstGeom prst="rect">
              <a:avLst/>
            </a:prstGeom>
            <a:gradFill rotWithShape="1">
              <a:gsLst>
                <a:gs pos="0">
                  <a:srgbClr val="FF0000"/>
                </a:gs>
                <a:gs pos="100000">
                  <a:srgbClr val="FF0000"/>
                </a:gs>
              </a:gsLst>
              <a:lin ang="16200000"/>
            </a:gradFill>
            <a:ln w="9525">
              <a:solidFill>
                <a:srgbClr val="28A0BE"/>
              </a:solidFill>
              <a:miter lim="800000"/>
              <a:headEnd/>
              <a:tailEnd/>
            </a:ln>
            <a:effectLst>
              <a:outerShdw blurRad="40000" dist="23000" dir="5400000" rotWithShape="0">
                <a:srgbClr val="000000">
                  <a:alpha val="34999"/>
                </a:srgbClr>
              </a:outerShdw>
            </a:effec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21" name="Oval 20"/>
            <p:cNvSpPr/>
            <p:nvPr/>
          </p:nvSpPr>
          <p:spPr>
            <a:xfrm>
              <a:off x="2422207" y="1098551"/>
              <a:ext cx="251459" cy="2682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2" name="Straight Arrow Connector 21"/>
            <p:cNvCxnSpPr>
              <a:cxnSpLocks noChangeShapeType="1"/>
              <a:stCxn id="19" idx="3"/>
              <a:endCxn id="20" idx="1"/>
            </p:cNvCxnSpPr>
            <p:nvPr/>
          </p:nvCxnSpPr>
          <p:spPr bwMode="auto">
            <a:xfrm>
              <a:off x="1752600" y="1732439"/>
              <a:ext cx="609601" cy="45037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a:stCxn id="19" idx="3"/>
            </p:cNvCxnSpPr>
            <p:nvPr/>
          </p:nvCxnSpPr>
          <p:spPr bwMode="auto">
            <a:xfrm flipV="1">
              <a:off x="1752600" y="1656717"/>
              <a:ext cx="990600" cy="75722"/>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a:stCxn id="19" idx="3"/>
              <a:endCxn id="21" idx="3"/>
            </p:cNvCxnSpPr>
            <p:nvPr/>
          </p:nvCxnSpPr>
          <p:spPr bwMode="auto">
            <a:xfrm flipV="1">
              <a:off x="1752600" y="1327548"/>
              <a:ext cx="706433" cy="404891"/>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p:nvPr/>
          </p:nvCxnSpPr>
          <p:spPr>
            <a:xfrm>
              <a:off x="2729230" y="1456055"/>
              <a:ext cx="0" cy="396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a:spLocks noChangeArrowheads="1"/>
            </p:cNvSpPr>
            <p:nvPr/>
          </p:nvSpPr>
          <p:spPr bwMode="auto">
            <a:xfrm>
              <a:off x="1781053" y="1975856"/>
              <a:ext cx="387831" cy="386271"/>
            </a:xfrm>
            <a:prstGeom prst="ellipse">
              <a:avLst/>
            </a:prstGeom>
            <a:noFill/>
            <a:ln w="31750">
              <a:solidFill>
                <a:srgbClr val="FFC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27" name="Rectangle 26"/>
            <p:cNvSpPr>
              <a:spLocks noChangeArrowheads="1"/>
            </p:cNvSpPr>
            <p:nvPr/>
          </p:nvSpPr>
          <p:spPr bwMode="auto">
            <a:xfrm>
              <a:off x="2768800" y="1989138"/>
              <a:ext cx="736400" cy="461962"/>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Symbol" panose="05050102010706020507" pitchFamily="18" charset="2"/>
                  <a:ea typeface="+mn-ea"/>
                  <a:cs typeface="+mn-cs"/>
                </a:rPr>
                <a:t>p</a:t>
              </a:r>
              <a:r>
                <a:rPr lang="en-GB" sz="1400" dirty="0">
                  <a:solidFill>
                    <a:schemeClr val="lt1"/>
                  </a:solidFill>
                  <a:ea typeface="+mn-ea"/>
                  <a:cs typeface="+mn-cs"/>
                </a:rPr>
                <a:t> </a:t>
              </a:r>
              <a:r>
                <a:rPr lang="en-GB" sz="1200" dirty="0">
                  <a:solidFill>
                    <a:schemeClr val="lt1"/>
                  </a:solidFill>
                  <a:ea typeface="+mn-ea"/>
                  <a:cs typeface="+mn-cs"/>
                </a:rPr>
                <a:t>decay</a:t>
              </a:r>
            </a:p>
          </p:txBody>
        </p:sp>
        <p:cxnSp>
          <p:nvCxnSpPr>
            <p:cNvPr id="28" name="Straight Arrow Connector 27"/>
            <p:cNvCxnSpPr>
              <a:cxnSpLocks noChangeShapeType="1"/>
              <a:endCxn id="30" idx="2"/>
            </p:cNvCxnSpPr>
            <p:nvPr/>
          </p:nvCxnSpPr>
          <p:spPr bwMode="auto">
            <a:xfrm flipV="1">
              <a:off x="3505200" y="2073275"/>
              <a:ext cx="2590800" cy="952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461" name="TextBox 28"/>
            <p:cNvSpPr txBox="1">
              <a:spLocks noChangeArrowheads="1"/>
            </p:cNvSpPr>
            <p:nvPr/>
          </p:nvSpPr>
          <p:spPr bwMode="auto">
            <a:xfrm>
              <a:off x="4146550" y="1588192"/>
              <a:ext cx="12716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latin typeface="Symbol" charset="2"/>
                </a:rPr>
                <a:t>n</a:t>
              </a:r>
              <a:r>
                <a:rPr lang="en-GB" altLang="en-US" b="1" i="1" baseline="-25000" dirty="0">
                  <a:solidFill>
                    <a:srgbClr val="FF0000"/>
                  </a:solidFill>
                  <a:latin typeface="Symbol" charset="2"/>
                  <a:sym typeface="Symbol" charset="2"/>
                </a:rPr>
                <a:t>m</a:t>
              </a:r>
              <a:r>
                <a:rPr lang="en-GB" altLang="en-US" b="1" dirty="0">
                  <a:solidFill>
                    <a:srgbClr val="FF0000"/>
                  </a:solidFill>
                </a:rPr>
                <a:t>   or </a:t>
              </a:r>
              <a:r>
                <a:rPr lang="en-GB" altLang="en-US" b="1" dirty="0">
                  <a:solidFill>
                    <a:srgbClr val="FF0000"/>
                  </a:solidFill>
                  <a:sym typeface="Symbol" charset="2"/>
                </a:rPr>
                <a:t></a:t>
              </a:r>
              <a:r>
                <a:rPr lang="en-GB" altLang="en-US" b="1" dirty="0">
                  <a:solidFill>
                    <a:srgbClr val="FF0000"/>
                  </a:solidFill>
                  <a:latin typeface="Symbol" charset="2"/>
                </a:rPr>
                <a:t>n</a:t>
              </a:r>
              <a:r>
                <a:rPr lang="en-GB" altLang="en-US" b="1" i="1" baseline="-25000" dirty="0">
                  <a:solidFill>
                    <a:srgbClr val="FF0000"/>
                  </a:solidFill>
                  <a:latin typeface="Symbol" charset="2"/>
                  <a:sym typeface="Symbol" charset="2"/>
                </a:rPr>
                <a:t>m</a:t>
              </a:r>
              <a:endParaRPr lang="en-GB" altLang="en-US" b="1" dirty="0">
                <a:solidFill>
                  <a:srgbClr val="FF0000"/>
                </a:solidFill>
              </a:endParaRPr>
            </a:p>
          </p:txBody>
        </p:sp>
        <p:sp>
          <p:nvSpPr>
            <p:cNvPr id="30" name="Oval 29"/>
            <p:cNvSpPr/>
            <p:nvPr/>
          </p:nvSpPr>
          <p:spPr>
            <a:xfrm>
              <a:off x="6096000" y="1746250"/>
              <a:ext cx="715963" cy="6540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31" name="Straight Arrow Connector 30"/>
            <p:cNvCxnSpPr>
              <a:cxnSpLocks noChangeShapeType="1"/>
            </p:cNvCxnSpPr>
            <p:nvPr/>
          </p:nvCxnSpPr>
          <p:spPr bwMode="auto">
            <a:xfrm>
              <a:off x="3505200" y="2230755"/>
              <a:ext cx="519113" cy="595313"/>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2" name="Rectangle 31"/>
            <p:cNvSpPr>
              <a:spLocks noChangeArrowheads="1"/>
            </p:cNvSpPr>
            <p:nvPr/>
          </p:nvSpPr>
          <p:spPr bwMode="auto">
            <a:xfrm>
              <a:off x="4024313" y="2579688"/>
              <a:ext cx="1614487" cy="43338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marL="285750" indent="-285750" algn="ctr">
                <a:buFont typeface="Symbol"/>
                <a:buChar char="m"/>
                <a:defRPr/>
              </a:pPr>
              <a:r>
                <a:rPr lang="en-GB" sz="1200" dirty="0">
                  <a:solidFill>
                    <a:schemeClr val="lt1"/>
                  </a:solidFill>
                  <a:latin typeface="+mn-lt"/>
                  <a:ea typeface="+mn-ea"/>
                  <a:cs typeface="+mn-cs"/>
                </a:rPr>
                <a:t>Decay</a:t>
              </a:r>
            </a:p>
            <a:p>
              <a:pPr algn="ctr">
                <a:defRPr/>
              </a:pPr>
              <a:r>
                <a:rPr lang="en-GB" sz="1200" dirty="0">
                  <a:solidFill>
                    <a:schemeClr val="lt1"/>
                  </a:solidFill>
                  <a:latin typeface="+mn-lt"/>
                  <a:ea typeface="+mn-ea"/>
                  <a:cs typeface="+mn-cs"/>
                </a:rPr>
                <a:t>channel or ring</a:t>
              </a:r>
            </a:p>
          </p:txBody>
        </p:sp>
        <p:cxnSp>
          <p:nvCxnSpPr>
            <p:cNvPr id="33" name="Straight Arrow Connector 32"/>
            <p:cNvCxnSpPr>
              <a:cxnSpLocks noChangeShapeType="1"/>
              <a:stCxn id="32" idx="3"/>
            </p:cNvCxnSpPr>
            <p:nvPr/>
          </p:nvCxnSpPr>
          <p:spPr bwMode="auto">
            <a:xfrm>
              <a:off x="5638800" y="2795588"/>
              <a:ext cx="1319213" cy="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4" name="Straight Arrow Connector 33"/>
            <p:cNvCxnSpPr>
              <a:cxnSpLocks noChangeShapeType="1"/>
            </p:cNvCxnSpPr>
            <p:nvPr/>
          </p:nvCxnSpPr>
          <p:spPr bwMode="auto">
            <a:xfrm>
              <a:off x="3619500" y="2351088"/>
              <a:ext cx="6350" cy="519112"/>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5" name="Rectangle 34"/>
            <p:cNvSpPr>
              <a:spLocks noChangeArrowheads="1"/>
            </p:cNvSpPr>
            <p:nvPr/>
          </p:nvSpPr>
          <p:spPr bwMode="auto">
            <a:xfrm>
              <a:off x="3162298" y="2867026"/>
              <a:ext cx="730253" cy="396875"/>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200" dirty="0">
                  <a:solidFill>
                    <a:schemeClr val="lt1"/>
                  </a:solidFill>
                  <a:latin typeface="+mn-lt"/>
                  <a:ea typeface="+mn-ea"/>
                  <a:cs typeface="+mn-cs"/>
                </a:rPr>
                <a:t>Front end</a:t>
              </a:r>
            </a:p>
          </p:txBody>
        </p:sp>
        <p:sp>
          <p:nvSpPr>
            <p:cNvPr id="36" name="Rectangle 35"/>
            <p:cNvSpPr>
              <a:spLocks noChangeArrowheads="1"/>
            </p:cNvSpPr>
            <p:nvPr/>
          </p:nvSpPr>
          <p:spPr bwMode="auto">
            <a:xfrm>
              <a:off x="3080923" y="3571874"/>
              <a:ext cx="881476" cy="396875"/>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200" dirty="0">
                  <a:solidFill>
                    <a:schemeClr val="lt1"/>
                  </a:solidFill>
                  <a:latin typeface="+mn-lt"/>
                  <a:ea typeface="+mn-ea"/>
                  <a:cs typeface="+mn-cs"/>
                </a:rPr>
                <a:t>Cooling</a:t>
              </a:r>
            </a:p>
          </p:txBody>
        </p:sp>
        <p:cxnSp>
          <p:nvCxnSpPr>
            <p:cNvPr id="37" name="Straight Arrow Connector 36"/>
            <p:cNvCxnSpPr>
              <a:cxnSpLocks noChangeShapeType="1"/>
            </p:cNvCxnSpPr>
            <p:nvPr/>
          </p:nvCxnSpPr>
          <p:spPr bwMode="auto">
            <a:xfrm>
              <a:off x="6899275" y="3803650"/>
              <a:ext cx="412750" cy="127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8" name="Rectangle 37"/>
            <p:cNvSpPr>
              <a:spLocks noChangeArrowheads="1"/>
            </p:cNvSpPr>
            <p:nvPr/>
          </p:nvSpPr>
          <p:spPr bwMode="auto">
            <a:xfrm>
              <a:off x="5989958" y="3162547"/>
              <a:ext cx="985470" cy="414020"/>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200" dirty="0">
                  <a:solidFill>
                    <a:schemeClr val="lt1"/>
                  </a:solidFill>
                  <a:latin typeface="+mn-lt"/>
                  <a:ea typeface="+mn-ea"/>
                  <a:cs typeface="+mn-cs"/>
                </a:rPr>
                <a:t>Storage </a:t>
              </a:r>
            </a:p>
            <a:p>
              <a:pPr algn="ctr">
                <a:defRPr/>
              </a:pPr>
              <a:r>
                <a:rPr lang="en-GB" sz="1200" dirty="0">
                  <a:solidFill>
                    <a:schemeClr val="lt1"/>
                  </a:solidFill>
                  <a:latin typeface="+mn-lt"/>
                  <a:ea typeface="+mn-ea"/>
                  <a:cs typeface="+mn-cs"/>
                </a:rPr>
                <a:t>ring</a:t>
              </a:r>
            </a:p>
          </p:txBody>
        </p:sp>
        <p:cxnSp>
          <p:nvCxnSpPr>
            <p:cNvPr id="39" name="Straight Arrow Connector 38"/>
            <p:cNvCxnSpPr>
              <a:cxnSpLocks noChangeShapeType="1"/>
            </p:cNvCxnSpPr>
            <p:nvPr/>
          </p:nvCxnSpPr>
          <p:spPr bwMode="auto">
            <a:xfrm>
              <a:off x="4841973" y="3914775"/>
              <a:ext cx="0" cy="4572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0" name="Rectangle 39"/>
            <p:cNvSpPr>
              <a:spLocks noChangeArrowheads="1"/>
            </p:cNvSpPr>
            <p:nvPr/>
          </p:nvSpPr>
          <p:spPr bwMode="auto">
            <a:xfrm>
              <a:off x="3100910" y="4331088"/>
              <a:ext cx="1286623" cy="851784"/>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endParaRPr lang="en-GB" sz="1200" dirty="0">
                <a:solidFill>
                  <a:schemeClr val="lt1"/>
                </a:solidFill>
                <a:latin typeface="+mn-lt"/>
                <a:ea typeface="+mn-ea"/>
                <a:cs typeface="+mn-cs"/>
              </a:endParaRPr>
            </a:p>
            <a:p>
              <a:pPr algn="ctr">
                <a:defRPr/>
              </a:pPr>
              <a:r>
                <a:rPr lang="en-GB" sz="1200" dirty="0">
                  <a:solidFill>
                    <a:schemeClr val="lt1"/>
                  </a:solidFill>
                  <a:latin typeface="+mn-lt"/>
                  <a:ea typeface="+mn-ea"/>
                  <a:cs typeface="+mn-cs"/>
                </a:rPr>
                <a:t>Rapid Cycling</a:t>
              </a:r>
            </a:p>
            <a:p>
              <a:pPr algn="ctr">
                <a:defRPr/>
              </a:pPr>
              <a:r>
                <a:rPr lang="en-GB" sz="1200" dirty="0">
                  <a:solidFill>
                    <a:schemeClr val="lt1"/>
                  </a:solidFill>
                </a:rPr>
                <a:t>Synchrotron</a:t>
              </a:r>
              <a:endParaRPr lang="en-GB" sz="1200" dirty="0">
                <a:solidFill>
                  <a:schemeClr val="lt1"/>
                </a:solidFill>
                <a:latin typeface="+mn-lt"/>
                <a:ea typeface="+mn-ea"/>
                <a:cs typeface="+mn-cs"/>
              </a:endParaRPr>
            </a:p>
            <a:p>
              <a:pPr algn="ctr">
                <a:defRPr/>
              </a:pPr>
              <a:endParaRPr lang="en-GB" sz="1200" dirty="0">
                <a:solidFill>
                  <a:schemeClr val="lt1"/>
                </a:solidFill>
                <a:latin typeface="+mn-lt"/>
                <a:ea typeface="+mn-ea"/>
                <a:cs typeface="+mn-cs"/>
              </a:endParaRPr>
            </a:p>
          </p:txBody>
        </p:sp>
        <p:cxnSp>
          <p:nvCxnSpPr>
            <p:cNvPr id="41" name="Straight Arrow Connector 40"/>
            <p:cNvCxnSpPr>
              <a:cxnSpLocks noChangeShapeType="1"/>
            </p:cNvCxnSpPr>
            <p:nvPr/>
          </p:nvCxnSpPr>
          <p:spPr bwMode="auto">
            <a:xfrm>
              <a:off x="5146675" y="4692650"/>
              <a:ext cx="538163" cy="127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2" name="Rectangle 41"/>
            <p:cNvSpPr>
              <a:spLocks noChangeArrowheads="1"/>
            </p:cNvSpPr>
            <p:nvPr/>
          </p:nvSpPr>
          <p:spPr bwMode="auto">
            <a:xfrm>
              <a:off x="5761796" y="4511659"/>
              <a:ext cx="889318" cy="455313"/>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200" dirty="0">
                  <a:solidFill>
                    <a:schemeClr val="lt1"/>
                  </a:solidFill>
                  <a:latin typeface="+mn-lt"/>
                  <a:ea typeface="+mn-ea"/>
                  <a:cs typeface="+mn-cs"/>
                </a:rPr>
                <a:t>Collider</a:t>
              </a:r>
            </a:p>
            <a:p>
              <a:pPr algn="ctr">
                <a:defRPr/>
              </a:pPr>
              <a:r>
                <a:rPr lang="en-GB" sz="1200" dirty="0">
                  <a:solidFill>
                    <a:schemeClr val="lt1"/>
                  </a:solidFill>
                  <a:latin typeface="+mn-lt"/>
                  <a:ea typeface="+mn-ea"/>
                  <a:cs typeface="+mn-cs"/>
                </a:rPr>
                <a:t> ring</a:t>
              </a:r>
            </a:p>
          </p:txBody>
        </p:sp>
        <p:pic>
          <p:nvPicPr>
            <p:cNvPr id="18475" name="Picture 4"/>
            <p:cNvPicPr>
              <a:picLocks noChangeAspect="1" noChangeArrowheads="1"/>
            </p:cNvPicPr>
            <p:nvPr/>
          </p:nvPicPr>
          <p:blipFill rotWithShape="1">
            <a:blip r:embed="rId5">
              <a:extLst>
                <a:ext uri="{28A0092B-C50C-407E-A947-70E740481C1C}">
                  <a14:useLocalDpi xmlns:a14="http://schemas.microsoft.com/office/drawing/2010/main"/>
                </a:ext>
              </a:extLst>
            </a:blip>
            <a:srcRect r="4992"/>
            <a:stretch/>
          </p:blipFill>
          <p:spPr bwMode="auto">
            <a:xfrm>
              <a:off x="4159204" y="3676649"/>
              <a:ext cx="1589937" cy="289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76"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32500" y="3605213"/>
              <a:ext cx="93027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a:spLocks noChangeArrowheads="1"/>
            </p:cNvSpPr>
            <p:nvPr/>
          </p:nvSpPr>
          <p:spPr bwMode="auto">
            <a:xfrm>
              <a:off x="4450854" y="4357688"/>
              <a:ext cx="727075" cy="719137"/>
            </a:xfrm>
            <a:prstGeom prst="ellipse">
              <a:avLst/>
            </a:prstGeom>
            <a:noFill/>
            <a:ln w="3175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48" name="Oval 47"/>
            <p:cNvSpPr/>
            <p:nvPr/>
          </p:nvSpPr>
          <p:spPr>
            <a:xfrm>
              <a:off x="7246938" y="3503613"/>
              <a:ext cx="715962" cy="6524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9" name="Rectangle 48"/>
            <p:cNvSpPr>
              <a:spLocks noChangeArrowheads="1"/>
            </p:cNvSpPr>
            <p:nvPr/>
          </p:nvSpPr>
          <p:spPr bwMode="auto">
            <a:xfrm>
              <a:off x="4257993" y="3174743"/>
              <a:ext cx="1342659" cy="477519"/>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200" dirty="0" err="1">
                  <a:solidFill>
                    <a:schemeClr val="lt1"/>
                  </a:solidFill>
                  <a:latin typeface="+mn-lt"/>
                  <a:ea typeface="+mn-ea"/>
                  <a:cs typeface="+mn-cs"/>
                </a:rPr>
                <a:t>Recyling</a:t>
              </a:r>
              <a:r>
                <a:rPr lang="en-GB" sz="1200" dirty="0">
                  <a:solidFill>
                    <a:schemeClr val="lt1"/>
                  </a:solidFill>
                  <a:latin typeface="+mn-lt"/>
                  <a:ea typeface="+mn-ea"/>
                  <a:cs typeface="+mn-cs"/>
                </a:rPr>
                <a:t> </a:t>
              </a:r>
              <a:r>
                <a:rPr lang="en-GB" sz="1200" dirty="0" err="1">
                  <a:solidFill>
                    <a:schemeClr val="lt1"/>
                  </a:solidFill>
                  <a:latin typeface="+mn-lt"/>
                  <a:ea typeface="+mn-ea"/>
                  <a:cs typeface="+mn-cs"/>
                </a:rPr>
                <a:t>Linerar</a:t>
              </a:r>
              <a:r>
                <a:rPr lang="en-GB" sz="1200" dirty="0">
                  <a:solidFill>
                    <a:schemeClr val="lt1"/>
                  </a:solidFill>
                  <a:latin typeface="+mn-lt"/>
                  <a:ea typeface="+mn-ea"/>
                  <a:cs typeface="+mn-cs"/>
                </a:rPr>
                <a:t> Acc.</a:t>
              </a:r>
            </a:p>
          </p:txBody>
        </p:sp>
        <p:grpSp>
          <p:nvGrpSpPr>
            <p:cNvPr id="18483" name="Group 50"/>
            <p:cNvGrpSpPr>
              <a:grpSpLocks/>
            </p:cNvGrpSpPr>
            <p:nvPr/>
          </p:nvGrpSpPr>
          <p:grpSpPr bwMode="auto">
            <a:xfrm>
              <a:off x="5695950" y="4273550"/>
              <a:ext cx="1014413" cy="862013"/>
              <a:chOff x="7740922" y="4602948"/>
              <a:chExt cx="1106279" cy="1012340"/>
            </a:xfrm>
          </p:grpSpPr>
          <p:sp>
            <p:nvSpPr>
              <p:cNvPr id="52" name="Oval 51"/>
              <p:cNvSpPr>
                <a:spLocks noChangeArrowheads="1"/>
              </p:cNvSpPr>
              <p:nvPr/>
            </p:nvSpPr>
            <p:spPr bwMode="auto">
              <a:xfrm>
                <a:off x="7740922" y="4602948"/>
                <a:ext cx="1106279" cy="1010475"/>
              </a:xfrm>
              <a:prstGeom prst="ellipse">
                <a:avLst/>
              </a:prstGeom>
              <a:noFill/>
              <a:ln w="31750">
                <a:solidFill>
                  <a:srgbClr val="28A0BE"/>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53" name="Oval 52"/>
              <p:cNvSpPr>
                <a:spLocks noChangeArrowheads="1"/>
              </p:cNvSpPr>
              <p:nvPr/>
            </p:nvSpPr>
            <p:spPr bwMode="auto">
              <a:xfrm>
                <a:off x="8526916" y="4625320"/>
                <a:ext cx="140233" cy="139826"/>
              </a:xfrm>
              <a:prstGeom prst="ellipse">
                <a:avLst/>
              </a:prstGeom>
              <a:solidFill>
                <a:srgbClr val="0070C0"/>
              </a:solidFill>
              <a:ln w="9525">
                <a:solidFill>
                  <a:srgbClr val="28A0BE"/>
                </a:solidFill>
                <a:round/>
                <a:headEnd/>
                <a:tailEnd/>
              </a:ln>
              <a:effectLst>
                <a:outerShdw blurRad="40000" dist="23000" dir="5400000" rotWithShape="0">
                  <a:srgbClr val="000000">
                    <a:alpha val="34999"/>
                  </a:srgbClr>
                </a:outerShdw>
              </a:effec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54" name="Oval 53"/>
              <p:cNvSpPr>
                <a:spLocks noChangeArrowheads="1"/>
              </p:cNvSpPr>
              <p:nvPr/>
            </p:nvSpPr>
            <p:spPr bwMode="auto">
              <a:xfrm>
                <a:off x="7953868" y="5462412"/>
                <a:ext cx="164470" cy="152876"/>
              </a:xfrm>
              <a:prstGeom prst="ellipse">
                <a:avLst/>
              </a:prstGeom>
              <a:solidFill>
                <a:srgbClr val="0070C0"/>
              </a:solidFill>
              <a:ln w="9525">
                <a:solidFill>
                  <a:srgbClr val="28A0BE"/>
                </a:solidFill>
                <a:round/>
                <a:headEnd/>
                <a:tailEnd/>
              </a:ln>
              <a:effectLst>
                <a:outerShdw blurRad="40000" dist="23000" dir="5400000" rotWithShape="0">
                  <a:srgbClr val="000000">
                    <a:alpha val="34999"/>
                  </a:srgbClr>
                </a:outerShdw>
              </a:effec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grpSp>
        <p:cxnSp>
          <p:nvCxnSpPr>
            <p:cNvPr id="55" name="Straight Arrow Connector 54"/>
            <p:cNvCxnSpPr>
              <a:cxnSpLocks noChangeShapeType="1"/>
            </p:cNvCxnSpPr>
            <p:nvPr/>
          </p:nvCxnSpPr>
          <p:spPr bwMode="auto">
            <a:xfrm>
              <a:off x="3619500" y="3314700"/>
              <a:ext cx="0" cy="25717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a:off x="3962400" y="3787775"/>
              <a:ext cx="252413" cy="317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486" name="TextBox 56"/>
            <p:cNvSpPr txBox="1">
              <a:spLocks noChangeArrowheads="1"/>
            </p:cNvSpPr>
            <p:nvPr/>
          </p:nvSpPr>
          <p:spPr bwMode="auto">
            <a:xfrm>
              <a:off x="2642291" y="978305"/>
              <a:ext cx="2996508" cy="47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800" b="1" dirty="0">
                  <a:solidFill>
                    <a:srgbClr val="FF0000"/>
                  </a:solidFill>
                </a:rPr>
                <a:t>Short neutron pulses</a:t>
              </a:r>
            </a:p>
          </p:txBody>
        </p:sp>
        <p:sp>
          <p:nvSpPr>
            <p:cNvPr id="18487" name="TextBox 57"/>
            <p:cNvSpPr txBox="1">
              <a:spLocks noChangeArrowheads="1"/>
            </p:cNvSpPr>
            <p:nvPr/>
          </p:nvSpPr>
          <p:spPr bwMode="auto">
            <a:xfrm>
              <a:off x="2225953" y="1495094"/>
              <a:ext cx="2439511" cy="35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200" b="1" dirty="0">
                  <a:solidFill>
                    <a:srgbClr val="FF0000"/>
                  </a:solidFill>
                </a:rPr>
                <a:t>Protons dump</a:t>
              </a:r>
            </a:p>
          </p:txBody>
        </p:sp>
        <p:cxnSp>
          <p:nvCxnSpPr>
            <p:cNvPr id="59" name="Straight Arrow Connector 58"/>
            <p:cNvCxnSpPr>
              <a:cxnSpLocks noChangeShapeType="1"/>
              <a:endCxn id="60" idx="1"/>
            </p:cNvCxnSpPr>
            <p:nvPr/>
          </p:nvCxnSpPr>
          <p:spPr bwMode="auto">
            <a:xfrm flipV="1">
              <a:off x="3625850" y="2316163"/>
              <a:ext cx="406400" cy="3492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0" name="Rectangle 59"/>
            <p:cNvSpPr>
              <a:spLocks noChangeArrowheads="1"/>
            </p:cNvSpPr>
            <p:nvPr/>
          </p:nvSpPr>
          <p:spPr bwMode="auto">
            <a:xfrm>
              <a:off x="4032250" y="2182813"/>
              <a:ext cx="1606550" cy="26828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marL="285750" indent="-285750" algn="ctr">
                <a:buFont typeface="Symbol"/>
                <a:buChar char="m"/>
                <a:defRPr/>
              </a:pPr>
              <a:r>
                <a:rPr lang="en-GB" sz="1200" dirty="0">
                  <a:solidFill>
                    <a:schemeClr val="lt1"/>
                  </a:solidFill>
                  <a:latin typeface="+mn-lt"/>
                  <a:ea typeface="+mn-ea"/>
                  <a:cs typeface="+mn-cs"/>
                </a:rPr>
                <a:t>Test Facility</a:t>
              </a:r>
            </a:p>
          </p:txBody>
        </p:sp>
        <p:cxnSp>
          <p:nvCxnSpPr>
            <p:cNvPr id="61" name="Straight Arrow Connector 60"/>
            <p:cNvCxnSpPr>
              <a:cxnSpLocks noChangeShapeType="1"/>
              <a:endCxn id="27" idx="1"/>
            </p:cNvCxnSpPr>
            <p:nvPr/>
          </p:nvCxnSpPr>
          <p:spPr bwMode="auto">
            <a:xfrm>
              <a:off x="2547938" y="2185989"/>
              <a:ext cx="220862" cy="3413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491" name="TextBox 61"/>
            <p:cNvSpPr txBox="1">
              <a:spLocks noChangeArrowheads="1"/>
            </p:cNvSpPr>
            <p:nvPr/>
          </p:nvSpPr>
          <p:spPr bwMode="auto">
            <a:xfrm>
              <a:off x="8531424" y="2522538"/>
              <a:ext cx="194860" cy="28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sz="1200" b="1" dirty="0">
                <a:solidFill>
                  <a:srgbClr val="FFFFFF"/>
                </a:solidFill>
              </a:endParaRPr>
            </a:p>
          </p:txBody>
        </p:sp>
        <p:sp>
          <p:nvSpPr>
            <p:cNvPr id="18492" name="TextBox 62"/>
            <p:cNvSpPr txBox="1">
              <a:spLocks noChangeArrowheads="1"/>
            </p:cNvSpPr>
            <p:nvPr/>
          </p:nvSpPr>
          <p:spPr bwMode="auto">
            <a:xfrm>
              <a:off x="6014758" y="1676764"/>
              <a:ext cx="884795" cy="71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000" b="1" dirty="0">
                  <a:solidFill>
                    <a:srgbClr val="FFFFFF"/>
                  </a:solidFill>
                </a:rPr>
                <a:t>Long</a:t>
              </a:r>
            </a:p>
            <a:p>
              <a:pPr algn="ctr" eaLnBrk="1" hangingPunct="1"/>
              <a:r>
                <a:rPr lang="en-GB" altLang="en-US" sz="1000" b="1" dirty="0">
                  <a:solidFill>
                    <a:srgbClr val="FFFFFF"/>
                  </a:solidFill>
                </a:rPr>
                <a:t>Baseline</a:t>
              </a:r>
            </a:p>
            <a:p>
              <a:pPr algn="ctr" eaLnBrk="1" hangingPunct="1"/>
              <a:r>
                <a:rPr lang="en-GB" altLang="en-US" sz="1000" b="1" dirty="0">
                  <a:solidFill>
                    <a:srgbClr val="FFFFFF"/>
                  </a:solidFill>
                </a:rPr>
                <a:t>Detector</a:t>
              </a:r>
            </a:p>
          </p:txBody>
        </p:sp>
        <p:sp>
          <p:nvSpPr>
            <p:cNvPr id="64" name="Oval 63"/>
            <p:cNvSpPr/>
            <p:nvPr/>
          </p:nvSpPr>
          <p:spPr>
            <a:xfrm>
              <a:off x="6962775" y="2439988"/>
              <a:ext cx="715963" cy="6524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8494" name="TextBox 64"/>
            <p:cNvSpPr txBox="1">
              <a:spLocks noChangeArrowheads="1"/>
            </p:cNvSpPr>
            <p:nvPr/>
          </p:nvSpPr>
          <p:spPr bwMode="auto">
            <a:xfrm>
              <a:off x="6902965" y="2380028"/>
              <a:ext cx="884795" cy="71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000" b="1" dirty="0">
                  <a:solidFill>
                    <a:srgbClr val="FFFFFF"/>
                  </a:solidFill>
                </a:rPr>
                <a:t>Short</a:t>
              </a:r>
            </a:p>
            <a:p>
              <a:pPr algn="ctr" eaLnBrk="1" hangingPunct="1"/>
              <a:r>
                <a:rPr lang="en-GB" altLang="en-US" sz="1000" b="1" dirty="0">
                  <a:solidFill>
                    <a:srgbClr val="FFFFFF"/>
                  </a:solidFill>
                </a:rPr>
                <a:t>Baseline</a:t>
              </a:r>
            </a:p>
            <a:p>
              <a:pPr algn="ctr" eaLnBrk="1" hangingPunct="1"/>
              <a:r>
                <a:rPr lang="en-GB" altLang="en-US" sz="1000" b="1" dirty="0">
                  <a:solidFill>
                    <a:srgbClr val="FFFFFF"/>
                  </a:solidFill>
                </a:rPr>
                <a:t>Detector</a:t>
              </a:r>
            </a:p>
          </p:txBody>
        </p:sp>
        <p:sp>
          <p:nvSpPr>
            <p:cNvPr id="18495" name="TextBox 65"/>
            <p:cNvSpPr txBox="1">
              <a:spLocks noChangeArrowheads="1"/>
            </p:cNvSpPr>
            <p:nvPr/>
          </p:nvSpPr>
          <p:spPr bwMode="auto">
            <a:xfrm>
              <a:off x="7158405" y="3454836"/>
              <a:ext cx="906462" cy="71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000" b="1" dirty="0">
                  <a:solidFill>
                    <a:srgbClr val="FFFFFF"/>
                  </a:solidFill>
                </a:rPr>
                <a:t>Long</a:t>
              </a:r>
            </a:p>
            <a:p>
              <a:pPr algn="ctr" eaLnBrk="1" hangingPunct="1"/>
              <a:r>
                <a:rPr lang="en-GB" altLang="en-US" sz="1000" b="1" dirty="0">
                  <a:solidFill>
                    <a:srgbClr val="FFFFFF"/>
                  </a:solidFill>
                </a:rPr>
                <a:t>Baseline</a:t>
              </a:r>
            </a:p>
            <a:p>
              <a:pPr algn="ctr" eaLnBrk="1" hangingPunct="1"/>
              <a:r>
                <a:rPr lang="en-GB" altLang="en-US" sz="1000" b="1" dirty="0">
                  <a:solidFill>
                    <a:srgbClr val="FFFFFF"/>
                  </a:solidFill>
                </a:rPr>
                <a:t>Detector</a:t>
              </a:r>
            </a:p>
          </p:txBody>
        </p:sp>
        <p:sp>
          <p:nvSpPr>
            <p:cNvPr id="18496" name="TextBox 66"/>
            <p:cNvSpPr txBox="1">
              <a:spLocks noChangeArrowheads="1"/>
            </p:cNvSpPr>
            <p:nvPr/>
          </p:nvSpPr>
          <p:spPr bwMode="auto">
            <a:xfrm>
              <a:off x="2438951" y="2402322"/>
              <a:ext cx="1066800" cy="40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latin typeface="Symbol" charset="2"/>
                </a:rPr>
                <a:t>m</a:t>
              </a:r>
              <a:r>
                <a:rPr lang="en-GB" altLang="en-US" b="1" baseline="30000" dirty="0">
                  <a:solidFill>
                    <a:srgbClr val="FF0000"/>
                  </a:solidFill>
                  <a:latin typeface="Symbol" charset="2"/>
                </a:rPr>
                <a:t>+</a:t>
              </a:r>
              <a:r>
                <a:rPr lang="en-GB" altLang="en-US" b="1" dirty="0">
                  <a:solidFill>
                    <a:srgbClr val="FF0000"/>
                  </a:solidFill>
                </a:rPr>
                <a:t> or </a:t>
              </a:r>
              <a:r>
                <a:rPr lang="en-GB" altLang="en-US" b="1" dirty="0">
                  <a:solidFill>
                    <a:srgbClr val="FF0000"/>
                  </a:solidFill>
                  <a:latin typeface="Symbol" charset="2"/>
                </a:rPr>
                <a:t>m</a:t>
              </a:r>
              <a:r>
                <a:rPr lang="en-GB" altLang="en-US" b="1" baseline="30000" dirty="0">
                  <a:solidFill>
                    <a:srgbClr val="FF0000"/>
                  </a:solidFill>
                  <a:latin typeface="Symbol" charset="2"/>
                </a:rPr>
                <a:t>-</a:t>
              </a:r>
              <a:endParaRPr lang="en-GB" altLang="en-US" b="1" baseline="30000" dirty="0">
                <a:solidFill>
                  <a:srgbClr val="FF0000"/>
                </a:solidFill>
              </a:endParaRPr>
            </a:p>
          </p:txBody>
        </p:sp>
        <p:sp>
          <p:nvSpPr>
            <p:cNvPr id="68" name="Rectangle 67"/>
            <p:cNvSpPr/>
            <p:nvPr/>
          </p:nvSpPr>
          <p:spPr>
            <a:xfrm>
              <a:off x="5696180" y="2389188"/>
              <a:ext cx="1278563" cy="437938"/>
            </a:xfrm>
            <a:prstGeom prst="rect">
              <a:avLst/>
            </a:prstGeom>
          </p:spPr>
          <p:txBody>
            <a:bodyPr wrap="none">
              <a:spAutoFit/>
            </a:bodyPr>
            <a:lstStyle/>
            <a:p>
              <a:pPr>
                <a:defRPr/>
              </a:pPr>
              <a:r>
                <a:rPr lang="en-GB" sz="1600" b="1" dirty="0">
                  <a:solidFill>
                    <a:srgbClr val="FF0000"/>
                  </a:solidFill>
                  <a:latin typeface="Symbol" panose="05050102010706020507" pitchFamily="18" charset="2"/>
                  <a:ea typeface="+mn-ea"/>
                  <a:cs typeface="Arial" pitchFamily="34" charset="0"/>
                </a:rPr>
                <a:t>n</a:t>
              </a:r>
              <a:r>
                <a:rPr lang="en-GB" sz="1600" b="1" i="1" baseline="-25000" dirty="0">
                  <a:solidFill>
                    <a:srgbClr val="FF0000"/>
                  </a:solidFill>
                  <a:latin typeface="Symbol" panose="05050102010706020507" pitchFamily="18" charset="2"/>
                  <a:ea typeface="+mn-ea"/>
                  <a:cs typeface="Arial" pitchFamily="34" charset="0"/>
                  <a:sym typeface="Symbol"/>
                </a:rPr>
                <a:t>m</a:t>
              </a:r>
              <a:r>
                <a:rPr lang="en-GB" sz="1600" b="1" dirty="0">
                  <a:solidFill>
                    <a:srgbClr val="FF0000"/>
                  </a:solidFill>
                  <a:latin typeface="Times New Roman" pitchFamily="18" charset="0"/>
                  <a:ea typeface="+mn-ea"/>
                  <a:cs typeface="Arial" pitchFamily="34" charset="0"/>
                </a:rPr>
                <a:t>  + </a:t>
              </a:r>
              <a:r>
                <a:rPr lang="en-GB" sz="1600" b="1" dirty="0">
                  <a:solidFill>
                    <a:srgbClr val="FF0000"/>
                  </a:solidFill>
                  <a:latin typeface="Times New Roman" pitchFamily="18" charset="0"/>
                  <a:ea typeface="+mn-ea"/>
                  <a:cs typeface="Arial" pitchFamily="34" charset="0"/>
                  <a:sym typeface="Symbol"/>
                </a:rPr>
                <a:t></a:t>
              </a:r>
              <a:r>
                <a:rPr lang="en-GB" sz="1600" b="1" dirty="0">
                  <a:solidFill>
                    <a:srgbClr val="FF0000"/>
                  </a:solidFill>
                  <a:latin typeface="Symbol" panose="05050102010706020507" pitchFamily="18" charset="2"/>
                  <a:ea typeface="+mn-ea"/>
                  <a:cs typeface="Arial" pitchFamily="34" charset="0"/>
                </a:rPr>
                <a:t>n</a:t>
              </a:r>
              <a:r>
                <a:rPr lang="en-GB" sz="1600" b="1" i="1" baseline="-25000" dirty="0">
                  <a:solidFill>
                    <a:srgbClr val="FF0000"/>
                  </a:solidFill>
                  <a:latin typeface="+mj-lt"/>
                  <a:ea typeface="+mn-ea"/>
                  <a:cs typeface="Arial" pitchFamily="34" charset="0"/>
                  <a:sym typeface="Symbol"/>
                </a:rPr>
                <a:t>e</a:t>
              </a:r>
              <a:r>
                <a:rPr lang="en-GB" sz="1600" b="1" baseline="-25000" dirty="0">
                  <a:solidFill>
                    <a:srgbClr val="FF0000"/>
                  </a:solidFill>
                  <a:latin typeface="Times New Roman" pitchFamily="18" charset="0"/>
                  <a:ea typeface="+mn-ea"/>
                  <a:cs typeface="Arial" pitchFamily="34" charset="0"/>
                </a:rPr>
                <a:t> </a:t>
              </a:r>
              <a:endParaRPr lang="en-GB" sz="1600" dirty="0">
                <a:latin typeface="Times New Roman" pitchFamily="18" charset="0"/>
                <a:ea typeface="+mn-ea"/>
                <a:cs typeface="Arial" pitchFamily="34" charset="0"/>
              </a:endParaRPr>
            </a:p>
          </p:txBody>
        </p:sp>
        <p:sp>
          <p:nvSpPr>
            <p:cNvPr id="69" name="Rectangle 68"/>
            <p:cNvSpPr/>
            <p:nvPr/>
          </p:nvSpPr>
          <p:spPr>
            <a:xfrm>
              <a:off x="5683480" y="2758064"/>
              <a:ext cx="1278563" cy="437938"/>
            </a:xfrm>
            <a:prstGeom prst="rect">
              <a:avLst/>
            </a:prstGeom>
          </p:spPr>
          <p:txBody>
            <a:bodyPr wrap="none">
              <a:spAutoFit/>
            </a:bodyPr>
            <a:lstStyle/>
            <a:p>
              <a:pPr>
                <a:defRPr/>
              </a:pPr>
              <a:r>
                <a:rPr lang="en-GB" sz="1600" b="1" dirty="0">
                  <a:solidFill>
                    <a:srgbClr val="FF0000"/>
                  </a:solidFill>
                  <a:latin typeface="Symbol" panose="05050102010706020507" pitchFamily="18" charset="2"/>
                  <a:ea typeface="+mn-ea"/>
                  <a:cs typeface="Arial" pitchFamily="34" charset="0"/>
                </a:rPr>
                <a:t>n</a:t>
              </a:r>
              <a:r>
                <a:rPr lang="en-GB" sz="1600" b="1" i="1" baseline="-25000" dirty="0">
                  <a:solidFill>
                    <a:srgbClr val="FF0000"/>
                  </a:solidFill>
                  <a:latin typeface="+mj-lt"/>
                  <a:ea typeface="+mn-ea"/>
                  <a:cs typeface="Arial" pitchFamily="34" charset="0"/>
                  <a:sym typeface="Symbol"/>
                </a:rPr>
                <a:t>e</a:t>
              </a:r>
              <a:r>
                <a:rPr lang="en-GB" sz="1600" b="1" dirty="0">
                  <a:solidFill>
                    <a:srgbClr val="FF0000"/>
                  </a:solidFill>
                  <a:latin typeface="Times New Roman" pitchFamily="18" charset="0"/>
                  <a:ea typeface="+mn-ea"/>
                  <a:cs typeface="Arial" pitchFamily="34" charset="0"/>
                </a:rPr>
                <a:t>  + </a:t>
              </a:r>
              <a:r>
                <a:rPr lang="en-GB" sz="1600" b="1" dirty="0">
                  <a:solidFill>
                    <a:srgbClr val="FF0000"/>
                  </a:solidFill>
                  <a:latin typeface="Times New Roman" pitchFamily="18" charset="0"/>
                  <a:ea typeface="+mn-ea"/>
                  <a:cs typeface="Arial" pitchFamily="34" charset="0"/>
                  <a:sym typeface="Symbol"/>
                </a:rPr>
                <a:t></a:t>
              </a:r>
              <a:r>
                <a:rPr lang="en-GB" sz="1600" b="1" dirty="0">
                  <a:solidFill>
                    <a:srgbClr val="FF0000"/>
                  </a:solidFill>
                  <a:latin typeface="Symbol" panose="05050102010706020507" pitchFamily="18" charset="2"/>
                  <a:ea typeface="+mn-ea"/>
                  <a:cs typeface="Arial" pitchFamily="34" charset="0"/>
                </a:rPr>
                <a:t>n</a:t>
              </a:r>
              <a:r>
                <a:rPr lang="en-GB" sz="1600" b="1" i="1" baseline="-25000" dirty="0">
                  <a:solidFill>
                    <a:srgbClr val="FF0000"/>
                  </a:solidFill>
                  <a:latin typeface="Symbol" panose="05050102010706020507" pitchFamily="18" charset="2"/>
                  <a:ea typeface="+mn-ea"/>
                  <a:cs typeface="Arial" pitchFamily="34" charset="0"/>
                  <a:sym typeface="Symbol"/>
                </a:rPr>
                <a:t>m</a:t>
              </a:r>
              <a:r>
                <a:rPr lang="en-GB" sz="1600" b="1" baseline="-25000" dirty="0">
                  <a:solidFill>
                    <a:srgbClr val="FF0000"/>
                  </a:solidFill>
                  <a:latin typeface="Times New Roman" pitchFamily="18" charset="0"/>
                  <a:ea typeface="+mn-ea"/>
                  <a:cs typeface="Arial" pitchFamily="34" charset="0"/>
                </a:rPr>
                <a:t> </a:t>
              </a:r>
              <a:endParaRPr lang="en-GB" sz="1600" dirty="0">
                <a:latin typeface="Times New Roman" pitchFamily="18" charset="0"/>
                <a:ea typeface="+mn-ea"/>
                <a:cs typeface="Arial" pitchFamily="34" charset="0"/>
              </a:endParaRPr>
            </a:p>
          </p:txBody>
        </p:sp>
        <p:sp>
          <p:nvSpPr>
            <p:cNvPr id="18499" name="TextBox 69"/>
            <p:cNvSpPr txBox="1">
              <a:spLocks noChangeArrowheads="1"/>
            </p:cNvSpPr>
            <p:nvPr/>
          </p:nvSpPr>
          <p:spPr bwMode="auto">
            <a:xfrm>
              <a:off x="6308499" y="4331088"/>
              <a:ext cx="1992312" cy="40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rPr>
                <a:t> Muon Collider</a:t>
              </a:r>
            </a:p>
          </p:txBody>
        </p:sp>
        <p:sp>
          <p:nvSpPr>
            <p:cNvPr id="18500" name="TextBox 70"/>
            <p:cNvSpPr txBox="1">
              <a:spLocks noChangeArrowheads="1"/>
            </p:cNvSpPr>
            <p:nvPr/>
          </p:nvSpPr>
          <p:spPr bwMode="auto">
            <a:xfrm>
              <a:off x="7849452" y="2487978"/>
              <a:ext cx="1420812" cy="40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err="1">
                  <a:solidFill>
                    <a:srgbClr val="FF0000"/>
                  </a:solidFill>
                </a:rPr>
                <a:t>nuSTORM</a:t>
              </a:r>
              <a:endParaRPr lang="en-GB" altLang="en-US" b="1" dirty="0">
                <a:solidFill>
                  <a:srgbClr val="FF0000"/>
                </a:solidFill>
              </a:endParaRPr>
            </a:p>
          </p:txBody>
        </p:sp>
        <p:sp>
          <p:nvSpPr>
            <p:cNvPr id="73" name="TextBox 72"/>
            <p:cNvSpPr txBox="1"/>
            <p:nvPr/>
          </p:nvSpPr>
          <p:spPr>
            <a:xfrm>
              <a:off x="6959421" y="1796836"/>
              <a:ext cx="1231427" cy="400110"/>
            </a:xfrm>
            <a:prstGeom prst="rect">
              <a:avLst/>
            </a:prstGeom>
            <a:noFill/>
          </p:spPr>
          <p:txBody>
            <a:bodyPr wrap="none">
              <a:spAutoFit/>
            </a:bodyPr>
            <a:lstStyle/>
            <a:p>
              <a:pPr algn="ctr">
                <a:defRPr/>
              </a:pPr>
              <a:r>
                <a:rPr lang="en-GB" sz="2000" b="1" dirty="0" err="1">
                  <a:solidFill>
                    <a:srgbClr val="FF0000"/>
                  </a:solidFill>
                  <a:latin typeface="Times New Roman" pitchFamily="18" charset="0"/>
                  <a:ea typeface="+mn-ea"/>
                  <a:cs typeface="Arial" pitchFamily="34" charset="0"/>
                </a:rPr>
                <a:t>ESS</a:t>
              </a:r>
              <a:r>
                <a:rPr lang="en-GB" sz="2000" b="1" dirty="0" err="1">
                  <a:solidFill>
                    <a:srgbClr val="FF0000"/>
                  </a:solidFill>
                  <a:latin typeface="+mj-lt"/>
                  <a:ea typeface="+mn-ea"/>
                  <a:cs typeface="Arial" pitchFamily="34" charset="0"/>
                </a:rPr>
                <a:t>nu</a:t>
              </a:r>
              <a:r>
                <a:rPr lang="en-GB" sz="2000" b="1" dirty="0" err="1">
                  <a:solidFill>
                    <a:srgbClr val="FF0000"/>
                  </a:solidFill>
                  <a:latin typeface="Times New Roman" pitchFamily="18" charset="0"/>
                  <a:ea typeface="+mn-ea"/>
                  <a:cs typeface="Arial" pitchFamily="34" charset="0"/>
                </a:rPr>
                <a:t>SB</a:t>
              </a:r>
              <a:endParaRPr lang="en-GB" sz="2000" b="1" dirty="0">
                <a:solidFill>
                  <a:srgbClr val="FF0000"/>
                </a:solidFill>
                <a:latin typeface="Times New Roman" pitchFamily="18" charset="0"/>
                <a:ea typeface="+mn-ea"/>
                <a:cs typeface="Arial" pitchFamily="34" charset="0"/>
              </a:endParaRPr>
            </a:p>
          </p:txBody>
        </p:sp>
        <p:sp>
          <p:nvSpPr>
            <p:cNvPr id="74" name="Rectangle 73"/>
            <p:cNvSpPr>
              <a:spLocks noChangeArrowheads="1"/>
            </p:cNvSpPr>
            <p:nvPr/>
          </p:nvSpPr>
          <p:spPr bwMode="auto">
            <a:xfrm>
              <a:off x="240013" y="2252675"/>
              <a:ext cx="1524000" cy="598474"/>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200" dirty="0">
                  <a:solidFill>
                    <a:schemeClr val="lt1"/>
                  </a:solidFill>
                  <a:latin typeface="+mn-lt"/>
                  <a:ea typeface="+mn-ea"/>
                  <a:cs typeface="+mn-cs"/>
                </a:rPr>
                <a:t>Accumulator Ring</a:t>
              </a:r>
            </a:p>
          </p:txBody>
        </p:sp>
        <p:cxnSp>
          <p:nvCxnSpPr>
            <p:cNvPr id="75" name="Connecteur droit avec flèche 30"/>
            <p:cNvCxnSpPr>
              <a:cxnSpLocks noChangeShapeType="1"/>
            </p:cNvCxnSpPr>
            <p:nvPr/>
          </p:nvCxnSpPr>
          <p:spPr bwMode="auto">
            <a:xfrm flipH="1">
              <a:off x="2312988" y="2136775"/>
              <a:ext cx="1192212" cy="2087563"/>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 name="TextBox 4"/>
            <p:cNvSpPr txBox="1"/>
            <p:nvPr/>
          </p:nvSpPr>
          <p:spPr>
            <a:xfrm>
              <a:off x="5604881" y="5135592"/>
              <a:ext cx="966560" cy="477751"/>
            </a:xfrm>
            <a:prstGeom prst="rect">
              <a:avLst/>
            </a:prstGeom>
            <a:noFill/>
          </p:spPr>
          <p:txBody>
            <a:bodyPr wrap="none" rtlCol="0">
              <a:spAutoFit/>
            </a:bodyPr>
            <a:lstStyle/>
            <a:p>
              <a:r>
                <a:rPr lang="en-GB" dirty="0" err="1">
                  <a:solidFill>
                    <a:srgbClr val="FF0000"/>
                  </a:solidFill>
                </a:rPr>
                <a:t>μ</a:t>
              </a:r>
              <a:r>
                <a:rPr lang="en-GB" baseline="30000" dirty="0">
                  <a:solidFill>
                    <a:srgbClr val="FF0000"/>
                  </a:solidFill>
                </a:rPr>
                <a:t>+</a:t>
              </a:r>
              <a:r>
                <a:rPr lang="en-GB" dirty="0">
                  <a:solidFill>
                    <a:srgbClr val="FF0000"/>
                  </a:solidFill>
                </a:rPr>
                <a:t>   </a:t>
              </a:r>
              <a:r>
                <a:rPr lang="en-GB" dirty="0" err="1">
                  <a:solidFill>
                    <a:srgbClr val="FF0000"/>
                  </a:solidFill>
                </a:rPr>
                <a:t>μ</a:t>
              </a:r>
              <a:r>
                <a:rPr lang="en-GB" baseline="30000" dirty="0">
                  <a:solidFill>
                    <a:srgbClr val="FF0000"/>
                  </a:solidFill>
                </a:rPr>
                <a:t>-</a:t>
              </a:r>
            </a:p>
          </p:txBody>
        </p:sp>
        <p:sp>
          <p:nvSpPr>
            <p:cNvPr id="6" name="TextBox 5"/>
            <p:cNvSpPr txBox="1"/>
            <p:nvPr/>
          </p:nvSpPr>
          <p:spPr>
            <a:xfrm>
              <a:off x="5560425" y="4995894"/>
              <a:ext cx="945043" cy="477751"/>
            </a:xfrm>
            <a:prstGeom prst="rect">
              <a:avLst/>
            </a:prstGeom>
            <a:noFill/>
          </p:spPr>
          <p:txBody>
            <a:bodyPr wrap="none" rtlCol="0">
              <a:spAutoFit/>
            </a:bodyPr>
            <a:lstStyle/>
            <a:p>
              <a:r>
                <a:rPr lang="en-GB" dirty="0">
                  <a:solidFill>
                    <a:srgbClr val="FF0000"/>
                  </a:solidFill>
                  <a:latin typeface="Times New Roman" charset="0"/>
                  <a:ea typeface="Times New Roman" charset="0"/>
                  <a:cs typeface="Times New Roman" charset="0"/>
                </a:rPr>
                <a:t>→ ←</a:t>
              </a:r>
            </a:p>
          </p:txBody>
        </p:sp>
        <p:sp>
          <p:nvSpPr>
            <p:cNvPr id="71" name="Rectangle 16"/>
            <p:cNvSpPr>
              <a:spLocks noChangeArrowheads="1"/>
            </p:cNvSpPr>
            <p:nvPr/>
          </p:nvSpPr>
          <p:spPr bwMode="auto">
            <a:xfrm>
              <a:off x="14471" y="963841"/>
              <a:ext cx="2515810" cy="43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eaLnBrk="1" hangingPunct="1">
                <a:spcAft>
                  <a:spcPts val="600"/>
                </a:spcAft>
              </a:pPr>
              <a:r>
                <a:rPr lang="en-GB" altLang="en-US" sz="1600" b="1" dirty="0">
                  <a:solidFill>
                    <a:srgbClr val="FF0000"/>
                  </a:solidFill>
                  <a:ea typeface="MS PGothic" charset="-128"/>
                  <a:cs typeface="Times New Roman" charset="0"/>
                </a:rPr>
                <a:t>2.7x10</a:t>
              </a:r>
              <a:r>
                <a:rPr lang="en-GB" altLang="en-US" sz="1600" b="1" baseline="30000" dirty="0">
                  <a:solidFill>
                    <a:srgbClr val="FF0000"/>
                  </a:solidFill>
                  <a:ea typeface="MS PGothic" charset="-128"/>
                  <a:cs typeface="Times New Roman" charset="0"/>
                </a:rPr>
                <a:t>23</a:t>
              </a:r>
              <a:r>
                <a:rPr lang="en-GB" altLang="en-US" sz="1600" b="1" dirty="0">
                  <a:solidFill>
                    <a:srgbClr val="FF0000"/>
                  </a:solidFill>
                  <a:ea typeface="MS PGothic" charset="-128"/>
                  <a:cs typeface="Times New Roman" charset="0"/>
                </a:rPr>
                <a:t> p.o</a:t>
              </a:r>
              <a:r>
                <a:rPr lang="en-GB" altLang="en-US" sz="1600" b="1">
                  <a:solidFill>
                    <a:srgbClr val="FF0000"/>
                  </a:solidFill>
                  <a:ea typeface="MS PGothic" charset="-128"/>
                  <a:cs typeface="Times New Roman" charset="0"/>
                </a:rPr>
                <a:t>.t./</a:t>
              </a:r>
              <a:r>
                <a:rPr lang="en-GB" altLang="en-US" sz="1600" b="1" dirty="0">
                  <a:solidFill>
                    <a:srgbClr val="FF0000"/>
                  </a:solidFill>
                  <a:ea typeface="MS PGothic" charset="-128"/>
                  <a:cs typeface="Times New Roman" charset="0"/>
                </a:rPr>
                <a:t>year</a:t>
              </a:r>
            </a:p>
          </p:txBody>
        </p:sp>
        <p:sp>
          <p:nvSpPr>
            <p:cNvPr id="9" name="TextBox 8">
              <a:extLst>
                <a:ext uri="{FF2B5EF4-FFF2-40B4-BE49-F238E27FC236}">
                  <a16:creationId xmlns:a16="http://schemas.microsoft.com/office/drawing/2014/main" id="{B9053931-96A8-4534-B80B-F8B428F21436}"/>
                </a:ext>
              </a:extLst>
            </p:cNvPr>
            <p:cNvSpPr txBox="1"/>
            <p:nvPr/>
          </p:nvSpPr>
          <p:spPr>
            <a:xfrm>
              <a:off x="3792070" y="352328"/>
              <a:ext cx="5539021" cy="876932"/>
            </a:xfrm>
            <a:prstGeom prst="rect">
              <a:avLst/>
            </a:prstGeom>
            <a:noFill/>
          </p:spPr>
          <p:txBody>
            <a:bodyPr wrap="none" rtlCol="0">
              <a:spAutoFit/>
            </a:bodyPr>
            <a:lstStyle/>
            <a:p>
              <a:r>
                <a:rPr lang="en-US" sz="2400" u="sng"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https://indico.cern.ch/event/849674/</a:t>
              </a:r>
              <a:r>
                <a:rPr lang="en-US" sz="2400" dirty="0">
                  <a:latin typeface="Times New Roman" panose="02020603050405020304" pitchFamily="18" charset="0"/>
                  <a:cs typeface="Times New Roman" panose="02020603050405020304" pitchFamily="18" charset="0"/>
                </a:rPr>
                <a:t> </a:t>
              </a:r>
              <a:r>
                <a:rPr lang="en-US" dirty="0"/>
                <a:t> </a:t>
              </a:r>
            </a:p>
            <a:p>
              <a:endParaRPr lang="fr-FR" dirty="0"/>
            </a:p>
          </p:txBody>
        </p:sp>
        <p:cxnSp>
          <p:nvCxnSpPr>
            <p:cNvPr id="50" name="Straight Arrow Connector 49"/>
            <p:cNvCxnSpPr>
              <a:cxnSpLocks noChangeShapeType="1"/>
            </p:cNvCxnSpPr>
            <p:nvPr/>
          </p:nvCxnSpPr>
          <p:spPr bwMode="auto">
            <a:xfrm>
              <a:off x="5759450" y="3816350"/>
              <a:ext cx="285933" cy="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4" name="Date Placeholder 3">
            <a:extLst>
              <a:ext uri="{FF2B5EF4-FFF2-40B4-BE49-F238E27FC236}">
                <a16:creationId xmlns:a16="http://schemas.microsoft.com/office/drawing/2014/main" id="{7B7716FF-F652-4C77-8FAE-C2ADD3D2678C}"/>
              </a:ext>
            </a:extLst>
          </p:cNvPr>
          <p:cNvSpPr>
            <a:spLocks noGrp="1"/>
          </p:cNvSpPr>
          <p:nvPr>
            <p:ph type="dt" sz="half" idx="10"/>
          </p:nvPr>
        </p:nvSpPr>
        <p:spPr/>
        <p:txBody>
          <a:bodyPr/>
          <a:lstStyle/>
          <a:p>
            <a:pPr>
              <a:defRPr/>
            </a:pPr>
            <a:r>
              <a:rPr lang="sv-SE"/>
              <a:t>2020-03-09</a:t>
            </a:r>
            <a:endParaRPr lang="fr-FR"/>
          </a:p>
        </p:txBody>
      </p:sp>
      <p:sp>
        <p:nvSpPr>
          <p:cNvPr id="8" name="Footer Placeholder 7">
            <a:extLst>
              <a:ext uri="{FF2B5EF4-FFF2-40B4-BE49-F238E27FC236}">
                <a16:creationId xmlns:a16="http://schemas.microsoft.com/office/drawing/2014/main" id="{93D15D4A-0FF8-4ED3-8D3F-A9743E836452}"/>
              </a:ext>
            </a:extLst>
          </p:cNvPr>
          <p:cNvSpPr>
            <a:spLocks noGrp="1"/>
          </p:cNvSpPr>
          <p:nvPr>
            <p:ph type="ftr" sz="quarter" idx="11"/>
          </p:nvPr>
        </p:nvSpPr>
        <p:spPr/>
        <p:txBody>
          <a:bodyPr/>
          <a:lstStyle/>
          <a:p>
            <a:pPr>
              <a:defRPr/>
            </a:pPr>
            <a:r>
              <a:rPr lang="en-US"/>
              <a:t>UHH ESSnuSB Workshop                                                Tord Ekelöf   Uppsala University</a:t>
            </a:r>
            <a:endParaRPr lang="fr-FR"/>
          </a:p>
        </p:txBody>
      </p:sp>
      <p:sp>
        <p:nvSpPr>
          <p:cNvPr id="10" name="Slide Number Placeholder 9">
            <a:extLst>
              <a:ext uri="{FF2B5EF4-FFF2-40B4-BE49-F238E27FC236}">
                <a16:creationId xmlns:a16="http://schemas.microsoft.com/office/drawing/2014/main" id="{0FA11776-3D10-4F57-B27F-DC69C02ADA36}"/>
              </a:ext>
            </a:extLst>
          </p:cNvPr>
          <p:cNvSpPr>
            <a:spLocks noGrp="1"/>
          </p:cNvSpPr>
          <p:nvPr>
            <p:ph type="sldNum" sz="quarter" idx="12"/>
          </p:nvPr>
        </p:nvSpPr>
        <p:spPr/>
        <p:txBody>
          <a:bodyPr/>
          <a:lstStyle/>
          <a:p>
            <a:fld id="{9E852C18-6637-5F4D-8CDD-BDF071C6CFEB}" type="slidenum">
              <a:rPr lang="fr-FR" altLang="en-US" smtClean="0"/>
              <a:pPr/>
              <a:t>1</a:t>
            </a:fld>
            <a:endParaRPr lang="fr-FR" altLang="en-US"/>
          </a:p>
        </p:txBody>
      </p:sp>
    </p:spTree>
    <p:extLst>
      <p:ext uri="{BB962C8B-B14F-4D97-AF65-F5344CB8AC3E}">
        <p14:creationId xmlns:p14="http://schemas.microsoft.com/office/powerpoint/2010/main" val="1581364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6BA3BC-5F3B-4FFD-A4FE-E38EA497DDBB}"/>
              </a:ext>
            </a:extLst>
          </p:cNvPr>
          <p:cNvSpPr>
            <a:spLocks noGrp="1"/>
          </p:cNvSpPr>
          <p:nvPr>
            <p:ph type="dt" sz="half" idx="10"/>
          </p:nvPr>
        </p:nvSpPr>
        <p:spPr/>
        <p:txBody>
          <a:bodyPr/>
          <a:lstStyle/>
          <a:p>
            <a:pPr>
              <a:defRPr/>
            </a:pPr>
            <a:r>
              <a:rPr lang="sv-SE"/>
              <a:t>2020-03-09</a:t>
            </a:r>
            <a:endParaRPr lang="fr-FR"/>
          </a:p>
        </p:txBody>
      </p:sp>
      <p:sp>
        <p:nvSpPr>
          <p:cNvPr id="3" name="Footer Placeholder 2">
            <a:extLst>
              <a:ext uri="{FF2B5EF4-FFF2-40B4-BE49-F238E27FC236}">
                <a16:creationId xmlns:a16="http://schemas.microsoft.com/office/drawing/2014/main" id="{F917D0E5-7482-4CD5-BFC6-F98CF528795C}"/>
              </a:ext>
            </a:extLst>
          </p:cNvPr>
          <p:cNvSpPr>
            <a:spLocks noGrp="1"/>
          </p:cNvSpPr>
          <p:nvPr>
            <p:ph type="ftr" sz="quarter" idx="11"/>
          </p:nvPr>
        </p:nvSpPr>
        <p:spPr>
          <a:xfrm>
            <a:off x="3124200" y="6523354"/>
            <a:ext cx="2895600" cy="263815"/>
          </a:xfrm>
        </p:spPr>
        <p:txBody>
          <a:bodyPr/>
          <a:lstStyle/>
          <a:p>
            <a:pPr>
              <a:defRPr/>
            </a:pPr>
            <a:r>
              <a:rPr lang="en-US" dirty="0"/>
              <a:t>UHH </a:t>
            </a:r>
            <a:r>
              <a:rPr lang="en-US" dirty="0" err="1"/>
              <a:t>ESSnuSB</a:t>
            </a:r>
            <a:r>
              <a:rPr lang="en-US" dirty="0"/>
              <a:t> Workshop                                                Tord Ekelöf   Uppsala University</a:t>
            </a:r>
            <a:endParaRPr lang="fr-FR" dirty="0"/>
          </a:p>
        </p:txBody>
      </p:sp>
      <p:sp>
        <p:nvSpPr>
          <p:cNvPr id="4" name="Slide Number Placeholder 3">
            <a:extLst>
              <a:ext uri="{FF2B5EF4-FFF2-40B4-BE49-F238E27FC236}">
                <a16:creationId xmlns:a16="http://schemas.microsoft.com/office/drawing/2014/main" id="{666ACDAB-6587-49CD-A5E9-840DE10B7107}"/>
              </a:ext>
            </a:extLst>
          </p:cNvPr>
          <p:cNvSpPr>
            <a:spLocks noGrp="1"/>
          </p:cNvSpPr>
          <p:nvPr>
            <p:ph type="sldNum" sz="quarter" idx="12"/>
          </p:nvPr>
        </p:nvSpPr>
        <p:spPr/>
        <p:txBody>
          <a:bodyPr/>
          <a:lstStyle/>
          <a:p>
            <a:fld id="{9E852C18-6637-5F4D-8CDD-BDF071C6CFEB}" type="slidenum">
              <a:rPr lang="fr-FR" altLang="en-US" smtClean="0"/>
              <a:pPr/>
              <a:t>10</a:t>
            </a:fld>
            <a:endParaRPr lang="fr-FR" altLang="en-US"/>
          </a:p>
        </p:txBody>
      </p:sp>
      <p:sp>
        <p:nvSpPr>
          <p:cNvPr id="5" name="Rectangle 4">
            <a:extLst>
              <a:ext uri="{FF2B5EF4-FFF2-40B4-BE49-F238E27FC236}">
                <a16:creationId xmlns:a16="http://schemas.microsoft.com/office/drawing/2014/main" id="{C4CEF0E3-57C9-470C-BBE6-45F74DB765FD}"/>
              </a:ext>
            </a:extLst>
          </p:cNvPr>
          <p:cNvSpPr/>
          <p:nvPr/>
        </p:nvSpPr>
        <p:spPr>
          <a:xfrm>
            <a:off x="340242" y="217695"/>
            <a:ext cx="8091377" cy="6370975"/>
          </a:xfrm>
          <a:prstGeom prst="rect">
            <a:avLst/>
          </a:prstGeom>
        </p:spPr>
        <p:txBody>
          <a:bodyPr wrap="square">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Horizon 2020 </a:t>
            </a:r>
          </a:p>
          <a:p>
            <a:endParaRPr lang="en-US" b="1" dirty="0">
              <a:solidFill>
                <a:schemeClr val="accent6">
                  <a:lumMod val="75000"/>
                </a:schemeClr>
              </a:solidFill>
            </a:endParaRPr>
          </a:p>
          <a:p>
            <a:r>
              <a:rPr lang="en-US" b="1" dirty="0">
                <a:solidFill>
                  <a:schemeClr val="accent6">
                    <a:lumMod val="75000"/>
                  </a:schemeClr>
                </a:solidFill>
              </a:rPr>
              <a:t>INFRADEV-02-2019-2020: Preparatory Phase of new ESFRI projects and early phase support to ESFRI high strategic potential areas</a:t>
            </a:r>
          </a:p>
          <a:p>
            <a:endParaRPr lang="en-US" b="1" dirty="0">
              <a:solidFill>
                <a:srgbClr val="000000"/>
              </a:solidFill>
              <a:latin typeface="Times New Roman" panose="02020603050405020304" pitchFamily="18" charset="0"/>
            </a:endParaRPr>
          </a:p>
          <a:p>
            <a:r>
              <a:rPr lang="en-US" sz="1600" dirty="0">
                <a:highlight>
                  <a:srgbClr val="FFFF00"/>
                </a:highlight>
              </a:rPr>
              <a:t>The preparatory phase aims to bring the project for the new or upgraded research infrastructure identified in the ESFRI Roadmap to the level of legal, financial, and, where applicable, technical maturity required for implementing it.</a:t>
            </a:r>
          </a:p>
          <a:p>
            <a:endParaRPr lang="en-US" sz="1600" dirty="0"/>
          </a:p>
          <a:p>
            <a:r>
              <a:rPr lang="en-US" sz="1600" dirty="0"/>
              <a:t>Proposal consortia should involve all the stakeholders necessary to move the project forward, to take the decisions, and to make the financial commitments, before construction can start (including, but not limited to, national/regional ministries/governments, research councils or funding agencies from the countries that have already declared their commitment in the application to ESFRI).</a:t>
            </a:r>
          </a:p>
          <a:p>
            <a:endParaRPr lang="en-US" sz="1600" dirty="0"/>
          </a:p>
          <a:p>
            <a:r>
              <a:rPr lang="en-US" sz="1600" dirty="0"/>
              <a:t>Technical work should be carried out when necessary to complete the final technical design, providing a sound technical base for establishing a cost baseline and detailed financial planning. </a:t>
            </a:r>
            <a:r>
              <a:rPr lang="en-US" sz="1600" dirty="0">
                <a:highlight>
                  <a:srgbClr val="FFFF00"/>
                </a:highlight>
              </a:rPr>
              <a:t>The financial needs of the project should be mapped out to the extent necessary for funding agencies to establish their own medium- and long-term financial planning</a:t>
            </a:r>
            <a:r>
              <a:rPr lang="en-US" sz="1600" dirty="0"/>
              <a:t>. Societal and economic benefits of the infrastructure should be </a:t>
            </a:r>
            <a:r>
              <a:rPr lang="en-US" sz="1600" dirty="0" err="1"/>
              <a:t>analysed</a:t>
            </a:r>
            <a:r>
              <a:rPr lang="en-US" sz="1600" dirty="0"/>
              <a:t> to carry out a Cost-benefit analysis.</a:t>
            </a:r>
          </a:p>
          <a:p>
            <a:endParaRPr lang="en-US" sz="1600" dirty="0"/>
          </a:p>
          <a:p>
            <a:r>
              <a:rPr lang="en-US" sz="1600" i="1" dirty="0"/>
              <a:t>The Commission considers that proposals requesting a contribution from the EU of up to </a:t>
            </a:r>
            <a:r>
              <a:rPr lang="en-US" sz="1600" i="1" dirty="0">
                <a:highlight>
                  <a:srgbClr val="FFFF00"/>
                </a:highlight>
              </a:rPr>
              <a:t>EUR 4 million </a:t>
            </a:r>
            <a:r>
              <a:rPr lang="en-US" sz="1600" i="1" dirty="0"/>
              <a:t>would allow this challenge to be addressed appropriately. Nonetheless, this does not preclude submission and selection of proposals requesting other amounts.</a:t>
            </a:r>
            <a:endParaRPr lang="en-GB" sz="1600" dirty="0"/>
          </a:p>
        </p:txBody>
      </p:sp>
    </p:spTree>
    <p:extLst>
      <p:ext uri="{BB962C8B-B14F-4D97-AF65-F5344CB8AC3E}">
        <p14:creationId xmlns:p14="http://schemas.microsoft.com/office/powerpoint/2010/main" val="269035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CC86-B4A2-48F0-AE32-832502FB1C1A}"/>
              </a:ext>
            </a:extLst>
          </p:cNvPr>
          <p:cNvSpPr>
            <a:spLocks noGrp="1"/>
          </p:cNvSpPr>
          <p:nvPr>
            <p:ph type="title"/>
          </p:nvPr>
        </p:nvSpPr>
        <p:spPr>
          <a:xfrm>
            <a:off x="605940" y="2966360"/>
            <a:ext cx="8538060" cy="1143000"/>
          </a:xfrm>
        </p:spPr>
        <p:txBody>
          <a:bodyPr>
            <a:normAutofit fontScale="90000"/>
          </a:bodyPr>
          <a:lstStyle/>
          <a:p>
            <a:pPr algn="l"/>
            <a:r>
              <a:rPr lang="en-GB" sz="3600" dirty="0">
                <a:solidFill>
                  <a:srgbClr val="EC8D2E"/>
                </a:solidFill>
                <a:effectLst/>
                <a:latin typeface="+mn-lt"/>
              </a:rPr>
              <a:t>Horizon</a:t>
            </a:r>
            <a:r>
              <a:rPr lang="en-GB" sz="3600" dirty="0">
                <a:solidFill>
                  <a:srgbClr val="EC8D2E"/>
                </a:solidFill>
                <a:effectLst/>
                <a:latin typeface="Arial" panose="020B0604020202020204" pitchFamily="34" charset="0"/>
              </a:rPr>
              <a:t> Europe</a:t>
            </a:r>
            <a:br>
              <a:rPr lang="en-GB" sz="2800" b="0" dirty="0">
                <a:solidFill>
                  <a:schemeClr val="tx1"/>
                </a:solidFill>
                <a:effectLst/>
                <a:latin typeface="+mn-lt"/>
              </a:rPr>
            </a:br>
            <a:br>
              <a:rPr lang="en-GB" sz="2800" b="0" dirty="0">
                <a:solidFill>
                  <a:schemeClr val="tx1"/>
                </a:solidFill>
                <a:effectLst/>
                <a:latin typeface="+mn-lt"/>
              </a:rPr>
            </a:br>
            <a:r>
              <a:rPr lang="en-GB" sz="2800" b="0" dirty="0">
                <a:solidFill>
                  <a:schemeClr val="tx1"/>
                </a:solidFill>
                <a:effectLst/>
                <a:latin typeface="+mn-lt"/>
              </a:rPr>
              <a:t>The rules for the new funding schemes of Horizon Europe, which will be in operation during the years 2021-2027, are still being discussed by representatives of the EU member Countries in a committee that will eventually be the committee that will evaluate and decide on the Research Infrastructure fund applications to Horizon Europe. This committee , currently called the Shadow Committee, has come quite far in forming its proposal, which will be handed to the EU DG for Research towards the end of 2020. The call for applications will be published soon after with a dead-line for application later in the spring 2021.</a:t>
            </a:r>
            <a:r>
              <a:rPr lang="en-GB" sz="2800" b="0" dirty="0">
                <a:solidFill>
                  <a:schemeClr val="tx1"/>
                </a:solidFill>
                <a:effectLst/>
                <a:highlight>
                  <a:srgbClr val="FFFF00"/>
                </a:highlight>
                <a:latin typeface="+mn-lt"/>
              </a:rPr>
              <a:t> The decisions will made towards the end of 2021</a:t>
            </a:r>
            <a:r>
              <a:rPr lang="en-GB" sz="2800" b="0" dirty="0">
                <a:solidFill>
                  <a:schemeClr val="tx1"/>
                </a:solidFill>
                <a:effectLst/>
                <a:latin typeface="+mn-lt"/>
              </a:rPr>
              <a:t>. </a:t>
            </a:r>
            <a:br>
              <a:rPr lang="en-GB" sz="2800" b="0" dirty="0">
                <a:solidFill>
                  <a:schemeClr val="tx1"/>
                </a:solidFill>
                <a:effectLst/>
                <a:latin typeface="+mn-lt"/>
              </a:rPr>
            </a:br>
            <a:br>
              <a:rPr lang="en-GB" sz="2800" b="0" dirty="0">
                <a:solidFill>
                  <a:schemeClr val="tx1"/>
                </a:solidFill>
                <a:effectLst/>
                <a:latin typeface="+mn-lt"/>
              </a:rPr>
            </a:br>
            <a:r>
              <a:rPr lang="en-GB" sz="2800" b="0" dirty="0">
                <a:solidFill>
                  <a:schemeClr val="tx1"/>
                </a:solidFill>
                <a:effectLst/>
                <a:latin typeface="+mn-lt"/>
              </a:rPr>
              <a:t>There are the three following funding schemes to which it may be possible for us to apply for funding (text quoted from the Shadow committee draft):</a:t>
            </a:r>
            <a:br>
              <a:rPr lang="en-GB" sz="2800" b="0" dirty="0">
                <a:solidFill>
                  <a:schemeClr val="tx1"/>
                </a:solidFill>
                <a:effectLst/>
                <a:latin typeface="+mn-lt"/>
              </a:rPr>
            </a:br>
            <a:endParaRPr lang="en-GB" sz="2800" b="0" dirty="0">
              <a:solidFill>
                <a:schemeClr val="tx1"/>
              </a:solidFill>
              <a:effectLst/>
              <a:latin typeface="+mn-lt"/>
            </a:endParaRPr>
          </a:p>
        </p:txBody>
      </p:sp>
      <p:sp>
        <p:nvSpPr>
          <p:cNvPr id="3" name="Date Placeholder 2">
            <a:extLst>
              <a:ext uri="{FF2B5EF4-FFF2-40B4-BE49-F238E27FC236}">
                <a16:creationId xmlns:a16="http://schemas.microsoft.com/office/drawing/2014/main" id="{DECF914D-BCA1-496E-ADB6-54838B691A15}"/>
              </a:ext>
            </a:extLst>
          </p:cNvPr>
          <p:cNvSpPr>
            <a:spLocks noGrp="1"/>
          </p:cNvSpPr>
          <p:nvPr>
            <p:ph type="dt" sz="half" idx="10"/>
          </p:nvPr>
        </p:nvSpPr>
        <p:spPr/>
        <p:txBody>
          <a:bodyPr/>
          <a:lstStyle/>
          <a:p>
            <a:pPr>
              <a:defRPr/>
            </a:pPr>
            <a:r>
              <a:rPr lang="sv-SE" noProof="0"/>
              <a:t>2020-03-09</a:t>
            </a:r>
            <a:endParaRPr lang="en-GB" noProof="0" dirty="0"/>
          </a:p>
        </p:txBody>
      </p:sp>
      <p:sp>
        <p:nvSpPr>
          <p:cNvPr id="4" name="Footer Placeholder 3">
            <a:extLst>
              <a:ext uri="{FF2B5EF4-FFF2-40B4-BE49-F238E27FC236}">
                <a16:creationId xmlns:a16="http://schemas.microsoft.com/office/drawing/2014/main" id="{546D5578-5FDC-4369-AF46-A213AA729B67}"/>
              </a:ext>
            </a:extLst>
          </p:cNvPr>
          <p:cNvSpPr>
            <a:spLocks noGrp="1"/>
          </p:cNvSpPr>
          <p:nvPr>
            <p:ph type="ftr" sz="quarter" idx="11"/>
          </p:nvPr>
        </p:nvSpPr>
        <p:spPr>
          <a:xfrm>
            <a:off x="3124200" y="6523354"/>
            <a:ext cx="2895600" cy="263815"/>
          </a:xfrm>
        </p:spPr>
        <p:txBody>
          <a:bodyPr/>
          <a:lstStyle/>
          <a:p>
            <a:pPr>
              <a:defRPr/>
            </a:pPr>
            <a:r>
              <a:rPr lang="en-US" noProof="0" dirty="0"/>
              <a:t>UHH </a:t>
            </a:r>
            <a:r>
              <a:rPr lang="en-US" noProof="0" dirty="0" err="1"/>
              <a:t>ESSnuSB</a:t>
            </a:r>
            <a:r>
              <a:rPr lang="en-US" noProof="0" dirty="0"/>
              <a:t> Workshop                                                Tord Ekelöf   Uppsala University</a:t>
            </a:r>
            <a:endParaRPr lang="en-GB" noProof="0" dirty="0"/>
          </a:p>
        </p:txBody>
      </p:sp>
      <p:sp>
        <p:nvSpPr>
          <p:cNvPr id="5" name="Slide Number Placeholder 4">
            <a:extLst>
              <a:ext uri="{FF2B5EF4-FFF2-40B4-BE49-F238E27FC236}">
                <a16:creationId xmlns:a16="http://schemas.microsoft.com/office/drawing/2014/main" id="{8A1C9E10-DB2F-469E-9C64-D4A45739E989}"/>
              </a:ext>
            </a:extLst>
          </p:cNvPr>
          <p:cNvSpPr>
            <a:spLocks noGrp="1"/>
          </p:cNvSpPr>
          <p:nvPr>
            <p:ph type="sldNum" sz="quarter" idx="12"/>
          </p:nvPr>
        </p:nvSpPr>
        <p:spPr/>
        <p:txBody>
          <a:bodyPr/>
          <a:lstStyle/>
          <a:p>
            <a:pPr>
              <a:defRPr/>
            </a:pPr>
            <a:fld id="{48550CC0-2D5F-6D4A-9D75-2980E64365EE}" type="slidenum">
              <a:rPr lang="en-GB" noProof="0" smtClean="0"/>
              <a:pPr>
                <a:defRPr/>
              </a:pPr>
              <a:t>11</a:t>
            </a:fld>
            <a:endParaRPr lang="en-GB" noProof="0" dirty="0"/>
          </a:p>
        </p:txBody>
      </p:sp>
    </p:spTree>
    <p:extLst>
      <p:ext uri="{BB962C8B-B14F-4D97-AF65-F5344CB8AC3E}">
        <p14:creationId xmlns:p14="http://schemas.microsoft.com/office/powerpoint/2010/main" val="282370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52193C2-07A9-4191-8915-CD7036142DC6}"/>
              </a:ext>
            </a:extLst>
          </p:cNvPr>
          <p:cNvSpPr>
            <a:spLocks noGrp="1"/>
          </p:cNvSpPr>
          <p:nvPr>
            <p:ph type="dt" sz="half" idx="10"/>
          </p:nvPr>
        </p:nvSpPr>
        <p:spPr/>
        <p:txBody>
          <a:bodyPr/>
          <a:lstStyle/>
          <a:p>
            <a:pPr>
              <a:defRPr/>
            </a:pPr>
            <a:r>
              <a:rPr lang="sv-SE" noProof="0"/>
              <a:t>2020-03-09</a:t>
            </a:r>
            <a:endParaRPr lang="en-GB" noProof="0" dirty="0"/>
          </a:p>
        </p:txBody>
      </p:sp>
      <p:sp>
        <p:nvSpPr>
          <p:cNvPr id="4" name="Footer Placeholder 3">
            <a:extLst>
              <a:ext uri="{FF2B5EF4-FFF2-40B4-BE49-F238E27FC236}">
                <a16:creationId xmlns:a16="http://schemas.microsoft.com/office/drawing/2014/main" id="{5B1FFBF3-42DA-454B-82BB-BCECC385AA45}"/>
              </a:ext>
            </a:extLst>
          </p:cNvPr>
          <p:cNvSpPr>
            <a:spLocks noGrp="1"/>
          </p:cNvSpPr>
          <p:nvPr>
            <p:ph type="ftr" sz="quarter" idx="11"/>
          </p:nvPr>
        </p:nvSpPr>
        <p:spPr>
          <a:xfrm>
            <a:off x="3124200" y="6501582"/>
            <a:ext cx="2895600" cy="263815"/>
          </a:xfrm>
        </p:spPr>
        <p:txBody>
          <a:bodyPr/>
          <a:lstStyle/>
          <a:p>
            <a:pPr>
              <a:defRPr/>
            </a:pPr>
            <a:r>
              <a:rPr lang="en-US" noProof="0" dirty="0"/>
              <a:t>UHH </a:t>
            </a:r>
            <a:r>
              <a:rPr lang="en-US" noProof="0" dirty="0" err="1"/>
              <a:t>ESSnuSB</a:t>
            </a:r>
            <a:r>
              <a:rPr lang="en-US" noProof="0" dirty="0"/>
              <a:t> Workshop                                                Tord Ekelöf   Uppsala University</a:t>
            </a:r>
            <a:endParaRPr lang="en-GB" noProof="0" dirty="0"/>
          </a:p>
        </p:txBody>
      </p:sp>
      <p:sp>
        <p:nvSpPr>
          <p:cNvPr id="5" name="Slide Number Placeholder 4">
            <a:extLst>
              <a:ext uri="{FF2B5EF4-FFF2-40B4-BE49-F238E27FC236}">
                <a16:creationId xmlns:a16="http://schemas.microsoft.com/office/drawing/2014/main" id="{23BBCE71-7B8F-445B-A2C2-1BCF4825D999}"/>
              </a:ext>
            </a:extLst>
          </p:cNvPr>
          <p:cNvSpPr>
            <a:spLocks noGrp="1"/>
          </p:cNvSpPr>
          <p:nvPr>
            <p:ph type="sldNum" sz="quarter" idx="12"/>
          </p:nvPr>
        </p:nvSpPr>
        <p:spPr/>
        <p:txBody>
          <a:bodyPr/>
          <a:lstStyle/>
          <a:p>
            <a:pPr>
              <a:defRPr/>
            </a:pPr>
            <a:fld id="{48550CC0-2D5F-6D4A-9D75-2980E64365EE}" type="slidenum">
              <a:rPr lang="en-GB" noProof="0" smtClean="0"/>
              <a:pPr>
                <a:defRPr/>
              </a:pPr>
              <a:t>12</a:t>
            </a:fld>
            <a:endParaRPr lang="en-GB" noProof="0" dirty="0"/>
          </a:p>
        </p:txBody>
      </p:sp>
      <p:sp>
        <p:nvSpPr>
          <p:cNvPr id="6" name="Rectangle 5">
            <a:extLst>
              <a:ext uri="{FF2B5EF4-FFF2-40B4-BE49-F238E27FC236}">
                <a16:creationId xmlns:a16="http://schemas.microsoft.com/office/drawing/2014/main" id="{9B4FD141-1D81-4DE4-9EFE-5533E6E8B515}"/>
              </a:ext>
            </a:extLst>
          </p:cNvPr>
          <p:cNvSpPr/>
          <p:nvPr/>
        </p:nvSpPr>
        <p:spPr>
          <a:xfrm>
            <a:off x="359228" y="1066709"/>
            <a:ext cx="8621486" cy="5078313"/>
          </a:xfrm>
          <a:prstGeom prst="rect">
            <a:avLst/>
          </a:prstGeom>
        </p:spPr>
        <p:txBody>
          <a:bodyPr wrap="square">
            <a:spAutoFit/>
          </a:bodyPr>
          <a:lstStyle/>
          <a:p>
            <a:endParaRPr lang="en-GB" sz="1200" dirty="0">
              <a:solidFill>
                <a:srgbClr val="000000"/>
              </a:solidFill>
              <a:latin typeface="Arial" panose="020B0604020202020204" pitchFamily="34" charset="0"/>
            </a:endParaRPr>
          </a:p>
          <a:p>
            <a:r>
              <a:rPr lang="en-GB" sz="3200" b="1" dirty="0">
                <a:solidFill>
                  <a:srgbClr val="EC8D2E"/>
                </a:solidFill>
                <a:latin typeface="Arial" panose="020B0604020202020204" pitchFamily="34" charset="0"/>
              </a:rPr>
              <a:t>Destination 1.1 RI concept development </a:t>
            </a:r>
          </a:p>
          <a:p>
            <a:r>
              <a:rPr lang="en-GB" sz="2000" b="1" dirty="0">
                <a:solidFill>
                  <a:srgbClr val="EC8D2E"/>
                </a:solidFill>
                <a:latin typeface="Arial" panose="020B0604020202020204" pitchFamily="34" charset="0"/>
              </a:rPr>
              <a:t>(similar to the Horizon 2020 INFRADEV-1 Design Studies)</a:t>
            </a:r>
            <a:r>
              <a:rPr lang="en-GB" sz="2000" b="1" dirty="0">
                <a:solidFill>
                  <a:srgbClr val="4D4D4D"/>
                </a:solidFill>
                <a:latin typeface="Arial" panose="020B0604020202020204" pitchFamily="34" charset="0"/>
              </a:rPr>
              <a:t>: </a:t>
            </a:r>
          </a:p>
          <a:p>
            <a:endParaRPr lang="en-GB" sz="2000" dirty="0">
              <a:solidFill>
                <a:srgbClr val="4D4D4D"/>
              </a:solidFill>
              <a:latin typeface="Arial" panose="020B0604020202020204" pitchFamily="34" charset="0"/>
            </a:endParaRPr>
          </a:p>
          <a:p>
            <a:r>
              <a:rPr lang="en-US" sz="2000" b="1" dirty="0">
                <a:solidFill>
                  <a:srgbClr val="4D4D4D"/>
                </a:solidFill>
                <a:latin typeface="Arial" panose="020B0604020202020204" pitchFamily="34" charset="0"/>
              </a:rPr>
              <a:t>Scope: </a:t>
            </a:r>
            <a:r>
              <a:rPr lang="en-US" sz="2000" dirty="0">
                <a:solidFill>
                  <a:srgbClr val="4D4D4D"/>
                </a:solidFill>
                <a:latin typeface="Arial" panose="020B0604020202020204" pitchFamily="34" charset="0"/>
              </a:rPr>
              <a:t>development of new concepts for the next generation of RI of European interest, single/multi sited, distributed or virtual, that none or few countries might individually be able to afford. All fields of research can be considered. </a:t>
            </a:r>
          </a:p>
          <a:p>
            <a:pPr lvl="1"/>
            <a:r>
              <a:rPr lang="en-US" sz="2000" b="1" dirty="0">
                <a:solidFill>
                  <a:srgbClr val="4D4D4D"/>
                </a:solidFill>
                <a:latin typeface="Arial" panose="020B0604020202020204" pitchFamily="34" charset="0"/>
              </a:rPr>
              <a:t>Main features: </a:t>
            </a:r>
            <a:r>
              <a:rPr lang="en-US" sz="2000" dirty="0">
                <a:solidFill>
                  <a:srgbClr val="4D4D4D"/>
                </a:solidFill>
                <a:latin typeface="Arial" panose="020B0604020202020204" pitchFamily="34" charset="0"/>
              </a:rPr>
              <a:t>RIs of European interest: able to attract users from MS/ACs other than the country where the infrastructure is located.</a:t>
            </a:r>
          </a:p>
          <a:p>
            <a:pPr lvl="1"/>
            <a:r>
              <a:rPr lang="en-US" sz="2000" dirty="0">
                <a:solidFill>
                  <a:srgbClr val="4D4D4D"/>
                </a:solidFill>
                <a:latin typeface="Arial" panose="020B0604020202020204" pitchFamily="34" charset="0"/>
              </a:rPr>
              <a:t>RI concept development addresses technical and conceptual feasibility of new or upgraded fully fledged user facilities. </a:t>
            </a:r>
          </a:p>
          <a:p>
            <a:pPr lvl="1"/>
            <a:r>
              <a:rPr lang="en-US" sz="2000" dirty="0">
                <a:solidFill>
                  <a:srgbClr val="4D4D4D"/>
                </a:solidFill>
                <a:highlight>
                  <a:srgbClr val="FFFF00"/>
                </a:highlight>
                <a:latin typeface="Arial" panose="020B0604020202020204" pitchFamily="34" charset="0"/>
              </a:rPr>
              <a:t>Major upgrades of existing infrastructures: if the end result is significantly transformative/equivalent to a new infrastructure concept.</a:t>
            </a:r>
          </a:p>
          <a:p>
            <a:pPr lvl="1"/>
            <a:r>
              <a:rPr lang="en-GB" sz="2000" dirty="0">
                <a:solidFill>
                  <a:srgbClr val="4D4D4D"/>
                </a:solidFill>
                <a:latin typeface="Arial" panose="020B0604020202020204" pitchFamily="34" charset="0"/>
              </a:rPr>
              <a:t>Type of action: RIA</a:t>
            </a:r>
          </a:p>
          <a:p>
            <a:pPr lvl="1"/>
            <a:endParaRPr lang="en-GB" sz="2000" dirty="0">
              <a:solidFill>
                <a:srgbClr val="4D4D4D"/>
              </a:solidFill>
              <a:latin typeface="Arial" panose="020B0604020202020204" pitchFamily="34" charset="0"/>
            </a:endParaRPr>
          </a:p>
        </p:txBody>
      </p:sp>
    </p:spTree>
    <p:extLst>
      <p:ext uri="{BB962C8B-B14F-4D97-AF65-F5344CB8AC3E}">
        <p14:creationId xmlns:p14="http://schemas.microsoft.com/office/powerpoint/2010/main" val="149192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258DCA-00A2-47CD-A717-F55DB71DBE51}"/>
              </a:ext>
            </a:extLst>
          </p:cNvPr>
          <p:cNvSpPr>
            <a:spLocks noGrp="1"/>
          </p:cNvSpPr>
          <p:nvPr>
            <p:ph type="dt" sz="half" idx="10"/>
          </p:nvPr>
        </p:nvSpPr>
        <p:spPr/>
        <p:txBody>
          <a:bodyPr/>
          <a:lstStyle/>
          <a:p>
            <a:pPr>
              <a:defRPr/>
            </a:pPr>
            <a:r>
              <a:rPr lang="sv-SE"/>
              <a:t>2020-03-09</a:t>
            </a:r>
            <a:endParaRPr lang="fr-FR"/>
          </a:p>
        </p:txBody>
      </p:sp>
      <p:sp>
        <p:nvSpPr>
          <p:cNvPr id="3" name="Footer Placeholder 2">
            <a:extLst>
              <a:ext uri="{FF2B5EF4-FFF2-40B4-BE49-F238E27FC236}">
                <a16:creationId xmlns:a16="http://schemas.microsoft.com/office/drawing/2014/main" id="{974C8F47-01C4-49E1-8A26-BC25B35654DC}"/>
              </a:ext>
            </a:extLst>
          </p:cNvPr>
          <p:cNvSpPr>
            <a:spLocks noGrp="1"/>
          </p:cNvSpPr>
          <p:nvPr>
            <p:ph type="ftr" sz="quarter" idx="11"/>
          </p:nvPr>
        </p:nvSpPr>
        <p:spPr>
          <a:xfrm>
            <a:off x="3124200" y="6490696"/>
            <a:ext cx="2895600" cy="263815"/>
          </a:xfrm>
        </p:spPr>
        <p:txBody>
          <a:bodyPr/>
          <a:lstStyle/>
          <a:p>
            <a:pPr>
              <a:defRPr/>
            </a:pPr>
            <a:r>
              <a:rPr lang="en-US" dirty="0"/>
              <a:t>UHH </a:t>
            </a:r>
            <a:r>
              <a:rPr lang="en-US" dirty="0" err="1"/>
              <a:t>ESSnuSB</a:t>
            </a:r>
            <a:r>
              <a:rPr lang="en-US" dirty="0"/>
              <a:t> Workshop                                                Tord Ekelöf   Uppsala University</a:t>
            </a:r>
            <a:endParaRPr lang="fr-FR" dirty="0"/>
          </a:p>
        </p:txBody>
      </p:sp>
      <p:sp>
        <p:nvSpPr>
          <p:cNvPr id="4" name="Slide Number Placeholder 3">
            <a:extLst>
              <a:ext uri="{FF2B5EF4-FFF2-40B4-BE49-F238E27FC236}">
                <a16:creationId xmlns:a16="http://schemas.microsoft.com/office/drawing/2014/main" id="{D5CAA378-0CEE-4E44-82A7-C36A330C49FA}"/>
              </a:ext>
            </a:extLst>
          </p:cNvPr>
          <p:cNvSpPr>
            <a:spLocks noGrp="1"/>
          </p:cNvSpPr>
          <p:nvPr>
            <p:ph type="sldNum" sz="quarter" idx="12"/>
          </p:nvPr>
        </p:nvSpPr>
        <p:spPr/>
        <p:txBody>
          <a:bodyPr/>
          <a:lstStyle/>
          <a:p>
            <a:fld id="{9E852C18-6637-5F4D-8CDD-BDF071C6CFEB}" type="slidenum">
              <a:rPr lang="fr-FR" altLang="en-US" smtClean="0"/>
              <a:pPr/>
              <a:t>13</a:t>
            </a:fld>
            <a:endParaRPr lang="fr-FR" altLang="en-US"/>
          </a:p>
        </p:txBody>
      </p:sp>
      <p:sp>
        <p:nvSpPr>
          <p:cNvPr id="5" name="Rectangle 4">
            <a:extLst>
              <a:ext uri="{FF2B5EF4-FFF2-40B4-BE49-F238E27FC236}">
                <a16:creationId xmlns:a16="http://schemas.microsoft.com/office/drawing/2014/main" id="{D347D750-31A4-41E2-987C-02EAD2C0C38B}"/>
              </a:ext>
            </a:extLst>
          </p:cNvPr>
          <p:cNvSpPr/>
          <p:nvPr/>
        </p:nvSpPr>
        <p:spPr>
          <a:xfrm>
            <a:off x="228601" y="1259175"/>
            <a:ext cx="8512628" cy="4339650"/>
          </a:xfrm>
          <a:prstGeom prst="rect">
            <a:avLst/>
          </a:prstGeom>
        </p:spPr>
        <p:txBody>
          <a:bodyPr wrap="square">
            <a:spAutoFit/>
          </a:bodyPr>
          <a:lstStyle/>
          <a:p>
            <a:endParaRPr lang="en-GB" sz="1200" dirty="0">
              <a:solidFill>
                <a:srgbClr val="000000"/>
              </a:solidFill>
              <a:latin typeface="Arial" panose="020B0604020202020204" pitchFamily="34" charset="0"/>
            </a:endParaRPr>
          </a:p>
          <a:p>
            <a:r>
              <a:rPr lang="en-US" sz="3200" b="1" dirty="0">
                <a:solidFill>
                  <a:srgbClr val="EC8D2E"/>
                </a:solidFill>
                <a:latin typeface="Arial" panose="020B0604020202020204" pitchFamily="34" charset="0"/>
              </a:rPr>
              <a:t>Destination 1.2 Preparatory phase of new </a:t>
            </a:r>
            <a:r>
              <a:rPr lang="en-US" sz="3200" b="1" dirty="0" err="1">
                <a:solidFill>
                  <a:srgbClr val="EC8D2E"/>
                </a:solidFill>
                <a:latin typeface="Arial" panose="020B0604020202020204" pitchFamily="34" charset="0"/>
              </a:rPr>
              <a:t>Ris</a:t>
            </a:r>
            <a:endParaRPr lang="en-US" sz="3200" b="1" dirty="0">
              <a:solidFill>
                <a:srgbClr val="EC8D2E"/>
              </a:solidFill>
              <a:latin typeface="Arial" panose="020B0604020202020204" pitchFamily="34" charset="0"/>
            </a:endParaRPr>
          </a:p>
          <a:p>
            <a:r>
              <a:rPr lang="en-US" sz="2000" b="1" dirty="0">
                <a:solidFill>
                  <a:srgbClr val="EC8D2E"/>
                </a:solidFill>
                <a:latin typeface="Arial" panose="020B0604020202020204" pitchFamily="34" charset="0"/>
              </a:rPr>
              <a:t>(similar to the Horizon INFRADEV-2 Preparatory Phase)</a:t>
            </a:r>
          </a:p>
          <a:p>
            <a:endParaRPr lang="en-US" sz="2000" dirty="0">
              <a:solidFill>
                <a:srgbClr val="EC8D2E"/>
              </a:solidFill>
              <a:latin typeface="Arial" panose="020B0604020202020204" pitchFamily="34" charset="0"/>
            </a:endParaRPr>
          </a:p>
          <a:p>
            <a:r>
              <a:rPr lang="en-US" sz="2000" b="1" dirty="0">
                <a:solidFill>
                  <a:srgbClr val="4D4D4D"/>
                </a:solidFill>
                <a:latin typeface="Arial" panose="020B0604020202020204" pitchFamily="34" charset="0"/>
              </a:rPr>
              <a:t>Scope: </a:t>
            </a:r>
            <a:r>
              <a:rPr lang="en-US" sz="2000" dirty="0">
                <a:solidFill>
                  <a:srgbClr val="4D4D4D"/>
                </a:solidFill>
                <a:latin typeface="Arial" panose="020B0604020202020204" pitchFamily="34" charset="0"/>
              </a:rPr>
              <a:t>preparatory phase of new </a:t>
            </a:r>
            <a:r>
              <a:rPr lang="en-US" sz="2000" dirty="0">
                <a:solidFill>
                  <a:srgbClr val="4D4D4D"/>
                </a:solidFill>
                <a:highlight>
                  <a:srgbClr val="FFFF00"/>
                </a:highlight>
                <a:latin typeface="Arial" panose="020B0604020202020204" pitchFamily="34" charset="0"/>
              </a:rPr>
              <a:t>ESFRI</a:t>
            </a:r>
            <a:r>
              <a:rPr lang="en-US" sz="2000" dirty="0">
                <a:solidFill>
                  <a:srgbClr val="4D4D4D"/>
                </a:solidFill>
                <a:latin typeface="Arial" panose="020B0604020202020204" pitchFamily="34" charset="0"/>
              </a:rPr>
              <a:t> Research Infrastructure Projects (2021 ESFRI Roadmap update) </a:t>
            </a:r>
          </a:p>
          <a:p>
            <a:pPr lvl="1"/>
            <a:r>
              <a:rPr lang="en-US" sz="2000" b="1" dirty="0">
                <a:solidFill>
                  <a:srgbClr val="4D4D4D"/>
                </a:solidFill>
                <a:latin typeface="Arial" panose="020B0604020202020204" pitchFamily="34" charset="0"/>
              </a:rPr>
              <a:t>Main features: </a:t>
            </a:r>
            <a:r>
              <a:rPr lang="en-US" sz="2000" dirty="0">
                <a:solidFill>
                  <a:srgbClr val="4D4D4D"/>
                </a:solidFill>
                <a:latin typeface="Arial" panose="020B0604020202020204" pitchFamily="34" charset="0"/>
              </a:rPr>
              <a:t>RI preparatory phases address all key questions concerning legal, financial and technical issues leading to the establishment of a new RI and ensuring commitment of MSs/ACs to their long-term operation and use in all fields of science. </a:t>
            </a:r>
          </a:p>
          <a:p>
            <a:pPr lvl="1"/>
            <a:r>
              <a:rPr lang="en-US" sz="2000" dirty="0">
                <a:solidFill>
                  <a:srgbClr val="4D4D4D"/>
                </a:solidFill>
                <a:latin typeface="Arial" panose="020B0604020202020204" pitchFamily="34" charset="0"/>
              </a:rPr>
              <a:t>Type of actions: CSA/RIA</a:t>
            </a:r>
          </a:p>
          <a:p>
            <a:pPr lvl="1"/>
            <a:endParaRPr lang="en-GB" sz="2000" dirty="0">
              <a:solidFill>
                <a:srgbClr val="4D4D4D"/>
              </a:solidFill>
              <a:latin typeface="Arial" panose="020B0604020202020204" pitchFamily="34" charset="0"/>
            </a:endParaRPr>
          </a:p>
        </p:txBody>
      </p:sp>
    </p:spTree>
    <p:extLst>
      <p:ext uri="{BB962C8B-B14F-4D97-AF65-F5344CB8AC3E}">
        <p14:creationId xmlns:p14="http://schemas.microsoft.com/office/powerpoint/2010/main" val="3912423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8235FB-F340-4F3D-A707-6CB6B22C0D40}"/>
              </a:ext>
            </a:extLst>
          </p:cNvPr>
          <p:cNvSpPr>
            <a:spLocks noGrp="1"/>
          </p:cNvSpPr>
          <p:nvPr>
            <p:ph type="dt" sz="half" idx="10"/>
          </p:nvPr>
        </p:nvSpPr>
        <p:spPr/>
        <p:txBody>
          <a:bodyPr/>
          <a:lstStyle/>
          <a:p>
            <a:pPr>
              <a:defRPr/>
            </a:pPr>
            <a:r>
              <a:rPr lang="sv-SE"/>
              <a:t>2020-03-09</a:t>
            </a:r>
            <a:endParaRPr lang="fr-FR"/>
          </a:p>
        </p:txBody>
      </p:sp>
      <p:sp>
        <p:nvSpPr>
          <p:cNvPr id="3" name="Footer Placeholder 2">
            <a:extLst>
              <a:ext uri="{FF2B5EF4-FFF2-40B4-BE49-F238E27FC236}">
                <a16:creationId xmlns:a16="http://schemas.microsoft.com/office/drawing/2014/main" id="{39779A62-8694-4F5C-8847-03899E5A3D58}"/>
              </a:ext>
            </a:extLst>
          </p:cNvPr>
          <p:cNvSpPr>
            <a:spLocks noGrp="1"/>
          </p:cNvSpPr>
          <p:nvPr>
            <p:ph type="ftr" sz="quarter" idx="11"/>
          </p:nvPr>
        </p:nvSpPr>
        <p:spPr>
          <a:xfrm>
            <a:off x="3124200" y="6479811"/>
            <a:ext cx="2895600" cy="263815"/>
          </a:xfrm>
        </p:spPr>
        <p:txBody>
          <a:bodyPr/>
          <a:lstStyle/>
          <a:p>
            <a:pPr>
              <a:defRPr/>
            </a:pPr>
            <a:r>
              <a:rPr lang="en-US" dirty="0"/>
              <a:t>UHH </a:t>
            </a:r>
            <a:r>
              <a:rPr lang="en-US" dirty="0" err="1"/>
              <a:t>ESSnuSB</a:t>
            </a:r>
            <a:r>
              <a:rPr lang="en-US" dirty="0"/>
              <a:t> Workshop                                                Tord Ekelöf   Uppsala University</a:t>
            </a:r>
            <a:endParaRPr lang="fr-FR" dirty="0"/>
          </a:p>
        </p:txBody>
      </p:sp>
      <p:sp>
        <p:nvSpPr>
          <p:cNvPr id="4" name="Slide Number Placeholder 3">
            <a:extLst>
              <a:ext uri="{FF2B5EF4-FFF2-40B4-BE49-F238E27FC236}">
                <a16:creationId xmlns:a16="http://schemas.microsoft.com/office/drawing/2014/main" id="{88CC58DF-ABAC-447F-974D-C58D3D598CF5}"/>
              </a:ext>
            </a:extLst>
          </p:cNvPr>
          <p:cNvSpPr>
            <a:spLocks noGrp="1"/>
          </p:cNvSpPr>
          <p:nvPr>
            <p:ph type="sldNum" sz="quarter" idx="12"/>
          </p:nvPr>
        </p:nvSpPr>
        <p:spPr/>
        <p:txBody>
          <a:bodyPr/>
          <a:lstStyle/>
          <a:p>
            <a:fld id="{9E852C18-6637-5F4D-8CDD-BDF071C6CFEB}" type="slidenum">
              <a:rPr lang="fr-FR" altLang="en-US" smtClean="0"/>
              <a:pPr/>
              <a:t>14</a:t>
            </a:fld>
            <a:endParaRPr lang="fr-FR" altLang="en-US"/>
          </a:p>
        </p:txBody>
      </p:sp>
      <p:sp>
        <p:nvSpPr>
          <p:cNvPr id="5" name="Rectangle 4">
            <a:extLst>
              <a:ext uri="{FF2B5EF4-FFF2-40B4-BE49-F238E27FC236}">
                <a16:creationId xmlns:a16="http://schemas.microsoft.com/office/drawing/2014/main" id="{36951345-5825-46BF-BFDA-1C13B9AFD066}"/>
              </a:ext>
            </a:extLst>
          </p:cNvPr>
          <p:cNvSpPr/>
          <p:nvPr/>
        </p:nvSpPr>
        <p:spPr>
          <a:xfrm>
            <a:off x="489857" y="89624"/>
            <a:ext cx="8523514" cy="6832640"/>
          </a:xfrm>
          <a:prstGeom prst="rect">
            <a:avLst/>
          </a:prstGeom>
        </p:spPr>
        <p:txBody>
          <a:bodyPr wrap="square">
            <a:spAutoFit/>
          </a:bodyPr>
          <a:lstStyle/>
          <a:p>
            <a:endParaRPr lang="en-GB" sz="1200" dirty="0">
              <a:solidFill>
                <a:srgbClr val="000000"/>
              </a:solidFill>
              <a:latin typeface="Arial" panose="020B0604020202020204" pitchFamily="34" charset="0"/>
            </a:endParaRPr>
          </a:p>
          <a:p>
            <a:r>
              <a:rPr lang="en-US" sz="3200" b="1" dirty="0">
                <a:solidFill>
                  <a:srgbClr val="EC8D2E"/>
                </a:solidFill>
                <a:latin typeface="Arial" panose="020B0604020202020204" pitchFamily="34" charset="0"/>
              </a:rPr>
              <a:t>Destination 4.1 R&amp;D for the next generation of scientific instruments, tools and methods </a:t>
            </a:r>
          </a:p>
          <a:p>
            <a:r>
              <a:rPr lang="en-US" sz="2200" b="1" dirty="0">
                <a:solidFill>
                  <a:srgbClr val="EC8D2E"/>
                </a:solidFill>
                <a:latin typeface="Arial" panose="020B0604020202020204" pitchFamily="34" charset="0"/>
              </a:rPr>
              <a:t>(without direct correspondence in Horizon 2020)</a:t>
            </a:r>
          </a:p>
          <a:p>
            <a:endParaRPr lang="en-US" sz="2200" dirty="0">
              <a:solidFill>
                <a:srgbClr val="EC8D2E"/>
              </a:solidFill>
              <a:latin typeface="Arial" panose="020B0604020202020204" pitchFamily="34" charset="0"/>
            </a:endParaRPr>
          </a:p>
          <a:p>
            <a:r>
              <a:rPr lang="en-US" sz="2200" b="1" dirty="0">
                <a:solidFill>
                  <a:srgbClr val="4D4D4D"/>
                </a:solidFill>
                <a:latin typeface="Arial" panose="020B0604020202020204" pitchFamily="34" charset="0"/>
              </a:rPr>
              <a:t>Scope: </a:t>
            </a:r>
            <a:r>
              <a:rPr lang="en-US" sz="2200" dirty="0">
                <a:solidFill>
                  <a:srgbClr val="4D4D4D"/>
                </a:solidFill>
                <a:latin typeface="Arial" panose="020B0604020202020204" pitchFamily="34" charset="0"/>
              </a:rPr>
              <a:t>deliver innovative scientific instrumentation, tools and methods to advance the state-of-art of European RIs and show </a:t>
            </a:r>
            <a:r>
              <a:rPr lang="en-US" sz="2200" dirty="0">
                <a:solidFill>
                  <a:srgbClr val="4D4D4D"/>
                </a:solidFill>
                <a:highlight>
                  <a:srgbClr val="FFFF00"/>
                </a:highlight>
                <a:latin typeface="Arial" panose="020B0604020202020204" pitchFamily="34" charset="0"/>
              </a:rPr>
              <a:t>transformative potential in RIs operation</a:t>
            </a:r>
            <a:r>
              <a:rPr lang="en-US" sz="2200" dirty="0">
                <a:solidFill>
                  <a:srgbClr val="4D4D4D"/>
                </a:solidFill>
                <a:latin typeface="Arial" panose="020B0604020202020204" pitchFamily="34" charset="0"/>
              </a:rPr>
              <a:t>, thus leading RIs to support new areas of research and/or a wider community of users</a:t>
            </a:r>
          </a:p>
          <a:p>
            <a:pPr lvl="1"/>
            <a:r>
              <a:rPr lang="en-US" sz="2200" b="1" dirty="0">
                <a:solidFill>
                  <a:srgbClr val="4D4D4D"/>
                </a:solidFill>
                <a:latin typeface="Arial" panose="020B0604020202020204" pitchFamily="34" charset="0"/>
              </a:rPr>
              <a:t>Main features: </a:t>
            </a:r>
            <a:r>
              <a:rPr lang="en-US" sz="2200" dirty="0">
                <a:solidFill>
                  <a:srgbClr val="4D4D4D"/>
                </a:solidFill>
                <a:latin typeface="Arial" panose="020B0604020202020204" pitchFamily="34" charset="0"/>
              </a:rPr>
              <a:t>R&amp;I activities, including technology validation and prototyping training of RI staff for the operation and use of new solutions.</a:t>
            </a:r>
          </a:p>
          <a:p>
            <a:pPr lvl="1"/>
            <a:r>
              <a:rPr lang="en-US" sz="2200" dirty="0">
                <a:solidFill>
                  <a:srgbClr val="4D4D4D"/>
                </a:solidFill>
                <a:latin typeface="Arial" panose="020B0604020202020204" pitchFamily="34" charset="0"/>
              </a:rPr>
              <a:t>At least 3 world-class RI</a:t>
            </a:r>
            <a:r>
              <a:rPr lang="en-US" sz="2200" dirty="0">
                <a:solidFill>
                  <a:srgbClr val="4D4D4D"/>
                </a:solidFill>
                <a:highlight>
                  <a:srgbClr val="FFFF00"/>
                </a:highlight>
                <a:latin typeface="Arial" panose="020B0604020202020204" pitchFamily="34" charset="0"/>
              </a:rPr>
              <a:t>s</a:t>
            </a:r>
            <a:r>
              <a:rPr lang="en-US" sz="2200" dirty="0">
                <a:solidFill>
                  <a:srgbClr val="4D4D4D"/>
                </a:solidFill>
                <a:latin typeface="Arial" panose="020B0604020202020204" pitchFamily="34" charset="0"/>
              </a:rPr>
              <a:t>: ESFRI RIs, ERICs and/or other world-class Research Infrastructures of European interest.</a:t>
            </a:r>
          </a:p>
          <a:p>
            <a:pPr lvl="1"/>
            <a:r>
              <a:rPr lang="en-US" sz="2200" dirty="0">
                <a:solidFill>
                  <a:srgbClr val="4D4D4D"/>
                </a:solidFill>
                <a:latin typeface="Arial" panose="020B0604020202020204" pitchFamily="34" charset="0"/>
              </a:rPr>
              <a:t>Involvement of a </a:t>
            </a:r>
            <a:r>
              <a:rPr lang="en-US" sz="2200" dirty="0">
                <a:solidFill>
                  <a:srgbClr val="4D4D4D"/>
                </a:solidFill>
                <a:highlight>
                  <a:srgbClr val="FFFF00"/>
                </a:highlight>
                <a:latin typeface="Arial" panose="020B0604020202020204" pitchFamily="34" charset="0"/>
              </a:rPr>
              <a:t>wide set of RIs </a:t>
            </a:r>
            <a:r>
              <a:rPr lang="en-US" sz="2200" dirty="0">
                <a:solidFill>
                  <a:srgbClr val="4D4D4D"/>
                </a:solidFill>
                <a:latin typeface="Arial" panose="020B0604020202020204" pitchFamily="34" charset="0"/>
              </a:rPr>
              <a:t>and other technological partners, including industry and SMEs, is expected. </a:t>
            </a:r>
          </a:p>
          <a:p>
            <a:pPr lvl="1"/>
            <a:r>
              <a:rPr lang="en-GB" sz="2200" dirty="0">
                <a:solidFill>
                  <a:srgbClr val="4D4D4D"/>
                </a:solidFill>
                <a:latin typeface="Arial" panose="020B0604020202020204" pitchFamily="34" charset="0"/>
              </a:rPr>
              <a:t>Type of action: RIA</a:t>
            </a:r>
          </a:p>
          <a:p>
            <a:pPr lvl="1"/>
            <a:endParaRPr lang="en-GB" sz="2200" dirty="0">
              <a:solidFill>
                <a:srgbClr val="4D4D4D"/>
              </a:solidFill>
              <a:latin typeface="Arial" panose="020B0604020202020204" pitchFamily="34" charset="0"/>
            </a:endParaRPr>
          </a:p>
        </p:txBody>
      </p:sp>
    </p:spTree>
    <p:extLst>
      <p:ext uri="{BB962C8B-B14F-4D97-AF65-F5344CB8AC3E}">
        <p14:creationId xmlns:p14="http://schemas.microsoft.com/office/powerpoint/2010/main" val="181546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95C6A6-1BC1-4C59-A7EC-BA19309F6DB9}"/>
              </a:ext>
            </a:extLst>
          </p:cNvPr>
          <p:cNvSpPr>
            <a:spLocks noGrp="1"/>
          </p:cNvSpPr>
          <p:nvPr>
            <p:ph type="dt" sz="half" idx="10"/>
          </p:nvPr>
        </p:nvSpPr>
        <p:spPr/>
        <p:txBody>
          <a:bodyPr/>
          <a:lstStyle/>
          <a:p>
            <a:pPr>
              <a:defRPr/>
            </a:pPr>
            <a:r>
              <a:rPr lang="sv-SE"/>
              <a:t>2020-03-09</a:t>
            </a:r>
            <a:endParaRPr lang="fr-FR"/>
          </a:p>
        </p:txBody>
      </p:sp>
      <p:sp>
        <p:nvSpPr>
          <p:cNvPr id="3" name="Footer Placeholder 2">
            <a:extLst>
              <a:ext uri="{FF2B5EF4-FFF2-40B4-BE49-F238E27FC236}">
                <a16:creationId xmlns:a16="http://schemas.microsoft.com/office/drawing/2014/main" id="{306AEA36-86A2-4919-93A5-112693F532A0}"/>
              </a:ext>
            </a:extLst>
          </p:cNvPr>
          <p:cNvSpPr>
            <a:spLocks noGrp="1"/>
          </p:cNvSpPr>
          <p:nvPr>
            <p:ph type="ftr" sz="quarter" idx="11"/>
          </p:nvPr>
        </p:nvSpPr>
        <p:spPr/>
        <p:txBody>
          <a:bodyPr/>
          <a:lstStyle/>
          <a:p>
            <a:pPr>
              <a:defRPr/>
            </a:pPr>
            <a:r>
              <a:rPr lang="en-US"/>
              <a:t>UHH ESSnuSB Workshop                                                Tord Ekelöf   Uppsala University</a:t>
            </a:r>
            <a:endParaRPr lang="fr-FR"/>
          </a:p>
        </p:txBody>
      </p:sp>
      <p:sp>
        <p:nvSpPr>
          <p:cNvPr id="4" name="Slide Number Placeholder 3">
            <a:extLst>
              <a:ext uri="{FF2B5EF4-FFF2-40B4-BE49-F238E27FC236}">
                <a16:creationId xmlns:a16="http://schemas.microsoft.com/office/drawing/2014/main" id="{2C54F412-4FCE-4B78-B122-E31729ADED95}"/>
              </a:ext>
            </a:extLst>
          </p:cNvPr>
          <p:cNvSpPr>
            <a:spLocks noGrp="1"/>
          </p:cNvSpPr>
          <p:nvPr>
            <p:ph type="sldNum" sz="quarter" idx="12"/>
          </p:nvPr>
        </p:nvSpPr>
        <p:spPr/>
        <p:txBody>
          <a:bodyPr/>
          <a:lstStyle/>
          <a:p>
            <a:fld id="{9E852C18-6637-5F4D-8CDD-BDF071C6CFEB}" type="slidenum">
              <a:rPr lang="fr-FR" altLang="en-US" smtClean="0"/>
              <a:pPr/>
              <a:t>15</a:t>
            </a:fld>
            <a:endParaRPr lang="fr-FR" altLang="en-US" dirty="0"/>
          </a:p>
        </p:txBody>
      </p:sp>
      <p:sp>
        <p:nvSpPr>
          <p:cNvPr id="5" name="Rectangle 4">
            <a:extLst>
              <a:ext uri="{FF2B5EF4-FFF2-40B4-BE49-F238E27FC236}">
                <a16:creationId xmlns:a16="http://schemas.microsoft.com/office/drawing/2014/main" id="{4F6209D4-E275-4193-A363-FBD5A18CF6E1}"/>
              </a:ext>
            </a:extLst>
          </p:cNvPr>
          <p:cNvSpPr/>
          <p:nvPr/>
        </p:nvSpPr>
        <p:spPr>
          <a:xfrm>
            <a:off x="243840" y="-84479"/>
            <a:ext cx="8900160" cy="7263527"/>
          </a:xfrm>
          <a:prstGeom prst="rect">
            <a:avLst/>
          </a:prstGeom>
        </p:spPr>
        <p:txBody>
          <a:bodyPr wrap="square">
            <a:spAutoFit/>
          </a:bodyPr>
          <a:lstStyle/>
          <a:p>
            <a:r>
              <a:rPr lang="sv-SE" sz="3200" b="1" dirty="0">
                <a:solidFill>
                  <a:schemeClr val="accent6">
                    <a:lumMod val="75000"/>
                  </a:schemeClr>
                </a:solidFill>
                <a:latin typeface="Arial" panose="020B0604020202020204" pitchFamily="34" charset="0"/>
                <a:cs typeface="Arial" panose="020B0604020202020204" pitchFamily="34" charset="0"/>
              </a:rPr>
              <a:t>ERC </a:t>
            </a:r>
            <a:r>
              <a:rPr lang="sv-SE" sz="3200" b="1" dirty="0" err="1">
                <a:solidFill>
                  <a:schemeClr val="accent6">
                    <a:lumMod val="75000"/>
                  </a:schemeClr>
                </a:solidFill>
                <a:latin typeface="Arial" panose="020B0604020202020204" pitchFamily="34" charset="0"/>
                <a:cs typeface="Arial" panose="020B0604020202020204" pitchFamily="34" charset="0"/>
              </a:rPr>
              <a:t>Synergy</a:t>
            </a:r>
            <a:r>
              <a:rPr lang="sv-SE" sz="3200" b="1" dirty="0">
                <a:solidFill>
                  <a:schemeClr val="accent6">
                    <a:lumMod val="75000"/>
                  </a:schemeClr>
                </a:solidFill>
                <a:latin typeface="Arial" panose="020B0604020202020204" pitchFamily="34" charset="0"/>
                <a:cs typeface="Arial" panose="020B0604020202020204" pitchFamily="34" charset="0"/>
              </a:rPr>
              <a:t> Grants </a:t>
            </a:r>
          </a:p>
          <a:p>
            <a:endParaRPr lang="sv-SE" sz="1600" b="1" dirty="0"/>
          </a:p>
          <a:p>
            <a:r>
              <a:rPr lang="sv-SE" sz="1600" i="1" dirty="0" err="1"/>
              <a:t>Who</a:t>
            </a:r>
            <a:r>
              <a:rPr lang="sv-SE" sz="1600" i="1" dirty="0"/>
              <a:t> </a:t>
            </a:r>
            <a:r>
              <a:rPr lang="sv-SE" sz="1600" i="1" dirty="0" err="1"/>
              <a:t>can</a:t>
            </a:r>
            <a:r>
              <a:rPr lang="sv-SE" sz="1600" i="1" dirty="0"/>
              <a:t> </a:t>
            </a:r>
            <a:r>
              <a:rPr lang="sv-SE" sz="1600" i="1" dirty="0" err="1"/>
              <a:t>apply</a:t>
            </a:r>
            <a:r>
              <a:rPr lang="sv-SE" sz="1600" i="1" dirty="0"/>
              <a:t>?</a:t>
            </a:r>
          </a:p>
          <a:p>
            <a:r>
              <a:rPr lang="sv-SE" sz="1600" i="1" dirty="0"/>
              <a:t> </a:t>
            </a:r>
            <a:r>
              <a:rPr lang="en-US" sz="1600" dirty="0"/>
              <a:t>A group of </a:t>
            </a:r>
            <a:r>
              <a:rPr lang="en-US" sz="1600" dirty="0">
                <a:highlight>
                  <a:srgbClr val="FFFF00"/>
                </a:highlight>
              </a:rPr>
              <a:t>two to maximum four Principal Investigators (PIs) </a:t>
            </a:r>
            <a:r>
              <a:rPr lang="en-US" sz="1600" dirty="0"/>
              <a:t>– of which one will be designated as the corresponding PI (</a:t>
            </a:r>
            <a:r>
              <a:rPr lang="en-US" sz="1600" dirty="0" err="1"/>
              <a:t>cPI</a:t>
            </a:r>
            <a:r>
              <a:rPr lang="en-US" sz="1600" dirty="0"/>
              <a:t>) – working together and bringing different skills and resources to tackle ambitious research problems. </a:t>
            </a:r>
            <a:r>
              <a:rPr lang="en-US" sz="1600" dirty="0">
                <a:highlight>
                  <a:srgbClr val="FFFF00"/>
                </a:highlight>
              </a:rPr>
              <a:t>No specific eligibility criteria regarding the academic training </a:t>
            </a:r>
            <a:r>
              <a:rPr lang="en-US" sz="1600" dirty="0"/>
              <a:t>are foreseen for ERC Synergy Grants. PIs must present an </a:t>
            </a:r>
            <a:r>
              <a:rPr lang="en-US" sz="1600" dirty="0">
                <a:highlight>
                  <a:srgbClr val="FFFF00"/>
                </a:highlight>
              </a:rPr>
              <a:t>early achievement track-record </a:t>
            </a:r>
            <a:r>
              <a:rPr lang="en-US" sz="1600" dirty="0"/>
              <a:t>or a </a:t>
            </a:r>
            <a:r>
              <a:rPr lang="en-US" sz="1600" dirty="0">
                <a:highlight>
                  <a:srgbClr val="FFFF00"/>
                </a:highlight>
              </a:rPr>
              <a:t>ten-year track-record</a:t>
            </a:r>
            <a:r>
              <a:rPr lang="en-US" sz="1600" dirty="0"/>
              <a:t>, whichever is most appropriate. Proposals will be evaluated on the sole </a:t>
            </a:r>
            <a:r>
              <a:rPr lang="en-US" sz="1600" dirty="0">
                <a:highlight>
                  <a:srgbClr val="FFFF00"/>
                </a:highlight>
              </a:rPr>
              <a:t>criterion of scientific excellence </a:t>
            </a:r>
            <a:r>
              <a:rPr lang="en-US" sz="1600" dirty="0"/>
              <a:t>which, in the case the ERC Synergy Grants, takes on the additional meaning of </a:t>
            </a:r>
            <a:r>
              <a:rPr lang="en-US" sz="1600" dirty="0">
                <a:highlight>
                  <a:srgbClr val="FFFF00"/>
                </a:highlight>
              </a:rPr>
              <a:t>outstanding intrinsic synergetic effect</a:t>
            </a:r>
            <a:r>
              <a:rPr lang="en-US" sz="1600" dirty="0"/>
              <a:t>.</a:t>
            </a:r>
          </a:p>
          <a:p>
            <a:endParaRPr lang="en-US" sz="1600" dirty="0"/>
          </a:p>
          <a:p>
            <a:r>
              <a:rPr lang="en-US" sz="1600" i="1" dirty="0"/>
              <a:t>Criteria</a:t>
            </a:r>
            <a:br>
              <a:rPr lang="en-US" sz="1600" dirty="0"/>
            </a:br>
            <a:r>
              <a:rPr lang="en-US" sz="1600" dirty="0"/>
              <a:t>Applications can be made in </a:t>
            </a:r>
            <a:r>
              <a:rPr lang="en-US" sz="1600" dirty="0">
                <a:highlight>
                  <a:srgbClr val="FFFF00"/>
                </a:highlight>
              </a:rPr>
              <a:t>any field of research</a:t>
            </a:r>
            <a:r>
              <a:rPr lang="en-US" sz="1600" dirty="0"/>
              <a:t>. The ERC's grants operate on a 'bottom-up' basis without predetermined priorities. In the case of the ERC Synergy Grants, applications must demonstrate that the proposed research </a:t>
            </a:r>
            <a:r>
              <a:rPr lang="en-US" sz="1600" dirty="0">
                <a:highlight>
                  <a:srgbClr val="FFFF00"/>
                </a:highlight>
              </a:rPr>
              <a:t>cannot be carried out by a single PI working alone</a:t>
            </a:r>
            <a:r>
              <a:rPr lang="en-US" sz="1600" dirty="0"/>
              <a:t>.</a:t>
            </a:r>
          </a:p>
          <a:p>
            <a:endParaRPr lang="en-US" sz="1600" dirty="0"/>
          </a:p>
          <a:p>
            <a:r>
              <a:rPr lang="en-US" sz="1600" i="1" dirty="0"/>
              <a:t>How much?</a:t>
            </a:r>
          </a:p>
          <a:p>
            <a:r>
              <a:rPr lang="en-US" sz="1600" dirty="0"/>
              <a:t>Synergy Grants can be up to a </a:t>
            </a:r>
            <a:r>
              <a:rPr lang="en-US" sz="1600" dirty="0">
                <a:highlight>
                  <a:srgbClr val="FFFF00"/>
                </a:highlight>
              </a:rPr>
              <a:t>maximum of € 10 million for a period of 6 years </a:t>
            </a:r>
            <a:r>
              <a:rPr lang="en-US" sz="1600" dirty="0"/>
              <a:t>(</a:t>
            </a:r>
            <a:r>
              <a:rPr lang="en-US" sz="1600" i="1" dirty="0"/>
              <a:t>pro rata </a:t>
            </a:r>
            <a:r>
              <a:rPr lang="en-US" sz="1600" dirty="0"/>
              <a:t>for projects of shorter duration). An ERC grant can cover up to </a:t>
            </a:r>
            <a:r>
              <a:rPr lang="en-US" sz="1600" dirty="0">
                <a:highlight>
                  <a:srgbClr val="FFFF00"/>
                </a:highlight>
              </a:rPr>
              <a:t>100% of the total eligible direct costs </a:t>
            </a:r>
            <a:r>
              <a:rPr lang="en-US" sz="1600" dirty="0"/>
              <a:t>of the research plus a contribution of 25% of the total eligible costs towards indirect costs.</a:t>
            </a:r>
          </a:p>
          <a:p>
            <a:endParaRPr lang="en-US" sz="1600" dirty="0"/>
          </a:p>
          <a:p>
            <a:r>
              <a:rPr lang="en-US" sz="1600" i="1" dirty="0"/>
              <a:t>Evaluation process</a:t>
            </a:r>
          </a:p>
          <a:p>
            <a:r>
              <a:rPr lang="en-US" sz="1600" dirty="0"/>
              <a:t>Proposals are evaluated by selected </a:t>
            </a:r>
            <a:r>
              <a:rPr lang="en-US" sz="1600" dirty="0">
                <a:highlight>
                  <a:srgbClr val="FFFF00"/>
                </a:highlight>
              </a:rPr>
              <a:t>international peer reviewers </a:t>
            </a:r>
            <a:r>
              <a:rPr lang="en-US" sz="1600" dirty="0"/>
              <a:t>who evaluate proposals on the basis of </a:t>
            </a:r>
            <a:r>
              <a:rPr lang="en-US" sz="1600" dirty="0">
                <a:highlight>
                  <a:srgbClr val="FFFF00"/>
                </a:highlight>
              </a:rPr>
              <a:t>excellence as the sole criterion</a:t>
            </a:r>
            <a:r>
              <a:rPr lang="en-US" sz="1600" dirty="0"/>
              <a:t>. It will be applied to the evaluation of </a:t>
            </a:r>
            <a:r>
              <a:rPr lang="en-US" sz="1600" dirty="0">
                <a:highlight>
                  <a:srgbClr val="FFFF00"/>
                </a:highlight>
              </a:rPr>
              <a:t>both the research project and the Principal Investigators</a:t>
            </a:r>
            <a:r>
              <a:rPr lang="en-US" sz="1600" dirty="0"/>
              <a:t>, taking into account the </a:t>
            </a:r>
            <a:r>
              <a:rPr lang="en-US" sz="1600" dirty="0">
                <a:highlight>
                  <a:srgbClr val="FFFF00"/>
                </a:highlight>
              </a:rPr>
              <a:t>synergetic aspects </a:t>
            </a:r>
            <a:r>
              <a:rPr lang="en-US" sz="1600" dirty="0"/>
              <a:t>of the proposed research. </a:t>
            </a:r>
          </a:p>
          <a:p>
            <a:endParaRPr lang="sv-SE" sz="1600" b="1" dirty="0">
              <a:latin typeface="Times New Roman" panose="02020603050405020304" pitchFamily="18" charset="0"/>
              <a:cs typeface="Times New Roman" panose="02020603050405020304" pitchFamily="18" charset="0"/>
            </a:endParaRPr>
          </a:p>
          <a:p>
            <a:r>
              <a:rPr lang="sv-SE" sz="1600" dirty="0" err="1">
                <a:highlight>
                  <a:srgbClr val="FFFF00"/>
                </a:highlight>
              </a:rPr>
              <a:t>Next</a:t>
            </a:r>
            <a:r>
              <a:rPr lang="sv-SE" sz="1600" dirty="0">
                <a:highlight>
                  <a:srgbClr val="FFFF00"/>
                </a:highlight>
              </a:rPr>
              <a:t> call </a:t>
            </a:r>
            <a:r>
              <a:rPr lang="sv-SE" sz="1600" dirty="0" err="1">
                <a:highlight>
                  <a:srgbClr val="FFFF00"/>
                </a:highlight>
              </a:rPr>
              <a:t>will</a:t>
            </a:r>
            <a:r>
              <a:rPr lang="sv-SE" sz="1600" dirty="0">
                <a:highlight>
                  <a:srgbClr val="FFFF00"/>
                </a:highlight>
              </a:rPr>
              <a:t> be in </a:t>
            </a:r>
            <a:r>
              <a:rPr lang="sv-SE" sz="1600" dirty="0" err="1">
                <a:highlight>
                  <a:srgbClr val="FFFF00"/>
                </a:highlight>
              </a:rPr>
              <a:t>Sept</a:t>
            </a:r>
            <a:r>
              <a:rPr lang="sv-SE" sz="1600" dirty="0">
                <a:highlight>
                  <a:srgbClr val="FFFF00"/>
                </a:highlight>
              </a:rPr>
              <a:t> 2021, the </a:t>
            </a:r>
            <a:r>
              <a:rPr lang="sv-SE" sz="1600" dirty="0" err="1">
                <a:highlight>
                  <a:srgbClr val="FFFF00"/>
                </a:highlight>
              </a:rPr>
              <a:t>dead-line</a:t>
            </a:r>
            <a:r>
              <a:rPr lang="sv-SE" sz="1600" dirty="0">
                <a:highlight>
                  <a:srgbClr val="FFFF00"/>
                </a:highlight>
              </a:rPr>
              <a:t> in Nov 2021 and </a:t>
            </a:r>
            <a:r>
              <a:rPr lang="sv-SE" sz="1600" dirty="0" err="1">
                <a:highlight>
                  <a:srgbClr val="FFFF00"/>
                </a:highlight>
              </a:rPr>
              <a:t>spending</a:t>
            </a:r>
            <a:r>
              <a:rPr lang="sv-SE" sz="1600" dirty="0">
                <a:highlight>
                  <a:srgbClr val="FFFF00"/>
                </a:highlight>
              </a:rPr>
              <a:t> </a:t>
            </a:r>
            <a:r>
              <a:rPr lang="sv-SE" sz="1600" dirty="0" err="1">
                <a:highlight>
                  <a:srgbClr val="FFFF00"/>
                </a:highlight>
              </a:rPr>
              <a:t>could</a:t>
            </a:r>
            <a:r>
              <a:rPr lang="sv-SE" sz="1600" dirty="0">
                <a:highlight>
                  <a:srgbClr val="FFFF00"/>
                </a:highlight>
              </a:rPr>
              <a:t> start </a:t>
            </a:r>
            <a:r>
              <a:rPr lang="sv-SE" sz="1600" dirty="0" err="1">
                <a:highlight>
                  <a:srgbClr val="FFFF00"/>
                </a:highlight>
              </a:rPr>
              <a:t>around</a:t>
            </a:r>
            <a:r>
              <a:rPr lang="sv-SE" sz="1600" dirty="0">
                <a:highlight>
                  <a:srgbClr val="FFFF00"/>
                </a:highlight>
              </a:rPr>
              <a:t> </a:t>
            </a:r>
            <a:r>
              <a:rPr lang="sv-SE" sz="1600" b="1" dirty="0" err="1">
                <a:highlight>
                  <a:srgbClr val="FFFF00"/>
                </a:highlight>
              </a:rPr>
              <a:t>autumn</a:t>
            </a:r>
            <a:r>
              <a:rPr lang="sv-SE" sz="1600" b="1" dirty="0">
                <a:highlight>
                  <a:srgbClr val="FFFF00"/>
                </a:highlight>
              </a:rPr>
              <a:t> 2022</a:t>
            </a:r>
          </a:p>
          <a:p>
            <a:endParaRPr lang="en-US" sz="1600" dirty="0"/>
          </a:p>
        </p:txBody>
      </p:sp>
    </p:spTree>
    <p:extLst>
      <p:ext uri="{BB962C8B-B14F-4D97-AF65-F5344CB8AC3E}">
        <p14:creationId xmlns:p14="http://schemas.microsoft.com/office/powerpoint/2010/main" val="3144228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8711A-55BB-469F-A743-9E6B44A1F842}"/>
              </a:ext>
            </a:extLst>
          </p:cNvPr>
          <p:cNvSpPr>
            <a:spLocks noGrp="1"/>
          </p:cNvSpPr>
          <p:nvPr>
            <p:ph type="dt" sz="half" idx="10"/>
          </p:nvPr>
        </p:nvSpPr>
        <p:spPr/>
        <p:txBody>
          <a:bodyPr/>
          <a:lstStyle/>
          <a:p>
            <a:pPr>
              <a:defRPr/>
            </a:pPr>
            <a:r>
              <a:rPr lang="sv-SE"/>
              <a:t>2020-03-09</a:t>
            </a:r>
            <a:endParaRPr lang="fr-FR"/>
          </a:p>
        </p:txBody>
      </p:sp>
      <p:sp>
        <p:nvSpPr>
          <p:cNvPr id="3" name="Footer Placeholder 2">
            <a:extLst>
              <a:ext uri="{FF2B5EF4-FFF2-40B4-BE49-F238E27FC236}">
                <a16:creationId xmlns:a16="http://schemas.microsoft.com/office/drawing/2014/main" id="{F05AA61F-140B-4584-B59F-10B1B42FE394}"/>
              </a:ext>
            </a:extLst>
          </p:cNvPr>
          <p:cNvSpPr>
            <a:spLocks noGrp="1"/>
          </p:cNvSpPr>
          <p:nvPr>
            <p:ph type="ftr" sz="quarter" idx="11"/>
          </p:nvPr>
        </p:nvSpPr>
        <p:spPr>
          <a:xfrm>
            <a:off x="3124200" y="6501582"/>
            <a:ext cx="2895600" cy="263815"/>
          </a:xfrm>
        </p:spPr>
        <p:txBody>
          <a:bodyPr/>
          <a:lstStyle/>
          <a:p>
            <a:pPr>
              <a:defRPr/>
            </a:pPr>
            <a:r>
              <a:rPr lang="en-US" dirty="0"/>
              <a:t>UHH </a:t>
            </a:r>
            <a:r>
              <a:rPr lang="en-US" dirty="0" err="1"/>
              <a:t>ESSnuSB</a:t>
            </a:r>
            <a:r>
              <a:rPr lang="en-US" dirty="0"/>
              <a:t> Workshop                                                Tord Ekelöf   Uppsala University</a:t>
            </a:r>
            <a:endParaRPr lang="fr-FR" dirty="0"/>
          </a:p>
        </p:txBody>
      </p:sp>
      <p:sp>
        <p:nvSpPr>
          <p:cNvPr id="4" name="Slide Number Placeholder 3">
            <a:extLst>
              <a:ext uri="{FF2B5EF4-FFF2-40B4-BE49-F238E27FC236}">
                <a16:creationId xmlns:a16="http://schemas.microsoft.com/office/drawing/2014/main" id="{DACC178E-748A-49CD-880B-C60CF76AF90A}"/>
              </a:ext>
            </a:extLst>
          </p:cNvPr>
          <p:cNvSpPr>
            <a:spLocks noGrp="1"/>
          </p:cNvSpPr>
          <p:nvPr>
            <p:ph type="sldNum" sz="quarter" idx="12"/>
          </p:nvPr>
        </p:nvSpPr>
        <p:spPr/>
        <p:txBody>
          <a:bodyPr/>
          <a:lstStyle/>
          <a:p>
            <a:fld id="{9E852C18-6637-5F4D-8CDD-BDF071C6CFEB}" type="slidenum">
              <a:rPr lang="fr-FR" altLang="en-US" smtClean="0"/>
              <a:pPr/>
              <a:t>16</a:t>
            </a:fld>
            <a:endParaRPr lang="fr-FR" altLang="en-US"/>
          </a:p>
        </p:txBody>
      </p:sp>
      <p:sp>
        <p:nvSpPr>
          <p:cNvPr id="5" name="Rectangle 4">
            <a:extLst>
              <a:ext uri="{FF2B5EF4-FFF2-40B4-BE49-F238E27FC236}">
                <a16:creationId xmlns:a16="http://schemas.microsoft.com/office/drawing/2014/main" id="{BBDD903A-FA0A-4DED-9937-3BA9BF47667D}"/>
              </a:ext>
            </a:extLst>
          </p:cNvPr>
          <p:cNvSpPr/>
          <p:nvPr/>
        </p:nvSpPr>
        <p:spPr>
          <a:xfrm>
            <a:off x="308344" y="289679"/>
            <a:ext cx="8527312" cy="6217087"/>
          </a:xfrm>
          <a:prstGeom prst="rect">
            <a:avLst/>
          </a:prstGeom>
        </p:spPr>
        <p:txBody>
          <a:bodyPr wrap="square">
            <a:spAutoFit/>
          </a:bodyPr>
          <a:lstStyle/>
          <a:p>
            <a:r>
              <a:rPr lang="en-US" sz="3200" b="1" dirty="0">
                <a:solidFill>
                  <a:schemeClr val="accent6">
                    <a:lumMod val="75000"/>
                  </a:schemeClr>
                </a:solidFill>
                <a:latin typeface="Arial" panose="020B0604020202020204" pitchFamily="34" charset="0"/>
                <a:cs typeface="Arial" panose="020B0604020202020204" pitchFamily="34" charset="0"/>
              </a:rPr>
              <a:t>National Science Funding Agency grants</a:t>
            </a:r>
            <a:endParaRPr lang="en-US" b="1" dirty="0">
              <a:latin typeface="Arial" panose="020B0604020202020204" pitchFamily="34" charset="0"/>
              <a:cs typeface="Arial" panose="020B0604020202020204" pitchFamily="34" charset="0"/>
            </a:endParaRPr>
          </a:p>
          <a:p>
            <a:r>
              <a:rPr lang="en-US" dirty="0">
                <a:cs typeface="Times New Roman" panose="02020603050405020304" pitchFamily="18" charset="0"/>
              </a:rPr>
              <a:t>I all countries there are national funding agencies for scientific research like in Sweden VR, in France CRNS and IN2P3, in Italy INFN, in Germany </a:t>
            </a:r>
            <a:r>
              <a:rPr lang="sv-SE" dirty="0"/>
              <a:t>BMFT and Humboldt Foundation, i</a:t>
            </a:r>
            <a:r>
              <a:rPr lang="sv-SE" dirty="0">
                <a:cs typeface="Times New Roman" panose="02020603050405020304" pitchFamily="18" charset="0"/>
              </a:rPr>
              <a:t>n the UK STFC etc. </a:t>
            </a:r>
          </a:p>
          <a:p>
            <a:endParaRPr lang="sv-SE" b="1" dirty="0">
              <a:cs typeface="Times New Roman" panose="02020603050405020304" pitchFamily="18" charset="0"/>
            </a:endParaRPr>
          </a:p>
          <a:p>
            <a:r>
              <a:rPr lang="sv-SE" b="1" dirty="0">
                <a:cs typeface="Times New Roman" panose="02020603050405020304" pitchFamily="18" charset="0"/>
              </a:rPr>
              <a:t>It is </a:t>
            </a:r>
            <a:r>
              <a:rPr lang="sv-SE" b="1" dirty="0" err="1">
                <a:cs typeface="Times New Roman" panose="02020603050405020304" pitchFamily="18" charset="0"/>
              </a:rPr>
              <a:t>important</a:t>
            </a:r>
            <a:r>
              <a:rPr lang="sv-SE" b="1" dirty="0">
                <a:cs typeface="Times New Roman" panose="02020603050405020304" pitchFamily="18" charset="0"/>
              </a:rPr>
              <a:t> </a:t>
            </a:r>
            <a:r>
              <a:rPr lang="sv-SE" b="1" dirty="0" err="1">
                <a:cs typeface="Times New Roman" panose="02020603050405020304" pitchFamily="18" charset="0"/>
              </a:rPr>
              <a:t>that</a:t>
            </a:r>
            <a:r>
              <a:rPr lang="sv-SE" b="1" dirty="0">
                <a:cs typeface="Times New Roman" panose="02020603050405020304" pitchFamily="18" charset="0"/>
              </a:rPr>
              <a:t> the national </a:t>
            </a:r>
            <a:r>
              <a:rPr lang="sv-SE" b="1" dirty="0" err="1">
                <a:cs typeface="Times New Roman" panose="02020603050405020304" pitchFamily="18" charset="0"/>
              </a:rPr>
              <a:t>ESSnuSB</a:t>
            </a:r>
            <a:r>
              <a:rPr lang="sv-SE" b="1" dirty="0">
                <a:cs typeface="Times New Roman" panose="02020603050405020304" pitchFamily="18" charset="0"/>
              </a:rPr>
              <a:t>/HIFI national representatives </a:t>
            </a:r>
            <a:r>
              <a:rPr lang="sv-SE" b="1" dirty="0" err="1">
                <a:cs typeface="Times New Roman" panose="02020603050405020304" pitchFamily="18" charset="0"/>
              </a:rPr>
              <a:t>complement</a:t>
            </a:r>
            <a:r>
              <a:rPr lang="sv-SE" b="1" dirty="0">
                <a:cs typeface="Times New Roman" panose="02020603050405020304" pitchFamily="18" charset="0"/>
              </a:rPr>
              <a:t> </a:t>
            </a:r>
            <a:r>
              <a:rPr lang="sv-SE" b="1" dirty="0" err="1">
                <a:cs typeface="Times New Roman" panose="02020603050405020304" pitchFamily="18" charset="0"/>
              </a:rPr>
              <a:t>our</a:t>
            </a:r>
            <a:r>
              <a:rPr lang="sv-SE" b="1" dirty="0">
                <a:cs typeface="Times New Roman" panose="02020603050405020304" pitchFamily="18" charset="0"/>
              </a:rPr>
              <a:t> </a:t>
            </a:r>
            <a:r>
              <a:rPr lang="sv-SE" b="1" dirty="0" err="1">
                <a:cs typeface="Times New Roman" panose="02020603050405020304" pitchFamily="18" charset="0"/>
              </a:rPr>
              <a:t>planned</a:t>
            </a:r>
            <a:r>
              <a:rPr lang="sv-SE" b="1" dirty="0">
                <a:cs typeface="Times New Roman" panose="02020603050405020304" pitchFamily="18" charset="0"/>
              </a:rPr>
              <a:t> EU </a:t>
            </a:r>
            <a:r>
              <a:rPr lang="sv-SE" b="1" dirty="0" err="1">
                <a:cs typeface="Times New Roman" panose="02020603050405020304" pitchFamily="18" charset="0"/>
              </a:rPr>
              <a:t>applications</a:t>
            </a:r>
            <a:r>
              <a:rPr lang="sv-SE" b="1" dirty="0">
                <a:cs typeface="Times New Roman" panose="02020603050405020304" pitchFamily="18" charset="0"/>
              </a:rPr>
              <a:t> </a:t>
            </a:r>
            <a:r>
              <a:rPr lang="sv-SE" b="1" dirty="0" err="1">
                <a:cs typeface="Times New Roman" panose="02020603050405020304" pitchFamily="18" charset="0"/>
              </a:rPr>
              <a:t>with</a:t>
            </a:r>
            <a:r>
              <a:rPr lang="sv-SE" b="1" dirty="0">
                <a:cs typeface="Times New Roman" panose="02020603050405020304" pitchFamily="18" charset="0"/>
              </a:rPr>
              <a:t> </a:t>
            </a:r>
            <a:r>
              <a:rPr lang="sv-SE" b="1" dirty="0" err="1">
                <a:cs typeface="Times New Roman" panose="02020603050405020304" pitchFamily="18" charset="0"/>
              </a:rPr>
              <a:t>applications</a:t>
            </a:r>
            <a:r>
              <a:rPr lang="sv-SE" b="1" dirty="0">
                <a:cs typeface="Times New Roman" panose="02020603050405020304" pitchFamily="18" charset="0"/>
              </a:rPr>
              <a:t> to </a:t>
            </a:r>
            <a:r>
              <a:rPr lang="sv-SE" b="1" dirty="0" err="1">
                <a:cs typeface="Times New Roman" panose="02020603050405020304" pitchFamily="18" charset="0"/>
              </a:rPr>
              <a:t>their</a:t>
            </a:r>
            <a:r>
              <a:rPr lang="sv-SE" b="1" dirty="0">
                <a:cs typeface="Times New Roman" panose="02020603050405020304" pitchFamily="18" charset="0"/>
              </a:rPr>
              <a:t> </a:t>
            </a:r>
            <a:r>
              <a:rPr lang="sv-SE" b="1" dirty="0" err="1">
                <a:cs typeface="Times New Roman" panose="02020603050405020304" pitchFamily="18" charset="0"/>
              </a:rPr>
              <a:t>respective</a:t>
            </a:r>
            <a:r>
              <a:rPr lang="sv-SE" b="1" dirty="0">
                <a:cs typeface="Times New Roman" panose="02020603050405020304" pitchFamily="18" charset="0"/>
              </a:rPr>
              <a:t> national </a:t>
            </a:r>
            <a:r>
              <a:rPr lang="sv-SE" b="1" dirty="0" err="1">
                <a:cs typeface="Times New Roman" panose="02020603050405020304" pitchFamily="18" charset="0"/>
              </a:rPr>
              <a:t>funding</a:t>
            </a:r>
            <a:r>
              <a:rPr lang="sv-SE" b="1" dirty="0">
                <a:cs typeface="Times New Roman" panose="02020603050405020304" pitchFamily="18" charset="0"/>
              </a:rPr>
              <a:t> </a:t>
            </a:r>
            <a:r>
              <a:rPr lang="sv-SE" b="1" dirty="0" err="1">
                <a:cs typeface="Times New Roman" panose="02020603050405020304" pitchFamily="18" charset="0"/>
              </a:rPr>
              <a:t>agencies</a:t>
            </a:r>
            <a:r>
              <a:rPr lang="sv-SE" b="1" dirty="0">
                <a:cs typeface="Times New Roman" panose="02020603050405020304" pitchFamily="18" charset="0"/>
              </a:rPr>
              <a:t>. </a:t>
            </a:r>
          </a:p>
          <a:p>
            <a:endParaRPr lang="sv-SE" sz="3200" b="1" dirty="0">
              <a:solidFill>
                <a:schemeClr val="accent6">
                  <a:lumMod val="75000"/>
                </a:schemeClr>
              </a:solidFill>
              <a:latin typeface="Times New Roman" panose="02020603050405020304" pitchFamily="18" charset="0"/>
              <a:cs typeface="Times New Roman" panose="02020603050405020304" pitchFamily="18" charset="0"/>
            </a:endParaRPr>
          </a:p>
          <a:p>
            <a:r>
              <a:rPr lang="en-US" sz="3200" b="1" dirty="0">
                <a:solidFill>
                  <a:schemeClr val="accent6">
                    <a:lumMod val="75000"/>
                  </a:schemeClr>
                </a:solidFill>
                <a:latin typeface="Arial" panose="020B0604020202020204" pitchFamily="34" charset="0"/>
                <a:cs typeface="Arial" panose="020B0604020202020204" pitchFamily="34" charset="0"/>
              </a:rPr>
              <a:t>Swedish National and Regional Development grants </a:t>
            </a:r>
            <a:endParaRPr lang="en-US" b="1" dirty="0">
              <a:latin typeface="Arial" panose="020B0604020202020204" pitchFamily="34" charset="0"/>
              <a:cs typeface="Arial" panose="020B0604020202020204" pitchFamily="34" charset="0"/>
            </a:endParaRPr>
          </a:p>
          <a:p>
            <a:r>
              <a:rPr lang="en-US" dirty="0">
                <a:cs typeface="Times New Roman" panose="02020603050405020304" pitchFamily="18" charset="0"/>
              </a:rPr>
              <a:t>EU is co-founding with its member-country governments projects to stimulate economic growth in the different regions in Europe. One category of such projects is </a:t>
            </a:r>
            <a:r>
              <a:rPr lang="en-US" i="1" dirty="0">
                <a:cs typeface="Times New Roman" panose="02020603050405020304" pitchFamily="18" charset="0"/>
              </a:rPr>
              <a:t>research, technical development and innovation of a research infrastructures</a:t>
            </a:r>
            <a:r>
              <a:rPr lang="en-US" dirty="0">
                <a:cs typeface="Times New Roman" panose="02020603050405020304" pitchFamily="18" charset="0"/>
              </a:rPr>
              <a:t>. </a:t>
            </a:r>
          </a:p>
          <a:p>
            <a:endParaRPr lang="en-US" dirty="0">
              <a:cs typeface="Times New Roman" panose="02020603050405020304" pitchFamily="18" charset="0"/>
            </a:endParaRPr>
          </a:p>
          <a:p>
            <a:r>
              <a:rPr lang="en-US" dirty="0">
                <a:cs typeface="Times New Roman" panose="02020603050405020304" pitchFamily="18" charset="0"/>
              </a:rPr>
              <a:t>The application for a specific research infrastructure is  to be filed with a governmental agency in the country where the research infrastructure is located. In Sweden this agency is t</a:t>
            </a:r>
            <a:r>
              <a:rPr lang="en-US" dirty="0"/>
              <a:t>he ‘Swedish Agency for Economic and Regional Growth’ (</a:t>
            </a:r>
            <a:r>
              <a:rPr lang="en-US" dirty="0" err="1"/>
              <a:t>Tillväxtverket</a:t>
            </a:r>
            <a:r>
              <a:rPr lang="en-US" dirty="0"/>
              <a:t>). We are</a:t>
            </a:r>
            <a:r>
              <a:rPr lang="en-US" dirty="0">
                <a:cs typeface="Times New Roman" panose="02020603050405020304" pitchFamily="18" charset="0"/>
              </a:rPr>
              <a:t>  investigating if we could apply to this agency  for a grant to finance the development of HIFI at ESS.</a:t>
            </a:r>
            <a:endParaRPr lang="en-GB" dirty="0">
              <a:cs typeface="Times New Roman" panose="02020603050405020304" pitchFamily="18" charset="0"/>
            </a:endParaRPr>
          </a:p>
        </p:txBody>
      </p:sp>
    </p:spTree>
    <p:extLst>
      <p:ext uri="{BB962C8B-B14F-4D97-AF65-F5344CB8AC3E}">
        <p14:creationId xmlns:p14="http://schemas.microsoft.com/office/powerpoint/2010/main" val="350763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D26907-540B-4179-82BF-B478F39E52B8}"/>
              </a:ext>
            </a:extLst>
          </p:cNvPr>
          <p:cNvSpPr>
            <a:spLocks noGrp="1"/>
          </p:cNvSpPr>
          <p:nvPr>
            <p:ph type="dt" sz="half" idx="10"/>
          </p:nvPr>
        </p:nvSpPr>
        <p:spPr/>
        <p:txBody>
          <a:bodyPr/>
          <a:lstStyle/>
          <a:p>
            <a:pPr>
              <a:defRPr/>
            </a:pPr>
            <a:r>
              <a:rPr lang="sv-SE"/>
              <a:t>2020-03-09</a:t>
            </a:r>
            <a:endParaRPr lang="fr-FR"/>
          </a:p>
        </p:txBody>
      </p:sp>
      <p:sp>
        <p:nvSpPr>
          <p:cNvPr id="3" name="Footer Placeholder 2">
            <a:extLst>
              <a:ext uri="{FF2B5EF4-FFF2-40B4-BE49-F238E27FC236}">
                <a16:creationId xmlns:a16="http://schemas.microsoft.com/office/drawing/2014/main" id="{28522721-ABD8-40B4-82CC-EB7CE92D9046}"/>
              </a:ext>
            </a:extLst>
          </p:cNvPr>
          <p:cNvSpPr>
            <a:spLocks noGrp="1"/>
          </p:cNvSpPr>
          <p:nvPr>
            <p:ph type="ftr" sz="quarter" idx="11"/>
          </p:nvPr>
        </p:nvSpPr>
        <p:spPr>
          <a:xfrm>
            <a:off x="3124200" y="6501582"/>
            <a:ext cx="2895600" cy="263815"/>
          </a:xfrm>
        </p:spPr>
        <p:txBody>
          <a:bodyPr/>
          <a:lstStyle/>
          <a:p>
            <a:pPr>
              <a:defRPr/>
            </a:pPr>
            <a:r>
              <a:rPr lang="en-US" dirty="0"/>
              <a:t>UHH </a:t>
            </a:r>
            <a:r>
              <a:rPr lang="en-US" dirty="0" err="1"/>
              <a:t>ESSnuSB</a:t>
            </a:r>
            <a:r>
              <a:rPr lang="en-US" dirty="0"/>
              <a:t> Workshop                                                Tord Ekelöf   Uppsala University</a:t>
            </a:r>
            <a:endParaRPr lang="fr-FR" dirty="0"/>
          </a:p>
        </p:txBody>
      </p:sp>
      <p:sp>
        <p:nvSpPr>
          <p:cNvPr id="4" name="Slide Number Placeholder 3">
            <a:extLst>
              <a:ext uri="{FF2B5EF4-FFF2-40B4-BE49-F238E27FC236}">
                <a16:creationId xmlns:a16="http://schemas.microsoft.com/office/drawing/2014/main" id="{230EEB7E-7AC7-44D9-A366-2CD23970A3F3}"/>
              </a:ext>
            </a:extLst>
          </p:cNvPr>
          <p:cNvSpPr>
            <a:spLocks noGrp="1"/>
          </p:cNvSpPr>
          <p:nvPr>
            <p:ph type="sldNum" sz="quarter" idx="12"/>
          </p:nvPr>
        </p:nvSpPr>
        <p:spPr/>
        <p:txBody>
          <a:bodyPr/>
          <a:lstStyle/>
          <a:p>
            <a:fld id="{9E852C18-6637-5F4D-8CDD-BDF071C6CFEB}" type="slidenum">
              <a:rPr lang="fr-FR" altLang="en-US" smtClean="0"/>
              <a:pPr/>
              <a:t>17</a:t>
            </a:fld>
            <a:endParaRPr lang="fr-FR" altLang="en-US"/>
          </a:p>
        </p:txBody>
      </p:sp>
      <p:sp>
        <p:nvSpPr>
          <p:cNvPr id="5" name="Rectangle 4">
            <a:extLst>
              <a:ext uri="{FF2B5EF4-FFF2-40B4-BE49-F238E27FC236}">
                <a16:creationId xmlns:a16="http://schemas.microsoft.com/office/drawing/2014/main" id="{A45F0A1C-5549-4C73-9484-2A4CFB19F20A}"/>
              </a:ext>
            </a:extLst>
          </p:cNvPr>
          <p:cNvSpPr/>
          <p:nvPr/>
        </p:nvSpPr>
        <p:spPr>
          <a:xfrm>
            <a:off x="206830" y="193338"/>
            <a:ext cx="8937170" cy="6284156"/>
          </a:xfrm>
          <a:prstGeom prst="rect">
            <a:avLst/>
          </a:prstGeom>
        </p:spPr>
        <p:txBody>
          <a:bodyPr wrap="square">
            <a:spAutoFit/>
          </a:bodyPr>
          <a:lstStyle/>
          <a:p>
            <a:pPr>
              <a:lnSpc>
                <a:spcPct val="107000"/>
              </a:lnSpc>
              <a:spcAft>
                <a:spcPts val="800"/>
              </a:spcAft>
            </a:pPr>
            <a:r>
              <a:rPr lang="sv-SE" sz="3200" b="1"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What</a:t>
            </a:r>
            <a:r>
              <a:rPr lang="sv-SE" sz="32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 </a:t>
            </a:r>
            <a:r>
              <a:rPr lang="sv-SE" sz="3200" b="1" dirty="0" err="1">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next</a:t>
            </a:r>
            <a:r>
              <a:rPr lang="sv-SE" sz="3200" b="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As soon as the Horizon Europe calls are known later this fall we will analyze the final conditions for the three calls Destination 1.1, 1.2 and 2.1 and see to which of these calls – one or more - we shall apply for funding for our </a:t>
            </a:r>
            <a:r>
              <a:rPr lang="en-US" sz="2000" b="1" dirty="0" err="1">
                <a:latin typeface="Calibri" panose="020F0502020204030204" pitchFamily="34" charset="0"/>
                <a:ea typeface="Calibri" panose="020F0502020204030204" pitchFamily="34" charset="0"/>
                <a:cs typeface="Times New Roman" panose="02020603050405020304" pitchFamily="18" charset="0"/>
              </a:rPr>
              <a:t>ESSnuSB</a:t>
            </a:r>
            <a:r>
              <a:rPr lang="en-US" sz="2000" b="1" dirty="0">
                <a:latin typeface="Calibri" panose="020F0502020204030204" pitchFamily="34" charset="0"/>
                <a:ea typeface="Calibri" panose="020F0502020204030204" pitchFamily="34" charset="0"/>
                <a:cs typeface="Times New Roman" panose="02020603050405020304" pitchFamily="18" charset="0"/>
              </a:rPr>
              <a:t> and HIFI Design study projects. The current draft Research Plan for the High Intensity Frontier Initiative shall be edited such that it will fit the precise requirements of  the calls. </a:t>
            </a: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This work will be made by the committee of the HIFI Contact Persons coordinated by Tord Ekelof and Marcos Dracos. Before submission to Horizon Europe, the draft(s) of the application(s) will be circulated for comments to all members of the </a:t>
            </a:r>
            <a:r>
              <a:rPr lang="en-US" sz="2000" b="1" dirty="0" err="1">
                <a:latin typeface="Calibri" panose="020F0502020204030204" pitchFamily="34" charset="0"/>
                <a:ea typeface="Calibri" panose="020F0502020204030204" pitchFamily="34" charset="0"/>
                <a:cs typeface="Times New Roman" panose="02020603050405020304" pitchFamily="18" charset="0"/>
              </a:rPr>
              <a:t>ESSnuSB</a:t>
            </a:r>
            <a:r>
              <a:rPr lang="en-US" sz="2000" b="1" dirty="0">
                <a:latin typeface="Calibri" panose="020F0502020204030204" pitchFamily="34" charset="0"/>
                <a:ea typeface="Calibri" panose="020F0502020204030204" pitchFamily="34" charset="0"/>
                <a:cs typeface="Times New Roman" panose="02020603050405020304" pitchFamily="18" charset="0"/>
              </a:rPr>
              <a:t>/HIFI collaboration to which, in particular, new German groups are most welcome to join in.</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It is of fundamental importance that, at the same time, the </a:t>
            </a:r>
            <a:r>
              <a:rPr lang="en-US" sz="2000" b="1" dirty="0" err="1">
                <a:latin typeface="Calibri" panose="020F0502020204030204" pitchFamily="34" charset="0"/>
                <a:ea typeface="Calibri" panose="020F0502020204030204" pitchFamily="34" charset="0"/>
                <a:cs typeface="Times New Roman" panose="02020603050405020304" pitchFamily="18" charset="0"/>
              </a:rPr>
              <a:t>ESSnuSB</a:t>
            </a:r>
            <a:r>
              <a:rPr lang="en-US" sz="2000" b="1" dirty="0">
                <a:latin typeface="Calibri" panose="020F0502020204030204" pitchFamily="34" charset="0"/>
                <a:ea typeface="Calibri" panose="020F0502020204030204" pitchFamily="34" charset="0"/>
                <a:cs typeface="Times New Roman" panose="02020603050405020304" pitchFamily="18" charset="0"/>
              </a:rPr>
              <a:t>/HIFI groups make </a:t>
            </a:r>
            <a:r>
              <a:rPr lang="en-US" sz="2000" b="1" dirty="0" err="1">
                <a:latin typeface="Calibri" panose="020F0502020204030204" pitchFamily="34" charset="0"/>
                <a:ea typeface="Calibri" panose="020F0502020204030204" pitchFamily="34" charset="0"/>
                <a:cs typeface="Times New Roman" panose="02020603050405020304" pitchFamily="18" charset="0"/>
              </a:rPr>
              <a:t>ESSnuSB</a:t>
            </a:r>
            <a:r>
              <a:rPr lang="en-US" sz="2000" b="1" dirty="0">
                <a:latin typeface="Calibri" panose="020F0502020204030204" pitchFamily="34" charset="0"/>
                <a:ea typeface="Calibri" panose="020F0502020204030204" pitchFamily="34" charset="0"/>
                <a:cs typeface="Times New Roman" panose="02020603050405020304" pitchFamily="18" charset="0"/>
              </a:rPr>
              <a:t>/HIFI applications also to their national funding agencies.</a:t>
            </a:r>
            <a:endParaRPr lang="sv-SE"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i="1" dirty="0">
                <a:latin typeface="Calibri" panose="020F0502020204030204" pitchFamily="34" charset="0"/>
                <a:ea typeface="Calibri" panose="020F0502020204030204" pitchFamily="34" charset="0"/>
                <a:cs typeface="Times New Roman" panose="02020603050405020304" pitchFamily="18" charset="0"/>
              </a:rPr>
              <a:t>I am confident that if we make a concerted and well planned effort, we shall manage to obtain the support we need from Horizon Europe, from national funding agencies and, later in 2022, from the European Research Council. </a:t>
            </a:r>
            <a:endParaRPr lang="sv-SE" sz="2000"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298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E3A2F-ACA6-4531-B49E-C343592896B4}"/>
              </a:ext>
            </a:extLst>
          </p:cNvPr>
          <p:cNvSpPr>
            <a:spLocks noGrp="1"/>
          </p:cNvSpPr>
          <p:nvPr>
            <p:ph type="dt" sz="half" idx="10"/>
          </p:nvPr>
        </p:nvSpPr>
        <p:spPr/>
        <p:txBody>
          <a:bodyPr/>
          <a:lstStyle/>
          <a:p>
            <a:pPr>
              <a:defRPr/>
            </a:pPr>
            <a:r>
              <a:rPr lang="sv-SE"/>
              <a:t>2020-03-09</a:t>
            </a:r>
            <a:endParaRPr lang="fr-FR"/>
          </a:p>
        </p:txBody>
      </p:sp>
      <p:sp>
        <p:nvSpPr>
          <p:cNvPr id="3" name="Footer Placeholder 2">
            <a:extLst>
              <a:ext uri="{FF2B5EF4-FFF2-40B4-BE49-F238E27FC236}">
                <a16:creationId xmlns:a16="http://schemas.microsoft.com/office/drawing/2014/main" id="{94B1A1B8-B5FA-420C-B773-E97EAABC619A}"/>
              </a:ext>
            </a:extLst>
          </p:cNvPr>
          <p:cNvSpPr>
            <a:spLocks noGrp="1"/>
          </p:cNvSpPr>
          <p:nvPr>
            <p:ph type="ftr" sz="quarter" idx="11"/>
          </p:nvPr>
        </p:nvSpPr>
        <p:spPr>
          <a:xfrm>
            <a:off x="3124200" y="6501582"/>
            <a:ext cx="2895600" cy="263815"/>
          </a:xfrm>
        </p:spPr>
        <p:txBody>
          <a:bodyPr/>
          <a:lstStyle/>
          <a:p>
            <a:pPr>
              <a:defRPr/>
            </a:pPr>
            <a:r>
              <a:rPr lang="en-US" dirty="0"/>
              <a:t>UHH </a:t>
            </a:r>
            <a:r>
              <a:rPr lang="en-US" dirty="0" err="1"/>
              <a:t>ESSnuSB</a:t>
            </a:r>
            <a:r>
              <a:rPr lang="en-US" dirty="0"/>
              <a:t> Workshop                                                Tord Ekelöf   Uppsala University</a:t>
            </a:r>
            <a:endParaRPr lang="fr-FR" dirty="0"/>
          </a:p>
        </p:txBody>
      </p:sp>
      <p:sp>
        <p:nvSpPr>
          <p:cNvPr id="4" name="Slide Number Placeholder 3">
            <a:extLst>
              <a:ext uri="{FF2B5EF4-FFF2-40B4-BE49-F238E27FC236}">
                <a16:creationId xmlns:a16="http://schemas.microsoft.com/office/drawing/2014/main" id="{3F2FC48E-8389-48ED-9699-139F45C4A190}"/>
              </a:ext>
            </a:extLst>
          </p:cNvPr>
          <p:cNvSpPr>
            <a:spLocks noGrp="1"/>
          </p:cNvSpPr>
          <p:nvPr>
            <p:ph type="sldNum" sz="quarter" idx="12"/>
          </p:nvPr>
        </p:nvSpPr>
        <p:spPr/>
        <p:txBody>
          <a:bodyPr/>
          <a:lstStyle/>
          <a:p>
            <a:fld id="{9E852C18-6637-5F4D-8CDD-BDF071C6CFEB}" type="slidenum">
              <a:rPr lang="fr-FR" altLang="en-US" smtClean="0"/>
              <a:pPr/>
              <a:t>2</a:t>
            </a:fld>
            <a:endParaRPr lang="fr-FR" altLang="en-US"/>
          </a:p>
        </p:txBody>
      </p:sp>
      <p:pic>
        <p:nvPicPr>
          <p:cNvPr id="5" name="Picture 4" descr="IMG_7369">
            <a:extLst>
              <a:ext uri="{FF2B5EF4-FFF2-40B4-BE49-F238E27FC236}">
                <a16:creationId xmlns:a16="http://schemas.microsoft.com/office/drawing/2014/main" id="{A6A5C860-97B8-4DB1-82F7-DE1F329A98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7686" y="781501"/>
            <a:ext cx="7315199" cy="5573094"/>
          </a:xfrm>
          <a:prstGeom prst="rect">
            <a:avLst/>
          </a:prstGeom>
          <a:noFill/>
          <a:ln>
            <a:noFill/>
          </a:ln>
        </p:spPr>
      </p:pic>
      <p:sp>
        <p:nvSpPr>
          <p:cNvPr id="6" name="TextBox 5">
            <a:extLst>
              <a:ext uri="{FF2B5EF4-FFF2-40B4-BE49-F238E27FC236}">
                <a16:creationId xmlns:a16="http://schemas.microsoft.com/office/drawing/2014/main" id="{4123BAAE-9F28-4A31-A539-ABE48ACDFA6E}"/>
              </a:ext>
            </a:extLst>
          </p:cNvPr>
          <p:cNvSpPr txBox="1"/>
          <p:nvPr/>
        </p:nvSpPr>
        <p:spPr>
          <a:xfrm>
            <a:off x="1529215" y="181336"/>
            <a:ext cx="6412140" cy="400110"/>
          </a:xfrm>
          <a:prstGeom prst="rect">
            <a:avLst/>
          </a:prstGeom>
          <a:noFill/>
        </p:spPr>
        <p:txBody>
          <a:bodyPr wrap="none" rtlCol="0">
            <a:spAutoFit/>
          </a:bodyPr>
          <a:lstStyle/>
          <a:p>
            <a:r>
              <a:rPr lang="en-GB" sz="2000" b="1" dirty="0"/>
              <a:t>The participants in the Uppsala Workshop 2-3 March 2020 </a:t>
            </a:r>
          </a:p>
        </p:txBody>
      </p:sp>
    </p:spTree>
    <p:extLst>
      <p:ext uri="{BB962C8B-B14F-4D97-AF65-F5344CB8AC3E}">
        <p14:creationId xmlns:p14="http://schemas.microsoft.com/office/powerpoint/2010/main" val="228848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CE9F2-7A5C-4A1F-939A-221A28D3CCEC}"/>
              </a:ext>
            </a:extLst>
          </p:cNvPr>
          <p:cNvSpPr>
            <a:spLocks noGrp="1"/>
          </p:cNvSpPr>
          <p:nvPr>
            <p:ph type="dt" sz="half" idx="10"/>
          </p:nvPr>
        </p:nvSpPr>
        <p:spPr/>
        <p:txBody>
          <a:bodyPr/>
          <a:lstStyle/>
          <a:p>
            <a:pPr>
              <a:defRPr/>
            </a:pPr>
            <a:r>
              <a:rPr lang="sv-SE"/>
              <a:t>2020-03-09</a:t>
            </a:r>
            <a:endParaRPr lang="fr-FR"/>
          </a:p>
        </p:txBody>
      </p:sp>
      <p:sp>
        <p:nvSpPr>
          <p:cNvPr id="3" name="Footer Placeholder 2">
            <a:extLst>
              <a:ext uri="{FF2B5EF4-FFF2-40B4-BE49-F238E27FC236}">
                <a16:creationId xmlns:a16="http://schemas.microsoft.com/office/drawing/2014/main" id="{6689F186-01C3-41EA-8D8C-98CB9743EF96}"/>
              </a:ext>
            </a:extLst>
          </p:cNvPr>
          <p:cNvSpPr>
            <a:spLocks noGrp="1"/>
          </p:cNvSpPr>
          <p:nvPr>
            <p:ph type="ftr" sz="quarter" idx="11"/>
          </p:nvPr>
        </p:nvSpPr>
        <p:spPr>
          <a:xfrm>
            <a:off x="3124200" y="6512468"/>
            <a:ext cx="2895600" cy="263815"/>
          </a:xfrm>
        </p:spPr>
        <p:txBody>
          <a:bodyPr/>
          <a:lstStyle/>
          <a:p>
            <a:pPr>
              <a:defRPr/>
            </a:pPr>
            <a:r>
              <a:rPr lang="en-US" dirty="0"/>
              <a:t>UHH </a:t>
            </a:r>
            <a:r>
              <a:rPr lang="en-US" dirty="0" err="1"/>
              <a:t>ESSnuSB</a:t>
            </a:r>
            <a:r>
              <a:rPr lang="en-US" dirty="0"/>
              <a:t> Workshop                                                Tord Ekelöf   Uppsala University</a:t>
            </a:r>
            <a:endParaRPr lang="fr-FR" dirty="0"/>
          </a:p>
        </p:txBody>
      </p:sp>
      <p:sp>
        <p:nvSpPr>
          <p:cNvPr id="4" name="Slide Number Placeholder 3">
            <a:extLst>
              <a:ext uri="{FF2B5EF4-FFF2-40B4-BE49-F238E27FC236}">
                <a16:creationId xmlns:a16="http://schemas.microsoft.com/office/drawing/2014/main" id="{5A06ECC3-FB84-45C7-8A44-E300763975E8}"/>
              </a:ext>
            </a:extLst>
          </p:cNvPr>
          <p:cNvSpPr>
            <a:spLocks noGrp="1"/>
          </p:cNvSpPr>
          <p:nvPr>
            <p:ph type="sldNum" sz="quarter" idx="12"/>
          </p:nvPr>
        </p:nvSpPr>
        <p:spPr/>
        <p:txBody>
          <a:bodyPr/>
          <a:lstStyle/>
          <a:p>
            <a:fld id="{9E852C18-6637-5F4D-8CDD-BDF071C6CFEB}" type="slidenum">
              <a:rPr lang="fr-FR" altLang="en-US" smtClean="0"/>
              <a:pPr/>
              <a:t>3</a:t>
            </a:fld>
            <a:endParaRPr lang="fr-FR" altLang="en-US"/>
          </a:p>
        </p:txBody>
      </p:sp>
      <p:sp>
        <p:nvSpPr>
          <p:cNvPr id="5" name="TextBox 4">
            <a:extLst>
              <a:ext uri="{FF2B5EF4-FFF2-40B4-BE49-F238E27FC236}">
                <a16:creationId xmlns:a16="http://schemas.microsoft.com/office/drawing/2014/main" id="{8979EA33-0D1C-4DE4-8FEF-898B65F92E46}"/>
              </a:ext>
            </a:extLst>
          </p:cNvPr>
          <p:cNvSpPr txBox="1"/>
          <p:nvPr/>
        </p:nvSpPr>
        <p:spPr>
          <a:xfrm>
            <a:off x="359229" y="892629"/>
            <a:ext cx="8349341" cy="4801314"/>
          </a:xfrm>
          <a:prstGeom prst="rect">
            <a:avLst/>
          </a:prstGeom>
          <a:noFill/>
        </p:spPr>
        <p:txBody>
          <a:bodyPr wrap="square" rtlCol="0">
            <a:spAutoFit/>
          </a:bodyPr>
          <a:lstStyle/>
          <a:p>
            <a:pPr algn="ctr"/>
            <a:r>
              <a:rPr lang="en-GB" b="1" u="sng" dirty="0"/>
              <a:t>Summary of the motivation, programme and outcome of the workshop</a:t>
            </a:r>
            <a:endParaRPr lang="sv-SE" b="1" dirty="0"/>
          </a:p>
          <a:p>
            <a:pPr algn="ctr"/>
            <a:r>
              <a:rPr lang="en-GB" b="1" u="sng" dirty="0"/>
              <a:t>‘Intensity Frontier Particle Physics with Compressed Pulses from the ESS </a:t>
            </a:r>
            <a:r>
              <a:rPr lang="en-GB" b="1" u="sng" dirty="0" err="1"/>
              <a:t>Linac</a:t>
            </a:r>
            <a:r>
              <a:rPr lang="en-GB" b="1" u="sng" dirty="0"/>
              <a:t>’</a:t>
            </a:r>
            <a:endParaRPr lang="sv-SE" b="1" dirty="0"/>
          </a:p>
          <a:p>
            <a:pPr algn="ctr"/>
            <a:r>
              <a:rPr lang="en-GB" b="1" u="sng" dirty="0"/>
              <a:t>held at Uppsala University 2</a:t>
            </a:r>
            <a:r>
              <a:rPr lang="en-GB" b="1" u="sng" baseline="30000" dirty="0"/>
              <a:t>nd</a:t>
            </a:r>
            <a:r>
              <a:rPr lang="en-GB" b="1" u="sng" dirty="0"/>
              <a:t> – 3</a:t>
            </a:r>
            <a:r>
              <a:rPr lang="en-GB" b="1" u="sng" baseline="30000" dirty="0"/>
              <a:t>rd</a:t>
            </a:r>
            <a:r>
              <a:rPr lang="en-GB" b="1" u="sng" dirty="0"/>
              <a:t> March 2020</a:t>
            </a:r>
          </a:p>
          <a:p>
            <a:endParaRPr lang="en-GB" b="1" u="sng" dirty="0"/>
          </a:p>
          <a:p>
            <a:r>
              <a:rPr lang="en-GB" b="1" u="sng" dirty="0"/>
              <a:t>Quote from the introduction:</a:t>
            </a:r>
          </a:p>
          <a:p>
            <a:endParaRPr lang="en-GB" b="1" u="sng" dirty="0"/>
          </a:p>
          <a:p>
            <a:r>
              <a:rPr lang="en-GB" b="1" dirty="0"/>
              <a:t>“The linear accelerator of the European Spallation Source, ESS, in Lund, Sweden will, with its 5 MW beam, be the world’s most powerful accelerator. Moreover, its duty-cycle at 5 MW is only 4%, which leaves room to increase the beam power and duty cycle to 10 MW and 8%, respectively. This would require an additional investment of less than ~20% of the total basic ESS accelerator investment of about 600 MEUR. This represents an outstanding opportunity for Europe, and Sweden as host country, to take a world lead, not only in Spallation Neutron Science - for which the currently specified 5 MW will be used as foreseen - but also in Intensity Frontier Particle Physics - for which the additional 5 MW will be used.“</a:t>
            </a:r>
            <a:endParaRPr lang="sv-SE" b="1" dirty="0"/>
          </a:p>
          <a:p>
            <a:endParaRPr lang="sv-SE" dirty="0"/>
          </a:p>
          <a:p>
            <a:endParaRPr lang="en-GB" dirty="0"/>
          </a:p>
        </p:txBody>
      </p:sp>
    </p:spTree>
    <p:extLst>
      <p:ext uri="{BB962C8B-B14F-4D97-AF65-F5344CB8AC3E}">
        <p14:creationId xmlns:p14="http://schemas.microsoft.com/office/powerpoint/2010/main" val="74057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52F5-2BF0-4E2F-A828-D0CF42FDAE70}"/>
              </a:ext>
            </a:extLst>
          </p:cNvPr>
          <p:cNvSpPr>
            <a:spLocks noGrp="1"/>
          </p:cNvSpPr>
          <p:nvPr>
            <p:ph type="title"/>
          </p:nvPr>
        </p:nvSpPr>
        <p:spPr>
          <a:xfrm>
            <a:off x="684028" y="2840514"/>
            <a:ext cx="7970874" cy="1143000"/>
          </a:xfrm>
        </p:spPr>
        <p:txBody>
          <a:bodyPr>
            <a:normAutofit fontScale="90000"/>
          </a:bodyPr>
          <a:lstStyle/>
          <a:p>
            <a:pPr algn="l"/>
            <a:br>
              <a:rPr lang="sv-SE" sz="1800" dirty="0">
                <a:solidFill>
                  <a:schemeClr val="tx1"/>
                </a:solidFill>
                <a:effectLst/>
              </a:rPr>
            </a:br>
            <a:r>
              <a:rPr lang="en-GB" sz="2200" dirty="0">
                <a:solidFill>
                  <a:schemeClr val="tx1"/>
                </a:solidFill>
                <a:effectLst/>
              </a:rPr>
              <a:t> </a:t>
            </a:r>
            <a:br>
              <a:rPr lang="sv-SE" sz="2200" dirty="0">
                <a:solidFill>
                  <a:schemeClr val="tx1"/>
                </a:solidFill>
                <a:effectLst/>
                <a:latin typeface="+mn-lt"/>
              </a:rPr>
            </a:br>
            <a:r>
              <a:rPr lang="en-GB" sz="2200" dirty="0">
                <a:solidFill>
                  <a:schemeClr val="tx1"/>
                </a:solidFill>
                <a:effectLst/>
                <a:latin typeface="+mn-lt"/>
              </a:rPr>
              <a:t>Following the Uppsala workshop the following Contact Persons for the different projects were proposed:</a:t>
            </a:r>
            <a:br>
              <a:rPr lang="sv-SE" sz="2200" dirty="0">
                <a:solidFill>
                  <a:schemeClr val="tx1"/>
                </a:solidFill>
                <a:effectLst/>
                <a:latin typeface="+mn-lt"/>
              </a:rPr>
            </a:br>
            <a:r>
              <a:rPr lang="en-GB" sz="2200" dirty="0">
                <a:solidFill>
                  <a:schemeClr val="tx1"/>
                </a:solidFill>
                <a:effectLst/>
                <a:latin typeface="+mn-lt"/>
              </a:rPr>
              <a:t> </a:t>
            </a:r>
            <a:br>
              <a:rPr lang="sv-SE" sz="2200" dirty="0">
                <a:solidFill>
                  <a:schemeClr val="tx1"/>
                </a:solidFill>
                <a:effectLst/>
                <a:latin typeface="+mn-lt"/>
              </a:rPr>
            </a:br>
            <a:r>
              <a:rPr lang="en-GB" sz="2200" dirty="0">
                <a:solidFill>
                  <a:schemeClr val="tx1"/>
                </a:solidFill>
                <a:effectLst/>
                <a:latin typeface="+mn-lt"/>
              </a:rPr>
              <a:t>For Muon Collider: Carlo Rubbia</a:t>
            </a:r>
            <a:br>
              <a:rPr lang="sv-SE" sz="2200" dirty="0">
                <a:solidFill>
                  <a:schemeClr val="tx1"/>
                </a:solidFill>
                <a:effectLst/>
                <a:latin typeface="+mn-lt"/>
              </a:rPr>
            </a:br>
            <a:r>
              <a:rPr lang="en-GB" sz="2200" dirty="0">
                <a:solidFill>
                  <a:schemeClr val="tx1"/>
                </a:solidFill>
                <a:effectLst/>
                <a:latin typeface="+mn-lt"/>
              </a:rPr>
              <a:t>For </a:t>
            </a:r>
            <a:r>
              <a:rPr lang="en-GB" sz="2200" dirty="0" err="1">
                <a:solidFill>
                  <a:schemeClr val="tx1"/>
                </a:solidFill>
                <a:effectLst/>
                <a:latin typeface="+mn-lt"/>
              </a:rPr>
              <a:t>ESSnuSB</a:t>
            </a:r>
            <a:r>
              <a:rPr lang="en-GB" sz="2200" dirty="0">
                <a:solidFill>
                  <a:schemeClr val="tx1"/>
                </a:solidFill>
                <a:effectLst/>
                <a:latin typeface="+mn-lt"/>
              </a:rPr>
              <a:t>: Marcos Dracos</a:t>
            </a:r>
            <a:br>
              <a:rPr lang="sv-SE" sz="2200" dirty="0">
                <a:solidFill>
                  <a:schemeClr val="tx1"/>
                </a:solidFill>
                <a:effectLst/>
                <a:latin typeface="+mn-lt"/>
              </a:rPr>
            </a:br>
            <a:r>
              <a:rPr lang="en-GB" sz="2200" dirty="0">
                <a:solidFill>
                  <a:schemeClr val="tx1"/>
                </a:solidFill>
                <a:effectLst/>
                <a:latin typeface="+mn-lt"/>
              </a:rPr>
              <a:t>For Short high intensity neutron pulses: </a:t>
            </a:r>
            <a:r>
              <a:rPr lang="en-US" sz="2200" dirty="0">
                <a:solidFill>
                  <a:schemeClr val="tx1"/>
                </a:solidFill>
                <a:effectLst/>
                <a:latin typeface="+mn-lt"/>
              </a:rPr>
              <a:t>Andrew Jackson </a:t>
            </a:r>
            <a:br>
              <a:rPr lang="sv-SE" sz="2200" dirty="0">
                <a:solidFill>
                  <a:schemeClr val="tx1"/>
                </a:solidFill>
                <a:effectLst/>
                <a:latin typeface="+mn-lt"/>
              </a:rPr>
            </a:br>
            <a:r>
              <a:rPr lang="en-GB" sz="2200" dirty="0">
                <a:solidFill>
                  <a:schemeClr val="tx1"/>
                </a:solidFill>
                <a:effectLst/>
                <a:latin typeface="+mn-lt"/>
              </a:rPr>
              <a:t>For </a:t>
            </a:r>
            <a:r>
              <a:rPr lang="en-GB" sz="2200" dirty="0" err="1">
                <a:solidFill>
                  <a:schemeClr val="tx1"/>
                </a:solidFill>
                <a:effectLst/>
                <a:latin typeface="+mn-lt"/>
              </a:rPr>
              <a:t>nuSTORM</a:t>
            </a:r>
            <a:r>
              <a:rPr lang="en-GB" sz="2200" dirty="0">
                <a:solidFill>
                  <a:schemeClr val="tx1"/>
                </a:solidFill>
                <a:effectLst/>
                <a:latin typeface="+mn-lt"/>
              </a:rPr>
              <a:t> and Neutrino Factory: Jaroslaw Pasternak</a:t>
            </a:r>
            <a:br>
              <a:rPr lang="sv-SE" sz="2200" dirty="0">
                <a:solidFill>
                  <a:schemeClr val="tx1"/>
                </a:solidFill>
                <a:effectLst/>
                <a:latin typeface="+mn-lt"/>
              </a:rPr>
            </a:br>
            <a:r>
              <a:rPr lang="en-GB" sz="2200" dirty="0">
                <a:solidFill>
                  <a:schemeClr val="tx1"/>
                </a:solidFill>
                <a:effectLst/>
                <a:latin typeface="+mn-lt"/>
              </a:rPr>
              <a:t>For Coherent Scattering and Decay at rest: Janet Conrad (TBC)</a:t>
            </a:r>
            <a:br>
              <a:rPr lang="sv-SE" sz="2200" dirty="0">
                <a:solidFill>
                  <a:schemeClr val="tx1"/>
                </a:solidFill>
                <a:effectLst/>
                <a:latin typeface="+mn-lt"/>
              </a:rPr>
            </a:br>
            <a:r>
              <a:rPr lang="en-GB" sz="2200" dirty="0">
                <a:solidFill>
                  <a:schemeClr val="tx1"/>
                </a:solidFill>
                <a:effectLst/>
                <a:latin typeface="+mn-lt"/>
              </a:rPr>
              <a:t> </a:t>
            </a:r>
            <a:br>
              <a:rPr lang="sv-SE" sz="2200" dirty="0">
                <a:solidFill>
                  <a:schemeClr val="tx1"/>
                </a:solidFill>
                <a:effectLst/>
                <a:latin typeface="+mn-lt"/>
              </a:rPr>
            </a:br>
            <a:r>
              <a:rPr lang="en-GB" sz="2200" dirty="0">
                <a:solidFill>
                  <a:schemeClr val="tx1"/>
                </a:solidFill>
                <a:effectLst/>
                <a:latin typeface="+mn-lt"/>
              </a:rPr>
              <a:t>It was agreed to call a web meeting of these Contact Persons in May 2020 in order to set up a Research Plan to prepare for  Horizon Europe fund applications for a HIFI design study project.</a:t>
            </a:r>
            <a:br>
              <a:rPr lang="sv-SE" dirty="0">
                <a:effectLst/>
              </a:rPr>
            </a:br>
            <a:endParaRPr lang="en-GB" sz="1200" dirty="0"/>
          </a:p>
        </p:txBody>
      </p:sp>
      <p:sp>
        <p:nvSpPr>
          <p:cNvPr id="3" name="Date Placeholder 2">
            <a:extLst>
              <a:ext uri="{FF2B5EF4-FFF2-40B4-BE49-F238E27FC236}">
                <a16:creationId xmlns:a16="http://schemas.microsoft.com/office/drawing/2014/main" id="{D3CE7D33-C660-4A50-A3AC-A8C41830D543}"/>
              </a:ext>
            </a:extLst>
          </p:cNvPr>
          <p:cNvSpPr>
            <a:spLocks noGrp="1"/>
          </p:cNvSpPr>
          <p:nvPr>
            <p:ph type="dt" sz="half" idx="10"/>
          </p:nvPr>
        </p:nvSpPr>
        <p:spPr/>
        <p:txBody>
          <a:bodyPr/>
          <a:lstStyle/>
          <a:p>
            <a:pPr>
              <a:defRPr/>
            </a:pPr>
            <a:r>
              <a:rPr lang="sv-SE" noProof="0"/>
              <a:t>2020-03-09</a:t>
            </a:r>
            <a:endParaRPr lang="en-GB" noProof="0" dirty="0"/>
          </a:p>
        </p:txBody>
      </p:sp>
      <p:sp>
        <p:nvSpPr>
          <p:cNvPr id="4" name="Footer Placeholder 3">
            <a:extLst>
              <a:ext uri="{FF2B5EF4-FFF2-40B4-BE49-F238E27FC236}">
                <a16:creationId xmlns:a16="http://schemas.microsoft.com/office/drawing/2014/main" id="{31DDFE4D-5A49-4D2D-AA1D-82503F2C4808}"/>
              </a:ext>
            </a:extLst>
          </p:cNvPr>
          <p:cNvSpPr>
            <a:spLocks noGrp="1"/>
          </p:cNvSpPr>
          <p:nvPr>
            <p:ph type="ftr" sz="quarter" idx="11"/>
          </p:nvPr>
        </p:nvSpPr>
        <p:spPr>
          <a:xfrm>
            <a:off x="3124200" y="6523354"/>
            <a:ext cx="2895600" cy="263815"/>
          </a:xfrm>
        </p:spPr>
        <p:txBody>
          <a:bodyPr/>
          <a:lstStyle/>
          <a:p>
            <a:pPr>
              <a:defRPr/>
            </a:pPr>
            <a:r>
              <a:rPr lang="en-US" noProof="0" dirty="0"/>
              <a:t>UHH </a:t>
            </a:r>
            <a:r>
              <a:rPr lang="en-US" noProof="0" dirty="0" err="1"/>
              <a:t>ESSnuSB</a:t>
            </a:r>
            <a:r>
              <a:rPr lang="en-US" noProof="0" dirty="0"/>
              <a:t> Workshop                                                Tord Ekelöf   Uppsala University</a:t>
            </a:r>
            <a:endParaRPr lang="en-GB" noProof="0" dirty="0"/>
          </a:p>
        </p:txBody>
      </p:sp>
      <p:sp>
        <p:nvSpPr>
          <p:cNvPr id="5" name="Slide Number Placeholder 4">
            <a:extLst>
              <a:ext uri="{FF2B5EF4-FFF2-40B4-BE49-F238E27FC236}">
                <a16:creationId xmlns:a16="http://schemas.microsoft.com/office/drawing/2014/main" id="{4C780478-4952-4FD6-ACD5-5E85F1D5CEDD}"/>
              </a:ext>
            </a:extLst>
          </p:cNvPr>
          <p:cNvSpPr>
            <a:spLocks noGrp="1"/>
          </p:cNvSpPr>
          <p:nvPr>
            <p:ph type="sldNum" sz="quarter" idx="12"/>
          </p:nvPr>
        </p:nvSpPr>
        <p:spPr/>
        <p:txBody>
          <a:bodyPr/>
          <a:lstStyle/>
          <a:p>
            <a:pPr>
              <a:defRPr/>
            </a:pPr>
            <a:fld id="{48550CC0-2D5F-6D4A-9D75-2980E64365EE}" type="slidenum">
              <a:rPr lang="en-GB" noProof="0" smtClean="0"/>
              <a:pPr>
                <a:defRPr/>
              </a:pPr>
              <a:t>4</a:t>
            </a:fld>
            <a:endParaRPr lang="en-GB" noProof="0" dirty="0"/>
          </a:p>
        </p:txBody>
      </p:sp>
    </p:spTree>
    <p:extLst>
      <p:ext uri="{BB962C8B-B14F-4D97-AF65-F5344CB8AC3E}">
        <p14:creationId xmlns:p14="http://schemas.microsoft.com/office/powerpoint/2010/main" val="403638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3B3A4-CA48-494B-8B44-09DC8DE40F21}"/>
              </a:ext>
            </a:extLst>
          </p:cNvPr>
          <p:cNvSpPr>
            <a:spLocks noGrp="1"/>
          </p:cNvSpPr>
          <p:nvPr>
            <p:ph type="dt" sz="half" idx="10"/>
          </p:nvPr>
        </p:nvSpPr>
        <p:spPr/>
        <p:txBody>
          <a:bodyPr/>
          <a:lstStyle/>
          <a:p>
            <a:pPr>
              <a:defRPr/>
            </a:pPr>
            <a:r>
              <a:rPr lang="sv-SE"/>
              <a:t>2020-03-09</a:t>
            </a:r>
            <a:endParaRPr lang="fr-FR"/>
          </a:p>
        </p:txBody>
      </p:sp>
      <p:sp>
        <p:nvSpPr>
          <p:cNvPr id="3" name="Footer Placeholder 2">
            <a:extLst>
              <a:ext uri="{FF2B5EF4-FFF2-40B4-BE49-F238E27FC236}">
                <a16:creationId xmlns:a16="http://schemas.microsoft.com/office/drawing/2014/main" id="{EAC334BB-E0F5-43E1-AA92-7B34FB928E53}"/>
              </a:ext>
            </a:extLst>
          </p:cNvPr>
          <p:cNvSpPr>
            <a:spLocks noGrp="1"/>
          </p:cNvSpPr>
          <p:nvPr>
            <p:ph type="ftr" sz="quarter" idx="11"/>
          </p:nvPr>
        </p:nvSpPr>
        <p:spPr>
          <a:xfrm>
            <a:off x="3124200" y="6523354"/>
            <a:ext cx="2895600" cy="263815"/>
          </a:xfrm>
        </p:spPr>
        <p:txBody>
          <a:bodyPr/>
          <a:lstStyle/>
          <a:p>
            <a:pPr>
              <a:defRPr/>
            </a:pPr>
            <a:r>
              <a:rPr lang="en-US" dirty="0"/>
              <a:t>UHH </a:t>
            </a:r>
            <a:r>
              <a:rPr lang="en-US" dirty="0" err="1"/>
              <a:t>ESSnuSB</a:t>
            </a:r>
            <a:r>
              <a:rPr lang="en-US" dirty="0"/>
              <a:t> Workshop                                                Tord Ekelöf   Uppsala University</a:t>
            </a:r>
            <a:endParaRPr lang="fr-FR" dirty="0"/>
          </a:p>
        </p:txBody>
      </p:sp>
      <p:sp>
        <p:nvSpPr>
          <p:cNvPr id="4" name="Slide Number Placeholder 3">
            <a:extLst>
              <a:ext uri="{FF2B5EF4-FFF2-40B4-BE49-F238E27FC236}">
                <a16:creationId xmlns:a16="http://schemas.microsoft.com/office/drawing/2014/main" id="{5EA30810-9B86-4086-B2A3-0AD5C326D366}"/>
              </a:ext>
            </a:extLst>
          </p:cNvPr>
          <p:cNvSpPr>
            <a:spLocks noGrp="1"/>
          </p:cNvSpPr>
          <p:nvPr>
            <p:ph type="sldNum" sz="quarter" idx="12"/>
          </p:nvPr>
        </p:nvSpPr>
        <p:spPr/>
        <p:txBody>
          <a:bodyPr/>
          <a:lstStyle/>
          <a:p>
            <a:fld id="{9E852C18-6637-5F4D-8CDD-BDF071C6CFEB}" type="slidenum">
              <a:rPr lang="fr-FR" altLang="en-US" smtClean="0"/>
              <a:pPr/>
              <a:t>5</a:t>
            </a:fld>
            <a:endParaRPr lang="fr-FR" altLang="en-US"/>
          </a:p>
        </p:txBody>
      </p:sp>
      <p:sp>
        <p:nvSpPr>
          <p:cNvPr id="5" name="Rectangle 4">
            <a:extLst>
              <a:ext uri="{FF2B5EF4-FFF2-40B4-BE49-F238E27FC236}">
                <a16:creationId xmlns:a16="http://schemas.microsoft.com/office/drawing/2014/main" id="{8C0540FD-233A-41F5-8B65-A0EA2F5F58DC}"/>
              </a:ext>
            </a:extLst>
          </p:cNvPr>
          <p:cNvSpPr/>
          <p:nvPr/>
        </p:nvSpPr>
        <p:spPr>
          <a:xfrm>
            <a:off x="127591" y="29984"/>
            <a:ext cx="9144000" cy="6768071"/>
          </a:xfrm>
          <a:prstGeom prst="rect">
            <a:avLst/>
          </a:prstGeom>
        </p:spPr>
        <p:txBody>
          <a:bodyPr wrap="square">
            <a:spAutoFit/>
          </a:bodyPr>
          <a:lstStyle/>
          <a:p>
            <a:r>
              <a:rPr lang="en-US" sz="2400" u="sng" dirty="0"/>
              <a:t>Draft Research Plan for the High Intensity Frontier Initiative (HIFI)</a:t>
            </a:r>
          </a:p>
          <a:p>
            <a:endParaRPr lang="sv-SE" sz="2400" dirty="0"/>
          </a:p>
          <a:p>
            <a:r>
              <a:rPr lang="en-US" sz="2000" dirty="0">
                <a:solidFill>
                  <a:srgbClr val="000000"/>
                </a:solidFill>
                <a:latin typeface="Calibri" panose="020F0502020204030204" pitchFamily="34" charset="0"/>
                <a:ea typeface="Calibri" panose="020F0502020204030204" pitchFamily="34" charset="0"/>
              </a:rPr>
              <a:t>Below a summary of High Intensity Frontier Initiative (HIFI) design-goals</a:t>
            </a:r>
            <a:endParaRPr lang="sv-SE" sz="2000" dirty="0">
              <a:solidFill>
                <a:srgbClr val="000000"/>
              </a:solidFill>
              <a:latin typeface="Calibri" panose="020F0502020204030204" pitchFamily="34" charset="0"/>
              <a:ea typeface="Calibri" panose="020F0502020204030204" pitchFamily="34" charset="0"/>
            </a:endParaRPr>
          </a:p>
          <a:p>
            <a:r>
              <a:rPr lang="en-US" dirty="0">
                <a:solidFill>
                  <a:srgbClr val="000000"/>
                </a:solidFill>
                <a:latin typeface="Calibri" panose="020F0502020204030204" pitchFamily="34" charset="0"/>
                <a:ea typeface="Calibri" panose="020F0502020204030204" pitchFamily="34" charset="0"/>
              </a:rPr>
              <a:t> </a:t>
            </a:r>
            <a:endParaRPr lang="sv-SE" sz="2000" dirty="0">
              <a:solidFill>
                <a:srgbClr val="000000"/>
              </a:solidFill>
              <a:latin typeface="Calibri" panose="020F0502020204030204" pitchFamily="34" charset="0"/>
              <a:ea typeface="Calibri" panose="020F0502020204030204" pitchFamily="34" charset="0"/>
            </a:endParaRPr>
          </a:p>
          <a:p>
            <a:r>
              <a:rPr lang="en-US" b="1" u="sng" dirty="0">
                <a:solidFill>
                  <a:srgbClr val="000000"/>
                </a:solidFill>
                <a:latin typeface="Calibri" panose="020F0502020204030204" pitchFamily="34" charset="0"/>
                <a:ea typeface="Calibri" panose="020F0502020204030204" pitchFamily="34" charset="0"/>
              </a:rPr>
              <a:t>Neutrino Super Beams</a:t>
            </a:r>
            <a:endParaRPr lang="sv-SE" sz="2000" b="1" dirty="0">
              <a:solidFill>
                <a:srgbClr val="000000"/>
              </a:solidFill>
              <a:latin typeface="Calibri" panose="020F0502020204030204" pitchFamily="34" charset="0"/>
              <a:ea typeface="Calibri" panose="020F0502020204030204" pitchFamily="34" charset="0"/>
            </a:endParaRPr>
          </a:p>
          <a:p>
            <a:r>
              <a:rPr lang="en-US" dirty="0">
                <a:solidFill>
                  <a:srgbClr val="000000"/>
                </a:solidFill>
                <a:latin typeface="Calibri" panose="020F0502020204030204" pitchFamily="34" charset="0"/>
                <a:ea typeface="Calibri" panose="020F0502020204030204" pitchFamily="34" charset="0"/>
              </a:rPr>
              <a:t> </a:t>
            </a:r>
            <a:endParaRPr lang="sv-SE" sz="2000" dirty="0">
              <a:solidFill>
                <a:srgbClr val="000000"/>
              </a:solidFill>
              <a:latin typeface="Calibri" panose="020F0502020204030204" pitchFamily="34" charset="0"/>
              <a:ea typeface="Calibri" panose="020F0502020204030204" pitchFamily="34" charset="0"/>
            </a:endParaRPr>
          </a:p>
          <a:p>
            <a:r>
              <a:rPr lang="en-US" i="1" dirty="0">
                <a:solidFill>
                  <a:srgbClr val="000000"/>
                </a:solidFill>
                <a:latin typeface="Calibri" panose="020F0502020204030204" pitchFamily="34" charset="0"/>
                <a:ea typeface="Calibri" panose="020F0502020204030204" pitchFamily="34" charset="0"/>
              </a:rPr>
              <a:t>The ongoing </a:t>
            </a:r>
            <a:r>
              <a:rPr lang="en-US" i="1" dirty="0" err="1">
                <a:solidFill>
                  <a:srgbClr val="000000"/>
                </a:solidFill>
                <a:latin typeface="Calibri" panose="020F0502020204030204" pitchFamily="34" charset="0"/>
                <a:ea typeface="Calibri" panose="020F0502020204030204" pitchFamily="34" charset="0"/>
              </a:rPr>
              <a:t>ESSnuSB</a:t>
            </a:r>
            <a:r>
              <a:rPr lang="en-US" i="1" dirty="0">
                <a:solidFill>
                  <a:srgbClr val="000000"/>
                </a:solidFill>
                <a:latin typeface="Calibri" panose="020F0502020204030204" pitchFamily="34" charset="0"/>
                <a:ea typeface="Calibri" panose="020F0502020204030204" pitchFamily="34" charset="0"/>
              </a:rPr>
              <a:t> Design Study, funded by the EU Horizon2020 INFRADEV-1 program, has already delivered a midterm status report and will deliver a final Conceptual Design Report in December 2021. The further study towards a Technical Design Report will pursued within the HIFI project.</a:t>
            </a:r>
            <a:endParaRPr lang="sv-SE" sz="2000" i="1" dirty="0">
              <a:solidFill>
                <a:srgbClr val="000000"/>
              </a:solidFill>
              <a:latin typeface="Calibri" panose="020F0502020204030204" pitchFamily="34" charset="0"/>
              <a:ea typeface="Calibri" panose="020F0502020204030204" pitchFamily="34" charset="0"/>
            </a:endParaRPr>
          </a:p>
          <a:p>
            <a:endParaRPr lang="sv-SE" dirty="0">
              <a:latin typeface="Calibri" panose="020F0502020204030204" pitchFamily="34" charset="0"/>
              <a:ea typeface="Calibri" panose="020F0502020204030204" pitchFamily="34" charset="0"/>
              <a:cs typeface="Times New Roman" panose="02020603050405020304" pitchFamily="18" charset="0"/>
            </a:endParaRPr>
          </a:p>
          <a:p>
            <a:r>
              <a:rPr lang="en-US" b="1" u="sng" dirty="0">
                <a:solidFill>
                  <a:srgbClr val="000000"/>
                </a:solidFill>
                <a:latin typeface="Calibri" panose="020F0502020204030204" pitchFamily="34" charset="0"/>
                <a:ea typeface="Calibri" panose="020F0502020204030204" pitchFamily="34" charset="0"/>
              </a:rPr>
              <a:t>Short high intensity neutron pulses</a:t>
            </a:r>
            <a:endParaRPr lang="sv-SE" sz="2000" b="1" dirty="0">
              <a:solidFill>
                <a:srgbClr val="000000"/>
              </a:solidFill>
              <a:latin typeface="Calibri" panose="020F0502020204030204" pitchFamily="34" charset="0"/>
              <a:ea typeface="Calibri" panose="020F0502020204030204" pitchFamily="34" charset="0"/>
            </a:endParaRPr>
          </a:p>
          <a:p>
            <a:r>
              <a:rPr lang="en-US" dirty="0">
                <a:solidFill>
                  <a:srgbClr val="000000"/>
                </a:solidFill>
                <a:latin typeface="Calibri" panose="020F0502020204030204" pitchFamily="34" charset="0"/>
                <a:ea typeface="Calibri" panose="020F0502020204030204" pitchFamily="34" charset="0"/>
              </a:rPr>
              <a:t> </a:t>
            </a:r>
            <a:endParaRPr lang="sv-SE" sz="2000" dirty="0">
              <a:solidFill>
                <a:srgbClr val="000000"/>
              </a:solidFill>
              <a:latin typeface="Calibri" panose="020F0502020204030204" pitchFamily="34" charset="0"/>
              <a:ea typeface="Calibri" panose="020F0502020204030204" pitchFamily="34"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A design study of a slow-extraction system for the </a:t>
            </a:r>
            <a:r>
              <a:rPr lang="en-US" i="1" dirty="0" err="1">
                <a:latin typeface="Calibri" panose="020F0502020204030204" pitchFamily="34" charset="0"/>
                <a:ea typeface="Calibri" panose="020F0502020204030204" pitchFamily="34" charset="0"/>
                <a:cs typeface="Times New Roman" panose="02020603050405020304" pitchFamily="18" charset="0"/>
              </a:rPr>
              <a:t>ESSnuSB</a:t>
            </a:r>
            <a:r>
              <a:rPr lang="en-US" i="1" dirty="0">
                <a:latin typeface="Calibri" panose="020F0502020204030204" pitchFamily="34" charset="0"/>
                <a:ea typeface="Calibri" panose="020F0502020204030204" pitchFamily="34" charset="0"/>
                <a:cs typeface="Times New Roman" panose="02020603050405020304" pitchFamily="18" charset="0"/>
              </a:rPr>
              <a:t> accumulator capable of providing pulses of lengths around 50 µs will be performed</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Existing neutron spallation-target designs will be examined to determine if they meet the requirements of neutron production with such pulses. Furthermore, science cases and technical concepts will be developed for neutron instrumentation suites that could make use of the high brightness short pulses thus produced.</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err="1">
                <a:latin typeface="Calibri" panose="020F0502020204030204" pitchFamily="34" charset="0"/>
                <a:ea typeface="Calibri" panose="020F0502020204030204" pitchFamily="34" charset="0"/>
                <a:cs typeface="Times New Roman" panose="02020603050405020304" pitchFamily="18" charset="0"/>
              </a:rPr>
              <a:t>nuSTORM</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solidFill>
                  <a:srgbClr val="000000"/>
                </a:solidFill>
                <a:latin typeface="Calibri" panose="020F0502020204030204" pitchFamily="34" charset="0"/>
                <a:ea typeface="Calibri" panose="020F0502020204030204" pitchFamily="34" charset="0"/>
                <a:cs typeface="Calibri" panose="020F0502020204030204" pitchFamily="34" charset="0"/>
              </a:rPr>
              <a:t>A conceptual design of the pion capture and transport system and of the </a:t>
            </a:r>
            <a:r>
              <a:rPr lang="en-US" i="1" dirty="0" err="1">
                <a:solidFill>
                  <a:srgbClr val="000000"/>
                </a:solidFill>
                <a:latin typeface="Calibri" panose="020F0502020204030204" pitchFamily="34" charset="0"/>
                <a:ea typeface="Calibri" panose="020F0502020204030204" pitchFamily="34" charset="0"/>
                <a:cs typeface="Calibri" panose="020F0502020204030204" pitchFamily="34" charset="0"/>
              </a:rPr>
              <a:t>nuSTORM</a:t>
            </a:r>
            <a:r>
              <a:rPr lang="en-US" i="1" dirty="0">
                <a:solidFill>
                  <a:srgbClr val="000000"/>
                </a:solidFill>
                <a:latin typeface="Calibri" panose="020F0502020204030204" pitchFamily="34" charset="0"/>
                <a:ea typeface="Calibri" panose="020F0502020204030204" pitchFamily="34" charset="0"/>
                <a:cs typeface="Calibri" panose="020F0502020204030204" pitchFamily="34" charset="0"/>
              </a:rPr>
              <a:t> racetrack storage-ring based on the use of the ESS accelerator and the </a:t>
            </a:r>
            <a:r>
              <a:rPr lang="en-US" i="1" dirty="0" err="1">
                <a:solidFill>
                  <a:srgbClr val="000000"/>
                </a:solidFill>
                <a:latin typeface="Calibri" panose="020F0502020204030204" pitchFamily="34" charset="0"/>
                <a:ea typeface="Calibri" panose="020F0502020204030204" pitchFamily="34" charset="0"/>
                <a:cs typeface="Calibri" panose="020F0502020204030204" pitchFamily="34" charset="0"/>
              </a:rPr>
              <a:t>ESSnuSB</a:t>
            </a:r>
            <a:r>
              <a:rPr lang="en-US" i="1" dirty="0">
                <a:solidFill>
                  <a:srgbClr val="000000"/>
                </a:solidFill>
                <a:latin typeface="Calibri" panose="020F0502020204030204" pitchFamily="34" charset="0"/>
                <a:ea typeface="Calibri" panose="020F0502020204030204" pitchFamily="34" charset="0"/>
                <a:cs typeface="Calibri" panose="020F0502020204030204" pitchFamily="34" charset="0"/>
              </a:rPr>
              <a:t> accumulator will be studied and its operation simulated.</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370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566590-0CA4-4750-B9D9-D1A79305D74A}"/>
              </a:ext>
            </a:extLst>
          </p:cNvPr>
          <p:cNvSpPr>
            <a:spLocks noGrp="1"/>
          </p:cNvSpPr>
          <p:nvPr>
            <p:ph type="dt" sz="half" idx="10"/>
          </p:nvPr>
        </p:nvSpPr>
        <p:spPr/>
        <p:txBody>
          <a:bodyPr/>
          <a:lstStyle/>
          <a:p>
            <a:pPr>
              <a:defRPr/>
            </a:pPr>
            <a:r>
              <a:rPr lang="sv-SE"/>
              <a:t>2020-03-09</a:t>
            </a:r>
            <a:endParaRPr lang="fr-FR"/>
          </a:p>
        </p:txBody>
      </p:sp>
      <p:sp>
        <p:nvSpPr>
          <p:cNvPr id="3" name="Footer Placeholder 2">
            <a:extLst>
              <a:ext uri="{FF2B5EF4-FFF2-40B4-BE49-F238E27FC236}">
                <a16:creationId xmlns:a16="http://schemas.microsoft.com/office/drawing/2014/main" id="{8295E2A2-847B-4E68-B36D-0B4DEA16DBE5}"/>
              </a:ext>
            </a:extLst>
          </p:cNvPr>
          <p:cNvSpPr>
            <a:spLocks noGrp="1"/>
          </p:cNvSpPr>
          <p:nvPr>
            <p:ph type="ftr" sz="quarter" idx="11"/>
          </p:nvPr>
        </p:nvSpPr>
        <p:spPr>
          <a:xfrm>
            <a:off x="3124200" y="6523354"/>
            <a:ext cx="2895600" cy="263815"/>
          </a:xfrm>
        </p:spPr>
        <p:txBody>
          <a:bodyPr/>
          <a:lstStyle/>
          <a:p>
            <a:pPr>
              <a:defRPr/>
            </a:pPr>
            <a:r>
              <a:rPr lang="en-US" dirty="0"/>
              <a:t>UHH </a:t>
            </a:r>
            <a:r>
              <a:rPr lang="en-US" dirty="0" err="1"/>
              <a:t>ESSnuSB</a:t>
            </a:r>
            <a:r>
              <a:rPr lang="en-US" dirty="0"/>
              <a:t> Workshop                                                Tord Ekelöf   Uppsala University</a:t>
            </a:r>
            <a:endParaRPr lang="fr-FR" dirty="0"/>
          </a:p>
        </p:txBody>
      </p:sp>
      <p:sp>
        <p:nvSpPr>
          <p:cNvPr id="4" name="Slide Number Placeholder 3">
            <a:extLst>
              <a:ext uri="{FF2B5EF4-FFF2-40B4-BE49-F238E27FC236}">
                <a16:creationId xmlns:a16="http://schemas.microsoft.com/office/drawing/2014/main" id="{A3CB5EC5-7B8F-409C-B167-899456B16193}"/>
              </a:ext>
            </a:extLst>
          </p:cNvPr>
          <p:cNvSpPr>
            <a:spLocks noGrp="1"/>
          </p:cNvSpPr>
          <p:nvPr>
            <p:ph type="sldNum" sz="quarter" idx="12"/>
          </p:nvPr>
        </p:nvSpPr>
        <p:spPr/>
        <p:txBody>
          <a:bodyPr/>
          <a:lstStyle/>
          <a:p>
            <a:fld id="{9E852C18-6637-5F4D-8CDD-BDF071C6CFEB}" type="slidenum">
              <a:rPr lang="fr-FR" altLang="en-US" smtClean="0"/>
              <a:pPr/>
              <a:t>6</a:t>
            </a:fld>
            <a:endParaRPr lang="fr-FR" altLang="en-US"/>
          </a:p>
        </p:txBody>
      </p:sp>
      <p:sp>
        <p:nvSpPr>
          <p:cNvPr id="5" name="Rectangle 4">
            <a:extLst>
              <a:ext uri="{FF2B5EF4-FFF2-40B4-BE49-F238E27FC236}">
                <a16:creationId xmlns:a16="http://schemas.microsoft.com/office/drawing/2014/main" id="{062EC1F7-6EC3-45FF-AE61-11B68DB8F9C3}"/>
              </a:ext>
            </a:extLst>
          </p:cNvPr>
          <p:cNvSpPr/>
          <p:nvPr/>
        </p:nvSpPr>
        <p:spPr>
          <a:xfrm>
            <a:off x="212651" y="96889"/>
            <a:ext cx="8931349" cy="6428235"/>
          </a:xfrm>
          <a:prstGeom prst="rect">
            <a:avLst/>
          </a:prstGeom>
        </p:spPr>
        <p:txBody>
          <a:bodyPr wrap="square">
            <a:spAutoFit/>
          </a:bodyPr>
          <a:lstStyle/>
          <a:p>
            <a:pPr>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Neutrino Factory</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solidFill>
                  <a:srgbClr val="000000"/>
                </a:solidFill>
                <a:latin typeface="Calibri" panose="020F0502020204030204" pitchFamily="34" charset="0"/>
                <a:ea typeface="Calibri" panose="020F0502020204030204" pitchFamily="34" charset="0"/>
                <a:cs typeface="Calibri" panose="020F0502020204030204" pitchFamily="34" charset="0"/>
              </a:rPr>
              <a:t>The generation of 120 ns pulses with 50 ns gaps in the ESS </a:t>
            </a:r>
            <a:r>
              <a:rPr lang="en-US" i="1" dirty="0" err="1">
                <a:solidFill>
                  <a:srgbClr val="000000"/>
                </a:solidFill>
                <a:latin typeface="Calibri" panose="020F0502020204030204" pitchFamily="34" charset="0"/>
                <a:ea typeface="Calibri" panose="020F0502020204030204" pitchFamily="34" charset="0"/>
                <a:cs typeface="Calibri" panose="020F0502020204030204" pitchFamily="34" charset="0"/>
              </a:rPr>
              <a:t>linac</a:t>
            </a:r>
            <a:r>
              <a:rPr lang="en-US" i="1" dirty="0">
                <a:solidFill>
                  <a:srgbClr val="000000"/>
                </a:solidFill>
                <a:latin typeface="Calibri" panose="020F0502020204030204" pitchFamily="34" charset="0"/>
                <a:ea typeface="Calibri" panose="020F0502020204030204" pitchFamily="34" charset="0"/>
                <a:cs typeface="Calibri" panose="020F0502020204030204" pitchFamily="34" charset="0"/>
              </a:rPr>
              <a:t> and a conceptual design of the Compressor ring as well as a dedicated target and pion capture solenoid together with the muon front end with RF cavities will be studied.</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Muon Collider</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The studies of the Muon Collider will be made in close relation to those of the Neutrino Factory. The requirements for 6D cooling process are particularly critical for the Muon Collider and will be studied in detail.</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Neutrino Coherent Scattering</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The improvement in the performance that will be obtained using the 1.3 µs proton pulses obtained using the accumulator ring will be studied in detail in the present project within the framework of the already ongoing design study of an ESS based Coherent Neutrino Scattering project, that till now has been based on the use of the 2.86 </a:t>
            </a:r>
            <a:r>
              <a:rPr lang="en-US" i="1" dirty="0" err="1">
                <a:latin typeface="Calibri" panose="020F0502020204030204" pitchFamily="34" charset="0"/>
                <a:ea typeface="Calibri" panose="020F0502020204030204" pitchFamily="34" charset="0"/>
                <a:cs typeface="Times New Roman" panose="02020603050405020304" pitchFamily="18" charset="0"/>
              </a:rPr>
              <a:t>ms</a:t>
            </a:r>
            <a:r>
              <a:rPr lang="en-US" i="1" dirty="0">
                <a:latin typeface="Calibri" panose="020F0502020204030204" pitchFamily="34" charset="0"/>
                <a:ea typeface="Calibri" panose="020F0502020204030204" pitchFamily="34" charset="0"/>
                <a:cs typeface="Times New Roman" panose="02020603050405020304" pitchFamily="18" charset="0"/>
              </a:rPr>
              <a:t> long pulses obtained directly from the ESS accelerator. The experiment will need a well shielded area near the target which will also be studied.</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u="sng" dirty="0">
                <a:latin typeface="Calibri" panose="020F0502020204030204" pitchFamily="34" charset="0"/>
                <a:ea typeface="Calibri" panose="020F0502020204030204" pitchFamily="34" charset="0"/>
                <a:cs typeface="Times New Roman" panose="02020603050405020304" pitchFamily="18" charset="0"/>
              </a:rPr>
              <a:t>Neutrinos from Decay at Rest</a:t>
            </a:r>
            <a:endParaRPr lang="sv-SE"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The adaption of the K-PIPE design proposed for J-PARC to the ESS accelerator power and the 1.3 µs pulse length will be studied as well as an optimized decay-at-rest high-power target design</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9373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CD08-F78B-4DAB-B99C-9B2904867452}"/>
              </a:ext>
            </a:extLst>
          </p:cNvPr>
          <p:cNvSpPr>
            <a:spLocks noGrp="1"/>
          </p:cNvSpPr>
          <p:nvPr>
            <p:ph type="title"/>
          </p:nvPr>
        </p:nvSpPr>
        <p:spPr>
          <a:xfrm>
            <a:off x="480881" y="4879303"/>
            <a:ext cx="7876309" cy="1143000"/>
          </a:xfrm>
        </p:spPr>
        <p:txBody>
          <a:bodyPr>
            <a:normAutofit fontScale="90000"/>
          </a:bodyPr>
          <a:lstStyle/>
          <a:p>
            <a:pPr algn="l"/>
            <a:r>
              <a:rPr lang="en-GB" sz="2200" dirty="0">
                <a:solidFill>
                  <a:schemeClr val="tx1"/>
                </a:solidFill>
                <a:effectLst/>
                <a:latin typeface="+mn-lt"/>
              </a:rPr>
              <a:t>Letter of Interest to Snowmass 2021 submitted 31 August 2020: </a:t>
            </a:r>
            <a:br>
              <a:rPr lang="en-GB" sz="2200" b="0" dirty="0">
                <a:solidFill>
                  <a:schemeClr val="tx1"/>
                </a:solidFill>
                <a:effectLst/>
                <a:latin typeface="+mn-lt"/>
              </a:rPr>
            </a:br>
            <a:br>
              <a:rPr lang="sv-SE" sz="2700" b="0" dirty="0">
                <a:solidFill>
                  <a:schemeClr val="tx1"/>
                </a:solidFill>
                <a:effectLst/>
                <a:latin typeface="+mn-lt"/>
              </a:rPr>
            </a:br>
            <a:r>
              <a:rPr lang="en-GB" sz="2700" b="0" dirty="0">
                <a:solidFill>
                  <a:schemeClr val="tx1"/>
                </a:solidFill>
                <a:effectLst/>
                <a:latin typeface="+mn-lt"/>
              </a:rPr>
              <a:t>The ESS neutrino Super Beam Design Study (</a:t>
            </a:r>
            <a:r>
              <a:rPr lang="en-GB" sz="2700" b="0" dirty="0" err="1">
                <a:solidFill>
                  <a:schemeClr val="tx1"/>
                </a:solidFill>
                <a:effectLst/>
                <a:latin typeface="+mn-lt"/>
              </a:rPr>
              <a:t>ESSnuSB</a:t>
            </a:r>
            <a:r>
              <a:rPr lang="en-GB" sz="2700" b="0" dirty="0">
                <a:solidFill>
                  <a:schemeClr val="tx1"/>
                </a:solidFill>
                <a:effectLst/>
                <a:latin typeface="+mn-lt"/>
              </a:rPr>
              <a:t>) and the High Intensity Frontier Initiative (HIFI)</a:t>
            </a:r>
            <a:br>
              <a:rPr lang="en-GB" sz="2700" b="0" dirty="0">
                <a:solidFill>
                  <a:schemeClr val="tx1"/>
                </a:solidFill>
                <a:effectLst/>
                <a:latin typeface="+mn-lt"/>
              </a:rPr>
            </a:br>
            <a:r>
              <a:rPr lang="en-GB" sz="2000" b="0" dirty="0">
                <a:solidFill>
                  <a:schemeClr val="tx1"/>
                </a:solidFill>
                <a:effectLst/>
                <a:latin typeface="+mn-lt"/>
              </a:rPr>
              <a:t>Reference </a:t>
            </a:r>
            <a:r>
              <a:rPr lang="sv-SE" sz="2000" b="0" dirty="0">
                <a:solidFill>
                  <a:schemeClr val="tx1"/>
                </a:solidFill>
                <a:effectLst/>
                <a:latin typeface="+mn-lt"/>
              </a:rPr>
              <a:t>NF/SNOWMASS21-NF1_NF10-AF2_AF0</a:t>
            </a:r>
            <a:br>
              <a:rPr lang="sv-SE" sz="2000" b="0" dirty="0">
                <a:solidFill>
                  <a:schemeClr val="tx1"/>
                </a:solidFill>
                <a:effectLst/>
                <a:latin typeface="+mn-lt"/>
              </a:rPr>
            </a:br>
            <a:br>
              <a:rPr lang="en-GB" sz="1800" b="0" dirty="0">
                <a:solidFill>
                  <a:schemeClr val="tx1"/>
                </a:solidFill>
                <a:effectLst/>
                <a:latin typeface="+mn-lt"/>
              </a:rPr>
            </a:br>
            <a:r>
              <a:rPr lang="en-GB" sz="1800" b="0" dirty="0">
                <a:solidFill>
                  <a:schemeClr val="tx1"/>
                </a:solidFill>
                <a:effectLst/>
                <a:latin typeface="+mn-lt"/>
              </a:rPr>
              <a:t>Quote from the introduction:</a:t>
            </a:r>
            <a:br>
              <a:rPr lang="en-US" sz="1800" b="0" dirty="0">
                <a:solidFill>
                  <a:schemeClr val="tx1"/>
                </a:solidFill>
                <a:effectLst/>
                <a:latin typeface="+mn-lt"/>
              </a:rPr>
            </a:br>
            <a:br>
              <a:rPr lang="en-US" sz="1800" b="0" dirty="0">
                <a:solidFill>
                  <a:schemeClr val="tx1"/>
                </a:solidFill>
                <a:effectLst/>
                <a:latin typeface="+mn-lt"/>
              </a:rPr>
            </a:br>
            <a:r>
              <a:rPr lang="en-US" sz="2000" b="0" dirty="0">
                <a:solidFill>
                  <a:schemeClr val="tx1"/>
                </a:solidFill>
                <a:effectLst/>
                <a:latin typeface="+mn-lt"/>
              </a:rPr>
              <a:t>“A crucial addition required for the realization of the full potential of this ESS accelerator power upgrade [from 5 MW to 10 MW]  is that of a roughly 400 m circumference accumulator ring to be used to compress the duration of each accelerator pulse from ca 3 milliseconds to about 1 microsecond. Such a pulse-compressor ring, which is already being designed within the EU supported </a:t>
            </a:r>
            <a:r>
              <a:rPr lang="en-US" sz="2000" b="0" dirty="0" err="1">
                <a:solidFill>
                  <a:schemeClr val="tx1"/>
                </a:solidFill>
                <a:effectLst/>
                <a:latin typeface="+mn-lt"/>
              </a:rPr>
              <a:t>ESSnuSB</a:t>
            </a:r>
            <a:r>
              <a:rPr lang="en-US" sz="2000" b="0" dirty="0">
                <a:solidFill>
                  <a:schemeClr val="tx1"/>
                </a:solidFill>
                <a:effectLst/>
                <a:latin typeface="+mn-lt"/>
              </a:rPr>
              <a:t> neutrino Super Beam project for ESS, can also be used to benefit other intensity frontier projects.”</a:t>
            </a:r>
            <a:br>
              <a:rPr lang="en-US" sz="2000" b="0" dirty="0">
                <a:solidFill>
                  <a:schemeClr val="tx1"/>
                </a:solidFill>
                <a:effectLst/>
                <a:latin typeface="+mn-lt"/>
              </a:rPr>
            </a:br>
            <a:br>
              <a:rPr lang="en-US" sz="2000" b="0" dirty="0">
                <a:solidFill>
                  <a:schemeClr val="tx1"/>
                </a:solidFill>
                <a:effectLst/>
                <a:latin typeface="+mn-lt"/>
              </a:rPr>
            </a:br>
            <a:r>
              <a:rPr lang="en-US" sz="2000" b="0" dirty="0">
                <a:solidFill>
                  <a:schemeClr val="tx1"/>
                </a:solidFill>
                <a:effectLst/>
                <a:latin typeface="+mn-lt"/>
              </a:rPr>
              <a:t>In what follows in this letter, ESS neutrino Super Beam </a:t>
            </a:r>
            <a:r>
              <a:rPr lang="en-US" sz="2000" b="0" dirty="0" err="1">
                <a:solidFill>
                  <a:schemeClr val="tx1"/>
                </a:solidFill>
                <a:effectLst/>
                <a:latin typeface="+mn-lt"/>
              </a:rPr>
              <a:t>ESSnuSB</a:t>
            </a:r>
            <a:r>
              <a:rPr lang="en-US" sz="2000" b="0" dirty="0">
                <a:solidFill>
                  <a:schemeClr val="tx1"/>
                </a:solidFill>
                <a:effectLst/>
                <a:latin typeface="+mn-lt"/>
              </a:rPr>
              <a:t> and the other High Intensity </a:t>
            </a:r>
            <a:r>
              <a:rPr lang="en-US" sz="2000" b="0" dirty="0" err="1">
                <a:solidFill>
                  <a:schemeClr val="tx1"/>
                </a:solidFill>
                <a:effectLst/>
                <a:latin typeface="+mn-lt"/>
              </a:rPr>
              <a:t>Frontire</a:t>
            </a:r>
            <a:r>
              <a:rPr lang="en-US" sz="2000" b="0" dirty="0">
                <a:solidFill>
                  <a:schemeClr val="tx1"/>
                </a:solidFill>
                <a:effectLst/>
                <a:latin typeface="+mn-lt"/>
              </a:rPr>
              <a:t> Initiative study projects, i.e.  </a:t>
            </a:r>
            <a:r>
              <a:rPr lang="en-US" sz="2000" b="0" dirty="0">
                <a:solidFill>
                  <a:schemeClr val="tx1"/>
                </a:solidFill>
                <a:effectLst/>
                <a:latin typeface="+mn-lt"/>
                <a:ea typeface="Calibri" panose="020F0502020204030204" pitchFamily="34" charset="0"/>
              </a:rPr>
              <a:t>Short high intensity neutron pulses, </a:t>
            </a:r>
            <a:r>
              <a:rPr lang="en-US" sz="2000" b="0" dirty="0" err="1">
                <a:solidFill>
                  <a:schemeClr val="tx1"/>
                </a:solidFill>
                <a:effectLst/>
                <a:latin typeface="+mn-lt"/>
                <a:ea typeface="Calibri" panose="020F0502020204030204" pitchFamily="34" charset="0"/>
                <a:cs typeface="Times New Roman" panose="02020603050405020304" pitchFamily="18" charset="0"/>
              </a:rPr>
              <a:t>nuSTORM</a:t>
            </a:r>
            <a:r>
              <a:rPr lang="en-US" sz="2000" b="0" dirty="0">
                <a:solidFill>
                  <a:schemeClr val="tx1"/>
                </a:solidFill>
                <a:effectLst/>
                <a:latin typeface="+mn-lt"/>
                <a:ea typeface="Calibri" panose="020F0502020204030204" pitchFamily="34" charset="0"/>
                <a:cs typeface="Times New Roman" panose="02020603050405020304" pitchFamily="18" charset="0"/>
              </a:rPr>
              <a:t>, Neutrino Factory, Muon Collider, Neutrino Coherent Scattering and Neutrinos from Decay at Rest are described. The intent to apply to EU funding schemes for financial support is mentioned and the 23 collaborating institutions, among those 3 in the US, are listed.</a:t>
            </a:r>
            <a:br>
              <a:rPr lang="sv-SE" sz="4400" dirty="0">
                <a:latin typeface="Calibri" panose="020F0502020204030204" pitchFamily="34" charset="0"/>
                <a:ea typeface="Calibri" panose="020F0502020204030204" pitchFamily="34" charset="0"/>
                <a:cs typeface="Times New Roman" panose="02020603050405020304" pitchFamily="18" charset="0"/>
              </a:rPr>
            </a:br>
            <a:br>
              <a:rPr lang="sv-SE" sz="4400" dirty="0">
                <a:latin typeface="Calibri" panose="020F0502020204030204" pitchFamily="34" charset="0"/>
                <a:ea typeface="Calibri" panose="020F0502020204030204" pitchFamily="34" charset="0"/>
                <a:cs typeface="Times New Roman" panose="02020603050405020304" pitchFamily="18" charset="0"/>
              </a:rPr>
            </a:br>
            <a:br>
              <a:rPr lang="sv-SE" sz="4400" dirty="0">
                <a:latin typeface="Calibri" panose="020F0502020204030204" pitchFamily="34" charset="0"/>
                <a:ea typeface="Calibri" panose="020F0502020204030204" pitchFamily="34" charset="0"/>
                <a:cs typeface="Times New Roman" panose="02020603050405020304" pitchFamily="18" charset="0"/>
              </a:rPr>
            </a:br>
            <a:br>
              <a:rPr lang="sv-SE" sz="4400" dirty="0">
                <a:latin typeface="Calibri" panose="020F0502020204030204" pitchFamily="34" charset="0"/>
                <a:ea typeface="Calibri" panose="020F0502020204030204" pitchFamily="34" charset="0"/>
                <a:cs typeface="Times New Roman" panose="02020603050405020304" pitchFamily="18" charset="0"/>
              </a:rPr>
            </a:br>
            <a:br>
              <a:rPr lang="sv-SE" sz="4400" dirty="0">
                <a:latin typeface="Calibri" panose="020F0502020204030204" pitchFamily="34" charset="0"/>
                <a:ea typeface="Calibri" panose="020F0502020204030204" pitchFamily="34" charset="0"/>
                <a:cs typeface="Times New Roman" panose="02020603050405020304" pitchFamily="18" charset="0"/>
              </a:rPr>
            </a:br>
            <a:br>
              <a:rPr lang="sv-SE" sz="4400" dirty="0">
                <a:solidFill>
                  <a:srgbClr val="000000"/>
                </a:solidFill>
                <a:latin typeface="Calibri" panose="020F0502020204030204" pitchFamily="34" charset="0"/>
                <a:ea typeface="Calibri" panose="020F0502020204030204" pitchFamily="34" charset="0"/>
              </a:rPr>
            </a:br>
            <a:br>
              <a:rPr lang="sv-SE" dirty="0">
                <a:effectLst/>
              </a:rPr>
            </a:br>
            <a:endParaRPr lang="en-GB" dirty="0"/>
          </a:p>
        </p:txBody>
      </p:sp>
      <p:sp>
        <p:nvSpPr>
          <p:cNvPr id="3" name="Date Placeholder 2">
            <a:extLst>
              <a:ext uri="{FF2B5EF4-FFF2-40B4-BE49-F238E27FC236}">
                <a16:creationId xmlns:a16="http://schemas.microsoft.com/office/drawing/2014/main" id="{CCF7FEED-FE76-45AC-87E3-3844AAFF998D}"/>
              </a:ext>
            </a:extLst>
          </p:cNvPr>
          <p:cNvSpPr>
            <a:spLocks noGrp="1"/>
          </p:cNvSpPr>
          <p:nvPr>
            <p:ph type="dt" sz="half" idx="10"/>
          </p:nvPr>
        </p:nvSpPr>
        <p:spPr/>
        <p:txBody>
          <a:bodyPr/>
          <a:lstStyle/>
          <a:p>
            <a:pPr>
              <a:defRPr/>
            </a:pPr>
            <a:r>
              <a:rPr lang="sv-SE" noProof="0"/>
              <a:t>2020-03-09</a:t>
            </a:r>
            <a:endParaRPr lang="en-GB" noProof="0" dirty="0"/>
          </a:p>
        </p:txBody>
      </p:sp>
      <p:sp>
        <p:nvSpPr>
          <p:cNvPr id="4" name="Footer Placeholder 3">
            <a:extLst>
              <a:ext uri="{FF2B5EF4-FFF2-40B4-BE49-F238E27FC236}">
                <a16:creationId xmlns:a16="http://schemas.microsoft.com/office/drawing/2014/main" id="{D8012AC4-E14A-44F8-A5A8-FC42EB29EE71}"/>
              </a:ext>
            </a:extLst>
          </p:cNvPr>
          <p:cNvSpPr>
            <a:spLocks noGrp="1"/>
          </p:cNvSpPr>
          <p:nvPr>
            <p:ph type="ftr" sz="quarter" idx="11"/>
          </p:nvPr>
        </p:nvSpPr>
        <p:spPr>
          <a:xfrm>
            <a:off x="3124200" y="6512468"/>
            <a:ext cx="2895600" cy="263815"/>
          </a:xfrm>
        </p:spPr>
        <p:txBody>
          <a:bodyPr/>
          <a:lstStyle/>
          <a:p>
            <a:pPr>
              <a:defRPr/>
            </a:pPr>
            <a:r>
              <a:rPr lang="en-US" noProof="0" dirty="0"/>
              <a:t>UHH </a:t>
            </a:r>
            <a:r>
              <a:rPr lang="en-US" noProof="0" dirty="0" err="1"/>
              <a:t>ESSnuSB</a:t>
            </a:r>
            <a:r>
              <a:rPr lang="en-US" noProof="0" dirty="0"/>
              <a:t> Workshop                                                Tord Ekelöf   Uppsala University</a:t>
            </a:r>
            <a:endParaRPr lang="en-GB" noProof="0" dirty="0"/>
          </a:p>
        </p:txBody>
      </p:sp>
      <p:sp>
        <p:nvSpPr>
          <p:cNvPr id="5" name="Slide Number Placeholder 4">
            <a:extLst>
              <a:ext uri="{FF2B5EF4-FFF2-40B4-BE49-F238E27FC236}">
                <a16:creationId xmlns:a16="http://schemas.microsoft.com/office/drawing/2014/main" id="{507FE301-95BF-4DBC-A907-71B3DB0BD00A}"/>
              </a:ext>
            </a:extLst>
          </p:cNvPr>
          <p:cNvSpPr>
            <a:spLocks noGrp="1"/>
          </p:cNvSpPr>
          <p:nvPr>
            <p:ph type="sldNum" sz="quarter" idx="12"/>
          </p:nvPr>
        </p:nvSpPr>
        <p:spPr/>
        <p:txBody>
          <a:bodyPr/>
          <a:lstStyle/>
          <a:p>
            <a:pPr>
              <a:defRPr/>
            </a:pPr>
            <a:fld id="{48550CC0-2D5F-6D4A-9D75-2980E64365EE}" type="slidenum">
              <a:rPr lang="en-GB" noProof="0" smtClean="0"/>
              <a:pPr>
                <a:defRPr/>
              </a:pPr>
              <a:t>7</a:t>
            </a:fld>
            <a:endParaRPr lang="en-GB" noProof="0" dirty="0"/>
          </a:p>
        </p:txBody>
      </p:sp>
    </p:spTree>
    <p:extLst>
      <p:ext uri="{BB962C8B-B14F-4D97-AF65-F5344CB8AC3E}">
        <p14:creationId xmlns:p14="http://schemas.microsoft.com/office/powerpoint/2010/main" val="248359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C074A-8B8E-4BA2-9D7D-B108E75F9A38}"/>
              </a:ext>
            </a:extLst>
          </p:cNvPr>
          <p:cNvSpPr>
            <a:spLocks noGrp="1"/>
          </p:cNvSpPr>
          <p:nvPr>
            <p:ph type="dt" sz="half" idx="10"/>
          </p:nvPr>
        </p:nvSpPr>
        <p:spPr/>
        <p:txBody>
          <a:bodyPr/>
          <a:lstStyle/>
          <a:p>
            <a:pPr>
              <a:defRPr/>
            </a:pPr>
            <a:r>
              <a:rPr lang="sv-SE"/>
              <a:t>2020-03-09</a:t>
            </a:r>
            <a:endParaRPr lang="fr-FR"/>
          </a:p>
        </p:txBody>
      </p:sp>
      <p:sp>
        <p:nvSpPr>
          <p:cNvPr id="3" name="Footer Placeholder 2">
            <a:extLst>
              <a:ext uri="{FF2B5EF4-FFF2-40B4-BE49-F238E27FC236}">
                <a16:creationId xmlns:a16="http://schemas.microsoft.com/office/drawing/2014/main" id="{DC5CE6AF-D0C1-4B2E-880B-E3A11B3A2B31}"/>
              </a:ext>
            </a:extLst>
          </p:cNvPr>
          <p:cNvSpPr>
            <a:spLocks noGrp="1"/>
          </p:cNvSpPr>
          <p:nvPr>
            <p:ph type="ftr" sz="quarter" idx="11"/>
          </p:nvPr>
        </p:nvSpPr>
        <p:spPr>
          <a:xfrm>
            <a:off x="3124200" y="6501582"/>
            <a:ext cx="2895600" cy="263815"/>
          </a:xfrm>
        </p:spPr>
        <p:txBody>
          <a:bodyPr/>
          <a:lstStyle/>
          <a:p>
            <a:pPr>
              <a:defRPr/>
            </a:pPr>
            <a:r>
              <a:rPr lang="en-US" dirty="0"/>
              <a:t>UHH </a:t>
            </a:r>
            <a:r>
              <a:rPr lang="en-US" dirty="0" err="1"/>
              <a:t>ESSnuSB</a:t>
            </a:r>
            <a:r>
              <a:rPr lang="en-US" dirty="0"/>
              <a:t> Workshop                                                Tord Ekelöf   Uppsala University</a:t>
            </a:r>
            <a:endParaRPr lang="fr-FR" dirty="0"/>
          </a:p>
        </p:txBody>
      </p:sp>
      <p:sp>
        <p:nvSpPr>
          <p:cNvPr id="4" name="Slide Number Placeholder 3">
            <a:extLst>
              <a:ext uri="{FF2B5EF4-FFF2-40B4-BE49-F238E27FC236}">
                <a16:creationId xmlns:a16="http://schemas.microsoft.com/office/drawing/2014/main" id="{2890EB85-8807-4758-A58F-4CB08D8EFC31}"/>
              </a:ext>
            </a:extLst>
          </p:cNvPr>
          <p:cNvSpPr>
            <a:spLocks noGrp="1"/>
          </p:cNvSpPr>
          <p:nvPr>
            <p:ph type="sldNum" sz="quarter" idx="12"/>
          </p:nvPr>
        </p:nvSpPr>
        <p:spPr/>
        <p:txBody>
          <a:bodyPr/>
          <a:lstStyle/>
          <a:p>
            <a:fld id="{9E852C18-6637-5F4D-8CDD-BDF071C6CFEB}" type="slidenum">
              <a:rPr lang="fr-FR" altLang="en-US" smtClean="0"/>
              <a:pPr/>
              <a:t>8</a:t>
            </a:fld>
            <a:endParaRPr lang="fr-FR" altLang="en-US"/>
          </a:p>
        </p:txBody>
      </p:sp>
      <p:sp>
        <p:nvSpPr>
          <p:cNvPr id="5" name="Rectangle 4">
            <a:extLst>
              <a:ext uri="{FF2B5EF4-FFF2-40B4-BE49-F238E27FC236}">
                <a16:creationId xmlns:a16="http://schemas.microsoft.com/office/drawing/2014/main" id="{5D2C9E04-B9BF-4F0E-B34C-ACD690C8F406}"/>
              </a:ext>
            </a:extLst>
          </p:cNvPr>
          <p:cNvSpPr/>
          <p:nvPr/>
        </p:nvSpPr>
        <p:spPr>
          <a:xfrm>
            <a:off x="130628" y="0"/>
            <a:ext cx="8882743" cy="6906506"/>
          </a:xfrm>
          <a:prstGeom prst="rect">
            <a:avLst/>
          </a:prstGeom>
        </p:spPr>
        <p:txBody>
          <a:bodyPr wrap="square">
            <a:spAutoFit/>
          </a:bodyPr>
          <a:lstStyle/>
          <a:p>
            <a:pP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The interested community active in the </a:t>
            </a:r>
            <a:r>
              <a:rPr lang="en-US" sz="2000" b="1" dirty="0" err="1">
                <a:latin typeface="Calibri" panose="020F0502020204030204" pitchFamily="34" charset="0"/>
                <a:ea typeface="Calibri" panose="020F0502020204030204" pitchFamily="34" charset="0"/>
                <a:cs typeface="Times New Roman" panose="02020603050405020304" pitchFamily="18" charset="0"/>
              </a:rPr>
              <a:t>ESSnuSB</a:t>
            </a:r>
            <a:r>
              <a:rPr lang="en-US" sz="2000" b="1" dirty="0">
                <a:latin typeface="Calibri" panose="020F0502020204030204" pitchFamily="34" charset="0"/>
                <a:ea typeface="Calibri" panose="020F0502020204030204" pitchFamily="34" charset="0"/>
                <a:cs typeface="Times New Roman" panose="02020603050405020304" pitchFamily="18" charset="0"/>
              </a:rPr>
              <a:t> design study and HIFI initiative is composed of more than 70 physicists affiliated to the following institutions:</a:t>
            </a:r>
            <a:endParaRPr lang="sv-SE" sz="1600" b="1"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Centre National de la Recherche Scientific at IPHC (Strasbourg) and at </a:t>
            </a:r>
            <a:r>
              <a:rPr lang="en-US" sz="1600" dirty="0" err="1">
                <a:latin typeface="Calibri" panose="020F0502020204030204" pitchFamily="34" charset="0"/>
                <a:ea typeface="Calibri" panose="020F0502020204030204" pitchFamily="34" charset="0"/>
                <a:cs typeface="Times New Roman" panose="02020603050405020304" pitchFamily="18" charset="0"/>
              </a:rPr>
              <a:t>IJCLab</a:t>
            </a:r>
            <a:r>
              <a:rPr lang="en-US" sz="1600" dirty="0">
                <a:latin typeface="Calibri" panose="020F0502020204030204" pitchFamily="34" charset="0"/>
                <a:ea typeface="Calibri" panose="020F0502020204030204" pitchFamily="34" charset="0"/>
                <a:cs typeface="Times New Roman" panose="02020603050405020304" pitchFamily="18" charset="0"/>
              </a:rPr>
              <a:t> (Orsay), France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err="1">
                <a:latin typeface="Calibri" panose="020F0502020204030204" pitchFamily="34" charset="0"/>
                <a:ea typeface="Calibri" panose="020F0502020204030204" pitchFamily="34" charset="0"/>
                <a:cs typeface="Times New Roman" panose="02020603050405020304" pitchFamily="18" charset="0"/>
              </a:rPr>
              <a:t>Cukurova</a:t>
            </a:r>
            <a:r>
              <a:rPr lang="en-US" sz="1600" dirty="0">
                <a:latin typeface="Calibri" panose="020F0502020204030204" pitchFamily="34" charset="0"/>
                <a:ea typeface="Calibri" panose="020F0502020204030204" pitchFamily="34" charset="0"/>
                <a:cs typeface="Times New Roman" panose="02020603050405020304" pitchFamily="18" charset="0"/>
              </a:rPr>
              <a:t> University, Adana</a:t>
            </a:r>
            <a:r>
              <a:rPr lang="en-US" sz="1600" b="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Turkey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err="1">
                <a:latin typeface="Calibri" panose="020F0502020204030204" pitchFamily="34" charset="0"/>
                <a:ea typeface="Calibri" panose="020F0502020204030204" pitchFamily="34" charset="0"/>
                <a:cs typeface="Times New Roman" panose="02020603050405020304" pitchFamily="18" charset="0"/>
              </a:rPr>
              <a:t>Demokritos</a:t>
            </a:r>
            <a:r>
              <a:rPr lang="en-US" sz="1600" dirty="0">
                <a:latin typeface="Calibri" panose="020F0502020204030204" pitchFamily="34" charset="0"/>
                <a:ea typeface="Calibri" panose="020F0502020204030204" pitchFamily="34" charset="0"/>
                <a:cs typeface="Times New Roman" panose="02020603050405020304" pitchFamily="18" charset="0"/>
              </a:rPr>
              <a:t> Center, Athens, Greece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err="1">
                <a:latin typeface="Calibri" panose="020F0502020204030204" pitchFamily="34" charset="0"/>
                <a:ea typeface="Calibri" panose="020F0502020204030204" pitchFamily="34" charset="0"/>
                <a:cs typeface="Times New Roman" panose="02020603050405020304" pitchFamily="18" charset="0"/>
              </a:rPr>
              <a:t>Donostia</a:t>
            </a:r>
            <a:r>
              <a:rPr lang="en-US" sz="1600" dirty="0">
                <a:latin typeface="Calibri" panose="020F0502020204030204" pitchFamily="34" charset="0"/>
                <a:ea typeface="Calibri" panose="020F0502020204030204" pitchFamily="34" charset="0"/>
                <a:cs typeface="Times New Roman" panose="02020603050405020304" pitchFamily="18" charset="0"/>
              </a:rPr>
              <a:t> International Physics Center, San Sebastian, Spain</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European </a:t>
            </a:r>
            <a:r>
              <a:rPr lang="en-US" sz="1600" dirty="0" err="1">
                <a:latin typeface="Calibri" panose="020F0502020204030204" pitchFamily="34" charset="0"/>
                <a:ea typeface="Calibri" panose="020F0502020204030204" pitchFamily="34" charset="0"/>
                <a:cs typeface="Times New Roman" panose="02020603050405020304" pitchFamily="18" charset="0"/>
              </a:rPr>
              <a:t>Organisation</a:t>
            </a:r>
            <a:r>
              <a:rPr lang="en-US" sz="1600" dirty="0">
                <a:latin typeface="Calibri" panose="020F0502020204030204" pitchFamily="34" charset="0"/>
                <a:ea typeface="Calibri" panose="020F0502020204030204" pitchFamily="34" charset="0"/>
                <a:cs typeface="Times New Roman" panose="02020603050405020304" pitchFamily="18" charset="0"/>
              </a:rPr>
              <a:t> for Nuclear Research, Geneva, Switzerland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European Spallation Source, Lund, Sweden</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Gran </a:t>
            </a:r>
            <a:r>
              <a:rPr lang="en-US" sz="1600" dirty="0" err="1">
                <a:latin typeface="Calibri" panose="020F0502020204030204" pitchFamily="34" charset="0"/>
                <a:ea typeface="Calibri" panose="020F0502020204030204" pitchFamily="34" charset="0"/>
                <a:cs typeface="Times New Roman" panose="02020603050405020304" pitchFamily="18" charset="0"/>
              </a:rPr>
              <a:t>Sasso</a:t>
            </a:r>
            <a:r>
              <a:rPr lang="en-US" sz="1600" dirty="0">
                <a:latin typeface="Calibri" panose="020F0502020204030204" pitchFamily="34" charset="0"/>
                <a:ea typeface="Calibri" panose="020F0502020204030204" pitchFamily="34" charset="0"/>
                <a:cs typeface="Times New Roman" panose="02020603050405020304" pitchFamily="18" charset="0"/>
              </a:rPr>
              <a:t> Science Institute, L’Aquila, Italy</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Imperial College, London, UK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Institute of High Energy Physics, Beijing, China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err="1">
                <a:latin typeface="Calibri" panose="020F0502020204030204" pitchFamily="34" charset="0"/>
                <a:ea typeface="Calibri" panose="020F0502020204030204" pitchFamily="34" charset="0"/>
                <a:cs typeface="Times New Roman" panose="02020603050405020304" pitchFamily="18" charset="0"/>
              </a:rPr>
              <a:t>Istituto</a:t>
            </a:r>
            <a:r>
              <a:rPr lang="en-US" sz="1600" dirty="0">
                <a:latin typeface="Calibri" panose="020F0502020204030204" pitchFamily="34" charset="0"/>
                <a:ea typeface="Calibri" panose="020F0502020204030204" pitchFamily="34" charset="0"/>
                <a:cs typeface="Times New Roman" panose="02020603050405020304" pitchFamily="18" charset="0"/>
              </a:rPr>
              <a:t> Nazionale di </a:t>
            </a:r>
            <a:r>
              <a:rPr lang="en-US" sz="1600" dirty="0" err="1">
                <a:latin typeface="Calibri" panose="020F0502020204030204" pitchFamily="34" charset="0"/>
                <a:ea typeface="Calibri" panose="020F0502020204030204" pitchFamily="34" charset="0"/>
                <a:cs typeface="Times New Roman" panose="02020603050405020304" pitchFamily="18" charset="0"/>
              </a:rPr>
              <a:t>Fisica</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Nucleare</a:t>
            </a:r>
            <a:r>
              <a:rPr lang="en-US" sz="1600" dirty="0">
                <a:latin typeface="Calibri" panose="020F0502020204030204" pitchFamily="34" charset="0"/>
                <a:ea typeface="Calibri" panose="020F0502020204030204" pitchFamily="34" charset="0"/>
                <a:cs typeface="Times New Roman" panose="02020603050405020304" pitchFamily="18" charset="0"/>
              </a:rPr>
              <a:t> (INFN) at Bari, at Milano and at Padova,</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Italy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Lund University</a:t>
            </a:r>
            <a:r>
              <a:rPr lang="en-US" sz="1600" b="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Sweden</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Massachusetts Institute of Technology, USA</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University of Michigan, USA</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Royal Institute of Technology</a:t>
            </a:r>
            <a:r>
              <a:rPr lang="en-US" sz="1600" b="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Stockholm, Sweden,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err="1">
                <a:latin typeface="Calibri" panose="020F0502020204030204" pitchFamily="34" charset="0"/>
                <a:ea typeface="Calibri" panose="020F0502020204030204" pitchFamily="34" charset="0"/>
                <a:cs typeface="Times New Roman" panose="02020603050405020304" pitchFamily="18" charset="0"/>
              </a:rPr>
              <a:t>Rudjer</a:t>
            </a:r>
            <a:r>
              <a:rPr lang="en-US" sz="1600" dirty="0">
                <a:latin typeface="Calibri" panose="020F0502020204030204" pitchFamily="34" charset="0"/>
                <a:ea typeface="Calibri" panose="020F0502020204030204" pitchFamily="34" charset="0"/>
                <a:cs typeface="Times New Roman" panose="02020603050405020304" pitchFamily="18" charset="0"/>
              </a:rPr>
              <a:t> Boskovic Institute,</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Zagreb</a:t>
            </a:r>
            <a:r>
              <a:rPr lang="en-US" sz="1600" b="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Croatia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Sofia University St. </a:t>
            </a:r>
            <a:r>
              <a:rPr lang="en-US" sz="1600" dirty="0" err="1">
                <a:latin typeface="Calibri" panose="020F0502020204030204" pitchFamily="34" charset="0"/>
                <a:ea typeface="Calibri" panose="020F0502020204030204" pitchFamily="34" charset="0"/>
                <a:cs typeface="Times New Roman" panose="02020603050405020304" pitchFamily="18" charset="0"/>
              </a:rPr>
              <a:t>Kliment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err="1">
                <a:latin typeface="Calibri" panose="020F0502020204030204" pitchFamily="34" charset="0"/>
                <a:ea typeface="Calibri" panose="020F0502020204030204" pitchFamily="34" charset="0"/>
                <a:cs typeface="Times New Roman" panose="02020603050405020304" pitchFamily="18" charset="0"/>
              </a:rPr>
              <a:t>Ohridski</a:t>
            </a:r>
            <a:r>
              <a:rPr lang="en-US" sz="1600" dirty="0">
                <a:latin typeface="Calibri" panose="020F0502020204030204" pitchFamily="34" charset="0"/>
                <a:ea typeface="Calibri" panose="020F0502020204030204" pitchFamily="34" charset="0"/>
                <a:cs typeface="Times New Roman" panose="02020603050405020304" pitchFamily="18" charset="0"/>
              </a:rPr>
              <a:t>, Sofia, Bulgaria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Universidad </a:t>
            </a:r>
            <a:r>
              <a:rPr lang="en-US" sz="1600" dirty="0" err="1">
                <a:latin typeface="Calibri" panose="020F0502020204030204" pitchFamily="34" charset="0"/>
                <a:ea typeface="Calibri" panose="020F0502020204030204" pitchFamily="34" charset="0"/>
                <a:cs typeface="Times New Roman" panose="02020603050405020304" pitchFamily="18" charset="0"/>
              </a:rPr>
              <a:t>Autonoma</a:t>
            </a:r>
            <a:r>
              <a:rPr lang="en-US" sz="1600" dirty="0">
                <a:latin typeface="Calibri" panose="020F0502020204030204" pitchFamily="34" charset="0"/>
                <a:ea typeface="Calibri" panose="020F0502020204030204" pitchFamily="34" charset="0"/>
                <a:cs typeface="Times New Roman" panose="02020603050405020304" pitchFamily="18" charset="0"/>
              </a:rPr>
              <a:t> de Madrid</a:t>
            </a:r>
            <a:r>
              <a:rPr lang="en-US" sz="1600" b="1"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Spain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University of Durham, UK</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University of Hamburg, Germany</a:t>
            </a:r>
            <a:endParaRPr lang="sv-SE" sz="16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University of Science and Technology, Krakow, Poland </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University of Oslo,</a:t>
            </a:r>
            <a:r>
              <a:rPr lang="en-US" sz="1600" b="1" dirty="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Norway</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University of Texas, Arlington, USA</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University of Thessaloniki, Greece</a:t>
            </a:r>
            <a:endParaRPr lang="sv-S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Calibri" panose="020F0502020204030204" pitchFamily="34" charset="0"/>
                <a:ea typeface="Calibri" panose="020F0502020204030204" pitchFamily="34" charset="0"/>
                <a:cs typeface="Times New Roman" panose="02020603050405020304" pitchFamily="18" charset="0"/>
              </a:rPr>
              <a:t>Uppsala University, Sweden </a:t>
            </a: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676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C16F73-9030-454E-BB20-C4A5900EDCD0}"/>
              </a:ext>
            </a:extLst>
          </p:cNvPr>
          <p:cNvSpPr>
            <a:spLocks noGrp="1"/>
          </p:cNvSpPr>
          <p:nvPr>
            <p:ph type="dt" sz="half" idx="10"/>
          </p:nvPr>
        </p:nvSpPr>
        <p:spPr/>
        <p:txBody>
          <a:bodyPr/>
          <a:lstStyle/>
          <a:p>
            <a:pPr>
              <a:defRPr/>
            </a:pPr>
            <a:r>
              <a:rPr lang="sv-SE"/>
              <a:t>2020-03-09</a:t>
            </a:r>
            <a:endParaRPr lang="fr-FR"/>
          </a:p>
        </p:txBody>
      </p:sp>
      <p:sp>
        <p:nvSpPr>
          <p:cNvPr id="3" name="Footer Placeholder 2">
            <a:extLst>
              <a:ext uri="{FF2B5EF4-FFF2-40B4-BE49-F238E27FC236}">
                <a16:creationId xmlns:a16="http://schemas.microsoft.com/office/drawing/2014/main" id="{55B9EFCB-16AF-4405-AB5A-4E3D5381CCFC}"/>
              </a:ext>
            </a:extLst>
          </p:cNvPr>
          <p:cNvSpPr>
            <a:spLocks noGrp="1"/>
          </p:cNvSpPr>
          <p:nvPr>
            <p:ph type="ftr" sz="quarter" idx="11"/>
          </p:nvPr>
        </p:nvSpPr>
        <p:spPr>
          <a:xfrm>
            <a:off x="3124200" y="6512468"/>
            <a:ext cx="2895600" cy="263815"/>
          </a:xfrm>
        </p:spPr>
        <p:txBody>
          <a:bodyPr/>
          <a:lstStyle/>
          <a:p>
            <a:pPr>
              <a:defRPr/>
            </a:pPr>
            <a:r>
              <a:rPr lang="en-US" dirty="0"/>
              <a:t>UHH </a:t>
            </a:r>
            <a:r>
              <a:rPr lang="en-US" dirty="0" err="1"/>
              <a:t>ESSnuSB</a:t>
            </a:r>
            <a:r>
              <a:rPr lang="en-US" dirty="0"/>
              <a:t> Workshop                                                Tord Ekelöf   Uppsala University</a:t>
            </a:r>
            <a:endParaRPr lang="fr-FR" dirty="0"/>
          </a:p>
        </p:txBody>
      </p:sp>
      <p:sp>
        <p:nvSpPr>
          <p:cNvPr id="4" name="Slide Number Placeholder 3">
            <a:extLst>
              <a:ext uri="{FF2B5EF4-FFF2-40B4-BE49-F238E27FC236}">
                <a16:creationId xmlns:a16="http://schemas.microsoft.com/office/drawing/2014/main" id="{6F3A1B94-CD1C-434C-84AE-A45ACD55A413}"/>
              </a:ext>
            </a:extLst>
          </p:cNvPr>
          <p:cNvSpPr>
            <a:spLocks noGrp="1"/>
          </p:cNvSpPr>
          <p:nvPr>
            <p:ph type="sldNum" sz="quarter" idx="12"/>
          </p:nvPr>
        </p:nvSpPr>
        <p:spPr/>
        <p:txBody>
          <a:bodyPr/>
          <a:lstStyle/>
          <a:p>
            <a:fld id="{9E852C18-6637-5F4D-8CDD-BDF071C6CFEB}" type="slidenum">
              <a:rPr lang="fr-FR" altLang="en-US" smtClean="0"/>
              <a:pPr/>
              <a:t>9</a:t>
            </a:fld>
            <a:endParaRPr lang="fr-FR" altLang="en-US"/>
          </a:p>
        </p:txBody>
      </p:sp>
      <p:sp>
        <p:nvSpPr>
          <p:cNvPr id="5" name="Rectangle 4">
            <a:extLst>
              <a:ext uri="{FF2B5EF4-FFF2-40B4-BE49-F238E27FC236}">
                <a16:creationId xmlns:a16="http://schemas.microsoft.com/office/drawing/2014/main" id="{A0A1F9E4-5C51-4B2B-9A94-D5881E4F4C6F}"/>
              </a:ext>
            </a:extLst>
          </p:cNvPr>
          <p:cNvSpPr/>
          <p:nvPr/>
        </p:nvSpPr>
        <p:spPr>
          <a:xfrm>
            <a:off x="478465" y="200919"/>
            <a:ext cx="8367823" cy="6093976"/>
          </a:xfrm>
          <a:prstGeom prst="rect">
            <a:avLst/>
          </a:prstGeom>
        </p:spPr>
        <p:txBody>
          <a:bodyPr wrap="square">
            <a:spAutoFit/>
          </a:bodyPr>
          <a:lstStyle/>
          <a:p>
            <a:r>
              <a:rPr lang="en-GB" sz="3200" b="1" dirty="0">
                <a:solidFill>
                  <a:schemeClr val="accent6">
                    <a:lumMod val="75000"/>
                  </a:schemeClr>
                </a:solidFill>
                <a:latin typeface="Arial" panose="020B0604020202020204" pitchFamily="34" charset="0"/>
                <a:cs typeface="Arial" panose="020B0604020202020204" pitchFamily="34" charset="0"/>
              </a:rPr>
              <a:t>Horizon 2020</a:t>
            </a:r>
          </a:p>
          <a:p>
            <a:endParaRPr lang="en-GB" dirty="0">
              <a:solidFill>
                <a:schemeClr val="accent6">
                  <a:lumMod val="75000"/>
                </a:schemeClr>
              </a:solidFill>
              <a:latin typeface="Arial" panose="020B0604020202020204" pitchFamily="34" charset="0"/>
            </a:endParaRPr>
          </a:p>
          <a:p>
            <a:r>
              <a:rPr lang="en-GB" dirty="0">
                <a:solidFill>
                  <a:schemeClr val="accent6">
                    <a:lumMod val="75000"/>
                  </a:schemeClr>
                </a:solidFill>
                <a:latin typeface="Arial" panose="020B0604020202020204" pitchFamily="34" charset="0"/>
              </a:rPr>
              <a:t> </a:t>
            </a:r>
            <a:r>
              <a:rPr lang="en-GB" b="1" dirty="0">
                <a:solidFill>
                  <a:schemeClr val="accent6">
                    <a:lumMod val="75000"/>
                  </a:schemeClr>
                </a:solidFill>
                <a:latin typeface="Times New Roman" panose="02020603050405020304" pitchFamily="18" charset="0"/>
              </a:rPr>
              <a:t>INFRADEV-01-2019-2020: Design Studies</a:t>
            </a:r>
          </a:p>
          <a:p>
            <a:endParaRPr lang="en-GB" b="1" dirty="0">
              <a:solidFill>
                <a:srgbClr val="000000"/>
              </a:solidFill>
              <a:latin typeface="Times New Roman" panose="02020603050405020304" pitchFamily="18" charset="0"/>
            </a:endParaRPr>
          </a:p>
          <a:p>
            <a:r>
              <a:rPr lang="en-US" sz="1600" dirty="0">
                <a:highlight>
                  <a:srgbClr val="FFFF00"/>
                </a:highlight>
              </a:rPr>
              <a:t>Design studies should tackle all the key questions concerning the technical and conceptual feasibility of new or upgraded fully fledged user facilities </a:t>
            </a:r>
            <a:r>
              <a:rPr lang="en-US" sz="1600" dirty="0"/>
              <a:t>(proposals considering just a component for research infrastructures are not targeted by this topic). A design study proposal should demonstrate the relevance and the advancement with respect to the state-of-art of the proposed infrastructure. It should indicate the gaps in the research infrastructure landscape the new facility will cover as well as the research challenges it will make possible to address. All fields of research are considered.</a:t>
            </a:r>
          </a:p>
          <a:p>
            <a:r>
              <a:rPr lang="en-US" sz="1600" dirty="0"/>
              <a:t> </a:t>
            </a:r>
          </a:p>
          <a:p>
            <a:r>
              <a:rPr lang="en-US" sz="1600" dirty="0">
                <a:highlight>
                  <a:srgbClr val="FFFF00"/>
                </a:highlight>
              </a:rPr>
              <a:t>The main output of a design study will be the 'conceptual design report' </a:t>
            </a:r>
            <a:r>
              <a:rPr lang="en-US" sz="1600" dirty="0"/>
              <a:t>for a new or upgraded research infrastructure, showing the maturity of the concept and forming the basis for identifying and constructing the next generation of Europe's and the world's leading research infrastructures. Conceptual design reports will present major choices for design alternatives and associated cost ranges, both in terms of their strategic relevance for meeting today's and tomorrow's societal challenges, and (where applicable) in terms of the technical work underpinning the development of new or upgraded research infrastructures of strategic importance for Europe.</a:t>
            </a:r>
            <a:r>
              <a:rPr lang="en-GB" sz="1600" b="1" dirty="0">
                <a:solidFill>
                  <a:srgbClr val="000000"/>
                </a:solidFill>
                <a:latin typeface="Times New Roman" panose="02020603050405020304" pitchFamily="18" charset="0"/>
              </a:rPr>
              <a:t> </a:t>
            </a:r>
          </a:p>
          <a:p>
            <a:endParaRPr lang="en-GB" sz="1600" b="1" dirty="0">
              <a:solidFill>
                <a:srgbClr val="000000"/>
              </a:solidFill>
              <a:latin typeface="Times New Roman" panose="02020603050405020304" pitchFamily="18" charset="0"/>
            </a:endParaRPr>
          </a:p>
          <a:p>
            <a:r>
              <a:rPr lang="en-US" sz="1600" i="1" dirty="0"/>
              <a:t>The Commission considers that proposals requesting a contribution from the EU of between </a:t>
            </a:r>
            <a:r>
              <a:rPr lang="en-US" sz="1600" i="1" dirty="0">
                <a:highlight>
                  <a:srgbClr val="FFFF00"/>
                </a:highlight>
              </a:rPr>
              <a:t>EUR 1 and 3 million </a:t>
            </a:r>
            <a:r>
              <a:rPr lang="en-US" sz="1600" i="1" dirty="0"/>
              <a:t>would allow this specific challenge to be addressed appropriately. Nonetheless, this does not preclude submission and selection of proposals requesting other amounts.</a:t>
            </a:r>
            <a:endParaRPr lang="en-GB" sz="1600" dirty="0"/>
          </a:p>
        </p:txBody>
      </p:sp>
    </p:spTree>
    <p:extLst>
      <p:ext uri="{BB962C8B-B14F-4D97-AF65-F5344CB8AC3E}">
        <p14:creationId xmlns:p14="http://schemas.microsoft.com/office/powerpoint/2010/main" val="1917875538"/>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2612</TotalTime>
  <Words>3123</Words>
  <Application>Microsoft Office PowerPoint</Application>
  <PresentationFormat>On-screen Show (4:3)</PresentationFormat>
  <Paragraphs>229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ＭＳ Ｐゴシック</vt:lpstr>
      <vt:lpstr>Arial</vt:lpstr>
      <vt:lpstr>Calibri</vt:lpstr>
      <vt:lpstr>Comic Sans MS</vt:lpstr>
      <vt:lpstr>Symbol</vt:lpstr>
      <vt:lpstr>Times New Roman</vt:lpstr>
      <vt:lpstr>Thème Office</vt:lpstr>
      <vt:lpstr>PowerPoint Presentation</vt:lpstr>
      <vt:lpstr>PowerPoint Presentation</vt:lpstr>
      <vt:lpstr>PowerPoint Presentation</vt:lpstr>
      <vt:lpstr>   Following the Uppsala workshop the following Contact Persons for the different projects were proposed:   For Muon Collider: Carlo Rubbia For ESSnuSB: Marcos Dracos For Short high intensity neutron pulses: Andrew Jackson  For nuSTORM and Neutrino Factory: Jaroslaw Pasternak For Coherent Scattering and Decay at rest: Janet Conrad (TBC)   It was agreed to call a web meeting of these Contact Persons in May 2020 in order to set up a Research Plan to prepare for  Horizon Europe fund applications for a HIFI design study project. </vt:lpstr>
      <vt:lpstr>PowerPoint Presentation</vt:lpstr>
      <vt:lpstr>PowerPoint Presentation</vt:lpstr>
      <vt:lpstr>Letter of Interest to Snowmass 2021 submitted 31 August 2020:   The ESS neutrino Super Beam Design Study (ESSnuSB) and the High Intensity Frontier Initiative (HIFI) Reference NF/SNOWMASS21-NF1_NF10-AF2_AF0  Quote from the introduction:  “A crucial addition required for the realization of the full potential of this ESS accelerator power upgrade [from 5 MW to 10 MW]  is that of a roughly 400 m circumference accumulator ring to be used to compress the duration of each accelerator pulse from ca 3 milliseconds to about 1 microsecond. Such a pulse-compressor ring, which is already being designed within the EU supported ESSnuSB neutrino Super Beam project for ESS, can also be used to benefit other intensity frontier projects.”  In what follows in this letter, ESS neutrino Super Beam ESSnuSB and the other High Intensity Frontire Initiative study projects, i.e.  Short high intensity neutron pulses, nuSTORM, Neutrino Factory, Muon Collider, Neutrino Coherent Scattering and Neutrinos from Decay at Rest are described. The intent to apply to EU funding schemes for financial support is mentioned and the 23 collaborating institutions, among those 3 in the US, are listed.       </vt:lpstr>
      <vt:lpstr>PowerPoint Presentation</vt:lpstr>
      <vt:lpstr>PowerPoint Presentation</vt:lpstr>
      <vt:lpstr>PowerPoint Presentation</vt:lpstr>
      <vt:lpstr>Horizon Europe  The rules for the new funding schemes of Horizon Europe, which will be in operation during the years 2021-2027, are still being discussed by representatives of the EU member Countries in a committee that will eventually be the committee that will evaluate and decide on the Research Infrastructure fund applications to Horizon Europe. This committee , currently called the Shadow Committee, has come quite far in forming its proposal, which will be handed to the EU DG for Research towards the end of 2020. The call for applications will be published soon after with a dead-line for application later in the spring 2021. The decisions will made towards the end of 2021.   There are the three following funding schemes to which it may be possible for us to apply for funding (text quoted from the Shadow committee draft): </vt:lpstr>
      <vt:lpstr>PowerPoint Presentation</vt:lpstr>
      <vt:lpstr>PowerPoint Presentation</vt:lpstr>
      <vt:lpstr>PowerPoint Presentation</vt:lpstr>
      <vt:lpstr>PowerPoint Presentation</vt:lpstr>
      <vt:lpstr>PowerPoint Presentation</vt:lpstr>
      <vt:lpstr>PowerPoint Presentation</vt:lpstr>
    </vt:vector>
  </TitlesOfParts>
  <Company>IN2P3/CNRS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Plans for future neutrino oscillation beams in Europe</dc:title>
  <dc:creator>Marcos Dracos</dc:creator>
  <cp:lastModifiedBy>Tord Ekelöf</cp:lastModifiedBy>
  <cp:revision>1339</cp:revision>
  <cp:lastPrinted>2020-02-03T14:57:15Z</cp:lastPrinted>
  <dcterms:created xsi:type="dcterms:W3CDTF">2012-07-27T00:22:31Z</dcterms:created>
  <dcterms:modified xsi:type="dcterms:W3CDTF">2020-10-09T10:57:22Z</dcterms:modified>
</cp:coreProperties>
</file>