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9" r:id="rId2"/>
    <p:sldId id="506" r:id="rId3"/>
    <p:sldId id="593" r:id="rId4"/>
    <p:sldId id="596" r:id="rId5"/>
    <p:sldId id="594" r:id="rId6"/>
    <p:sldId id="595" r:id="rId7"/>
    <p:sldId id="597" r:id="rId8"/>
    <p:sldId id="598" r:id="rId9"/>
    <p:sldId id="599" r:id="rId10"/>
    <p:sldId id="552" r:id="rId11"/>
    <p:sldId id="514" r:id="rId12"/>
    <p:sldId id="515" r:id="rId13"/>
    <p:sldId id="518" r:id="rId14"/>
    <p:sldId id="519" r:id="rId15"/>
    <p:sldId id="570" r:id="rId16"/>
    <p:sldId id="522" r:id="rId17"/>
    <p:sldId id="551" r:id="rId18"/>
    <p:sldId id="524" r:id="rId19"/>
    <p:sldId id="590" r:id="rId20"/>
    <p:sldId id="462" r:id="rId21"/>
    <p:sldId id="463" r:id="rId22"/>
    <p:sldId id="470" r:id="rId23"/>
    <p:sldId id="473" r:id="rId24"/>
    <p:sldId id="478" r:id="rId25"/>
  </p:sldIdLst>
  <p:sldSz cx="9906000" cy="6858000" type="A4"/>
  <p:notesSz cx="68580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1600" kern="1200" baseline="-250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212"/>
    <a:srgbClr val="FEC517"/>
    <a:srgbClr val="FFC738"/>
    <a:srgbClr val="F0D74C"/>
    <a:srgbClr val="98183B"/>
    <a:srgbClr val="C30224"/>
    <a:srgbClr val="0000FF"/>
    <a:srgbClr val="16165C"/>
    <a:srgbClr val="16175E"/>
    <a:srgbClr val="171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9" autoAdjust="0"/>
    <p:restoredTop sz="96000" autoAdjust="0"/>
  </p:normalViewPr>
  <p:slideViewPr>
    <p:cSldViewPr showGuides="1">
      <p:cViewPr varScale="1">
        <p:scale>
          <a:sx n="117" d="100"/>
          <a:sy n="117" d="100"/>
        </p:scale>
        <p:origin x="1320" y="176"/>
      </p:cViewPr>
      <p:guideLst>
        <p:guide orient="horz" pos="2160"/>
        <p:guide pos="3120"/>
      </p:guideLst>
    </p:cSldViewPr>
  </p:slideViewPr>
  <p:outlineViewPr>
    <p:cViewPr>
      <p:scale>
        <a:sx n="100" d="100"/>
        <a:sy n="100" d="100"/>
      </p:scale>
      <p:origin x="112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6" d="100"/>
        <a:sy n="396" d="100"/>
      </p:scale>
      <p:origin x="0" y="87312"/>
    </p:cViewPr>
  </p:sorterViewPr>
  <p:notesViewPr>
    <p:cSldViewPr showGuides="1">
      <p:cViewPr varScale="1">
        <p:scale>
          <a:sx n="53" d="100"/>
          <a:sy n="53" d="100"/>
        </p:scale>
        <p:origin x="-2408" y="-128"/>
      </p:cViewPr>
      <p:guideLst>
        <p:guide orient="horz" pos="312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718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71013"/>
            <a:ext cx="29718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B82A7B-F487-3148-809A-7D72B097E1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3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pPr>
              <a:defRPr/>
            </a:pPr>
            <a:fld id="{BB8B0BFD-D931-FB46-A565-213BA1919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5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131C7-1D6B-2F4F-81BC-42446A46F37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D7073-A947-5246-B280-5AF4D982669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6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0BFD-D931-FB46-A565-213BA1919A8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0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0BFD-D931-FB46-A565-213BA1919A8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90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742950"/>
            <a:ext cx="5365750" cy="3714750"/>
          </a:xfrm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Wingdings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>
              <a:defRPr sz="1400" i="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26D79638-33C1-D847-964B-6DBCECEFF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83536344-AE6D-674E-AFA3-6B434CD41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71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F91CC7D9-E1F7-B848-9B21-7AF9A1699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680CC8D7-B184-5D45-9441-F27E722268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572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609600"/>
            <a:ext cx="4572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BDD4BEDE-D40E-4549-86DF-49EA7E4226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15BBACF8-7C48-1D4F-89A1-624411AAA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DD1D2092-0777-BF4C-88E2-1340A0000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4C531B78-991B-8F42-B930-01AC4862E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25F82D41-45D3-5B43-9969-AC02E2EA8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Slide# : </a:t>
            </a:r>
            <a:fld id="{590E3617-DCC1-9141-916C-B24AFA9CD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09600"/>
            <a:ext cx="929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 baseline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Slide# : </a:t>
            </a:r>
            <a:fld id="{740F9DD0-2E84-1144-8C3B-A5A0169651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Ø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è"/>
        <a:defRPr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startswithabang/2019/08/22/forget-about-electrons-and-protons-the-unstable-muon-could-be-the-future-of-particle-physics/" TargetMode="External"/><Relationship Id="rId2" Type="http://schemas.openxmlformats.org/officeDocument/2006/relationships/hyperlink" Target="https://www.forbes.com/sites/ethansiege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172200"/>
            <a:ext cx="2667000" cy="457200"/>
          </a:xfrm>
          <a:noFill/>
        </p:spPr>
        <p:txBody>
          <a:bodyPr/>
          <a:lstStyle/>
          <a:p>
            <a:r>
              <a:rPr lang="en-US" sz="1600" i="1"/>
              <a:t>ESS October 2020</a:t>
            </a:r>
            <a:endParaRPr lang="en-GB" sz="1600" i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9677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8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None/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US" sz="4400" baseline="0" dirty="0">
                <a:solidFill>
                  <a:srgbClr val="FF0000"/>
                </a:solidFill>
              </a:rPr>
              <a:t>The </a:t>
            </a:r>
            <a:r>
              <a:rPr lang="en-US" sz="4400" baseline="0" dirty="0" err="1">
                <a:solidFill>
                  <a:srgbClr val="FF0000"/>
                </a:solidFill>
              </a:rPr>
              <a:t>Muon</a:t>
            </a:r>
            <a:r>
              <a:rPr lang="en-US" sz="4400" baseline="0" dirty="0">
                <a:solidFill>
                  <a:srgbClr val="FF0000"/>
                </a:solidFill>
              </a:rPr>
              <a:t> Collider at the ESS</a:t>
            </a:r>
          </a:p>
          <a:p>
            <a:endParaRPr lang="en-GB" sz="3200" baseline="0" dirty="0">
              <a:solidFill>
                <a:srgbClr val="0000FF"/>
              </a:solidFill>
            </a:endParaRPr>
          </a:p>
          <a:p>
            <a:pPr>
              <a:spcBef>
                <a:spcPts val="1400"/>
              </a:spcBef>
            </a:pPr>
            <a:r>
              <a:rPr lang="en-GB" sz="3200" baseline="0" dirty="0">
                <a:solidFill>
                  <a:srgbClr val="0000FF"/>
                </a:solidFill>
              </a:rPr>
              <a:t>Carlo Rubbia</a:t>
            </a:r>
          </a:p>
          <a:p>
            <a:pPr>
              <a:lnSpc>
                <a:spcPts val="2880"/>
              </a:lnSpc>
              <a:spcBef>
                <a:spcPts val="1400"/>
              </a:spcBef>
            </a:pPr>
            <a:r>
              <a:rPr lang="en-GB" baseline="0" dirty="0">
                <a:solidFill>
                  <a:srgbClr val="0000FF"/>
                </a:solidFill>
              </a:rPr>
              <a:t>INFN and Gran </a:t>
            </a:r>
            <a:r>
              <a:rPr lang="en-GB" baseline="0" dirty="0" err="1">
                <a:solidFill>
                  <a:srgbClr val="0000FF"/>
                </a:solidFill>
              </a:rPr>
              <a:t>Sasso</a:t>
            </a:r>
            <a:r>
              <a:rPr lang="en-GB" baseline="0" dirty="0">
                <a:solidFill>
                  <a:srgbClr val="0000FF"/>
                </a:solidFill>
              </a:rPr>
              <a:t> Science Institute, L’Aquila, Italy</a:t>
            </a:r>
          </a:p>
          <a:p>
            <a:pPr>
              <a:lnSpc>
                <a:spcPts val="2880"/>
              </a:lnSpc>
              <a:spcBef>
                <a:spcPts val="1400"/>
              </a:spcBef>
            </a:pPr>
            <a:r>
              <a:rPr lang="en-GB" baseline="0" dirty="0">
                <a:solidFill>
                  <a:srgbClr val="0000FF"/>
                </a:solidFill>
              </a:rPr>
              <a:t>CERN, European Organization for Nuclear Research, Geneva, CH</a:t>
            </a:r>
          </a:p>
          <a:p>
            <a:pPr>
              <a:lnSpc>
                <a:spcPts val="2880"/>
              </a:lnSpc>
              <a:spcBef>
                <a:spcPts val="1400"/>
              </a:spcBef>
            </a:pPr>
            <a:r>
              <a:rPr lang="en-US" baseline="0" dirty="0">
                <a:solidFill>
                  <a:srgbClr val="0000FF"/>
                </a:solidFill>
              </a:rPr>
              <a:t>Life long Member of the Senate of the Italian Republic</a:t>
            </a:r>
          </a:p>
          <a:p>
            <a:pPr>
              <a:lnSpc>
                <a:spcPts val="2880"/>
              </a:lnSpc>
              <a:spcBef>
                <a:spcPts val="1400"/>
              </a:spcBef>
            </a:pPr>
            <a:endParaRPr lang="en-GB" baseline="0" dirty="0">
              <a:solidFill>
                <a:srgbClr val="0000FF"/>
              </a:solidFill>
            </a:endParaRPr>
          </a:p>
          <a:p>
            <a:pPr>
              <a:lnSpc>
                <a:spcPts val="2880"/>
              </a:lnSpc>
              <a:spcBef>
                <a:spcPts val="1400"/>
              </a:spcBef>
            </a:pPr>
            <a:endParaRPr lang="en-GB" baseline="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79638-33C1-D847-964B-6DBCECEFFCD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017500" y="1952625"/>
            <a:ext cx="18466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6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81600" y="3048000"/>
            <a:ext cx="3962400" cy="2948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1.- The proton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9753600" cy="2438400"/>
          </a:xfrm>
        </p:spPr>
        <p:txBody>
          <a:bodyPr/>
          <a:lstStyle/>
          <a:p>
            <a:pPr>
              <a:lnSpc>
                <a:spcPts val="2680"/>
              </a:lnSpc>
            </a:pPr>
            <a:r>
              <a:rPr lang="en-GB" sz="2400" dirty="0"/>
              <a:t>The  rate of the ESS- LINAC may be doubled to 28 Hz.</a:t>
            </a:r>
          </a:p>
          <a:p>
            <a:pPr>
              <a:lnSpc>
                <a:spcPts val="2680"/>
              </a:lnSpc>
            </a:pPr>
            <a:r>
              <a:rPr lang="en-GB" sz="2400" dirty="0"/>
              <a:t>Two proton rings of 35 m radius, the </a:t>
            </a:r>
            <a:r>
              <a:rPr lang="en-GB" sz="2400" i="1" dirty="0"/>
              <a:t>“Accumulator”</a:t>
            </a:r>
            <a:r>
              <a:rPr lang="en-GB" sz="2400" dirty="0"/>
              <a:t> collects the LINAC pulse and the </a:t>
            </a:r>
            <a:r>
              <a:rPr lang="en-GB" sz="2400" i="1" dirty="0"/>
              <a:t>“Compressor”</a:t>
            </a:r>
            <a:r>
              <a:rPr lang="en-GB" sz="2400" dirty="0"/>
              <a:t> steers the bunch to 1.5 ns. </a:t>
            </a:r>
          </a:p>
          <a:p>
            <a:pPr>
              <a:lnSpc>
                <a:spcPts val="2680"/>
              </a:lnSpc>
            </a:pPr>
            <a:r>
              <a:rPr lang="en-GB" sz="2400" dirty="0"/>
              <a:t>The beam transfer from the LINAC to the Accumulator is performed by a multi-turn injection of negative [p+2e-] ions, stripped at the entrance of the Accumulator ring, either with a thin absorbing carbon foil or of an appropriate LASER beam.</a:t>
            </a:r>
            <a:r>
              <a:rPr lang="en-US" sz="2400" dirty="0"/>
              <a:t> </a:t>
            </a:r>
            <a:endParaRPr lang="en-GB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91400" y="6553200"/>
            <a:ext cx="2063750" cy="228600"/>
          </a:xfrm>
        </p:spPr>
        <p:txBody>
          <a:bodyPr/>
          <a:lstStyle/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3124200"/>
            <a:ext cx="502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>
              <a:lnSpc>
                <a:spcPts val="2680"/>
              </a:lnSpc>
            </a:pPr>
            <a:r>
              <a:rPr lang="en-GB" sz="2400" baseline="0" dirty="0"/>
              <a:t>The pion spectrum produced by a given “proton power” (the number of protons inversely proportional to its energy) is nearly independent of proton kinetic energy between 8 and 20 </a:t>
            </a:r>
            <a:r>
              <a:rPr lang="en-GB" sz="2400" baseline="0" dirty="0" err="1"/>
              <a:t>GeV</a:t>
            </a:r>
            <a:r>
              <a:rPr lang="en-GB" sz="2400" baseline="0" dirty="0"/>
              <a:t> and a only a factor two lower for 2 </a:t>
            </a:r>
            <a:r>
              <a:rPr lang="en-GB" sz="2400" baseline="0" dirty="0" err="1"/>
              <a:t>GeV</a:t>
            </a:r>
            <a:r>
              <a:rPr lang="en-US" sz="2400" baseline="0" dirty="0"/>
              <a:t>. </a:t>
            </a:r>
            <a:endParaRPr lang="en-GB" sz="2400" baseline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5791200" y="5791200"/>
            <a:ext cx="2770510" cy="795754"/>
            <a:chOff x="5791200" y="5791200"/>
            <a:chExt cx="2770510" cy="795754"/>
          </a:xfrm>
        </p:grpSpPr>
        <p:sp>
          <p:nvSpPr>
            <p:cNvPr id="8" name="TextBox 7"/>
            <p:cNvSpPr txBox="1"/>
            <p:nvPr/>
          </p:nvSpPr>
          <p:spPr>
            <a:xfrm>
              <a:off x="5791200" y="6248400"/>
              <a:ext cx="2770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>
                  <a:solidFill>
                    <a:srgbClr val="FF0000"/>
                  </a:solidFill>
                  <a:latin typeface="+mn-lt"/>
                </a:rPr>
                <a:t>Pion momentum 300 MeV/c</a:t>
              </a:r>
            </a:p>
          </p:txBody>
        </p:sp>
        <p:sp>
          <p:nvSpPr>
            <p:cNvPr id="9" name="Up Arrow 8"/>
            <p:cNvSpPr/>
            <p:nvPr/>
          </p:nvSpPr>
          <p:spPr bwMode="auto">
            <a:xfrm>
              <a:off x="7010400" y="5791200"/>
              <a:ext cx="304800" cy="5334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11" name="Text Box 1"/>
          <p:cNvSpPr txBox="1"/>
          <p:nvPr/>
        </p:nvSpPr>
        <p:spPr>
          <a:xfrm rot="16200000">
            <a:off x="8268653" y="4652327"/>
            <a:ext cx="1785620" cy="3397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baseline="0" dirty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Yield (π/p/</a:t>
            </a:r>
            <a:r>
              <a:rPr lang="en-GB" baseline="0" dirty="0" err="1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sr</a:t>
            </a:r>
            <a:r>
              <a:rPr lang="en-GB" baseline="0" dirty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/</a:t>
            </a:r>
            <a:r>
              <a:rPr lang="en-GB" baseline="0" dirty="0" err="1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GeV</a:t>
            </a:r>
            <a:r>
              <a:rPr lang="en-GB" baseline="0" dirty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/</a:t>
            </a:r>
            <a:r>
              <a:rPr lang="en-GB" baseline="0" dirty="0" err="1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GeV</a:t>
            </a:r>
            <a:r>
              <a:rPr lang="en-GB" baseline="0" dirty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)</a:t>
            </a:r>
            <a:endParaRPr lang="en-US" baseline="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943600"/>
            <a:ext cx="2708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baseline="0" dirty="0">
                <a:solidFill>
                  <a:srgbClr val="FF0000"/>
                </a:solidFill>
              </a:rPr>
              <a:t>P. </a:t>
            </a:r>
            <a:r>
              <a:rPr lang="en-US" sz="2400" i="1" baseline="0" dirty="0" err="1">
                <a:solidFill>
                  <a:srgbClr val="FF0000"/>
                </a:solidFill>
              </a:rPr>
              <a:t>Sala</a:t>
            </a:r>
            <a:r>
              <a:rPr lang="en-US" sz="2400" i="1" baseline="0" dirty="0">
                <a:solidFill>
                  <a:srgbClr val="FF0000"/>
                </a:solidFill>
              </a:rPr>
              <a:t>: prediction </a:t>
            </a:r>
          </a:p>
        </p:txBody>
      </p:sp>
    </p:spTree>
    <p:extLst>
      <p:ext uri="{BB962C8B-B14F-4D97-AF65-F5344CB8AC3E}">
        <p14:creationId xmlns:p14="http://schemas.microsoft.com/office/powerpoint/2010/main" val="1678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mrot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352800" cy="25717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1"/>
            <a:ext cx="488219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0" y="5410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Rings have 35 m radius, </a:t>
            </a:r>
            <a:r>
              <a:rPr lang="en-GB" sz="2400" i="1" baseline="0" dirty="0" err="1">
                <a:solidFill>
                  <a:srgbClr val="FF0000"/>
                </a:solidFill>
                <a:latin typeface="+mn-lt"/>
              </a:rPr>
              <a:t>wth</a:t>
            </a:r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 4 pulses of 120 ns each separated by 50 ns</a:t>
            </a:r>
            <a:r>
              <a:rPr lang="en-GB" sz="2400" baseline="0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GB" dirty="0"/>
              <a:t>2.- </a:t>
            </a:r>
            <a:r>
              <a:rPr lang="en-GB" dirty="0" err="1"/>
              <a:t>Accumilator</a:t>
            </a:r>
            <a:r>
              <a:rPr lang="en-GB" dirty="0"/>
              <a:t> and compressor rings for H-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8" y="533400"/>
            <a:ext cx="5160682" cy="3048000"/>
          </a:xfrm>
        </p:spPr>
        <p:txBody>
          <a:bodyPr/>
          <a:lstStyle/>
          <a:p>
            <a:r>
              <a:rPr lang="en-GB" sz="2400" dirty="0"/>
              <a:t>In order to make use of a 5 </a:t>
            </a:r>
            <a:r>
              <a:rPr lang="en-GB" sz="2400" dirty="0" err="1"/>
              <a:t>MWatt</a:t>
            </a:r>
            <a:r>
              <a:rPr lang="en-GB" sz="2400" dirty="0"/>
              <a:t>/pulse from the ESS and the requirement of 1.5 ns long proton pulses, 2 coupled rings (Accumulator and Compressor) may subdivide the beam pulse into four pulses and operate the secondary beam at 4 x 14 = 56 Hz and a 17.8 </a:t>
            </a:r>
            <a:r>
              <a:rPr lang="en-GB" sz="2400" dirty="0" err="1"/>
              <a:t>ms</a:t>
            </a:r>
            <a:r>
              <a:rPr lang="en-GB" sz="2400" dirty="0"/>
              <a:t> bunch rate.</a:t>
            </a:r>
          </a:p>
        </p:txBody>
      </p:sp>
    </p:spTree>
    <p:extLst>
      <p:ext uri="{BB962C8B-B14F-4D97-AF65-F5344CB8AC3E}">
        <p14:creationId xmlns:p14="http://schemas.microsoft.com/office/powerpoint/2010/main" val="26648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mmar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2" y="1524000"/>
            <a:ext cx="5979778" cy="467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906000" cy="533400"/>
          </a:xfrm>
        </p:spPr>
        <p:txBody>
          <a:bodyPr/>
          <a:lstStyle/>
          <a:p>
            <a:r>
              <a:rPr lang="en-GB" dirty="0"/>
              <a:t>3.- The cooling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753600" cy="1219200"/>
          </a:xfrm>
        </p:spPr>
        <p:txBody>
          <a:bodyPr/>
          <a:lstStyle/>
          <a:p>
            <a:pPr>
              <a:lnSpc>
                <a:spcPts val="2780"/>
              </a:lnSpc>
            </a:pPr>
            <a:r>
              <a:rPr lang="en-GB" sz="2400" dirty="0"/>
              <a:t>Three successive steps are required in order to bring the </a:t>
            </a:r>
            <a:r>
              <a:rPr lang="en-GB" sz="2400" dirty="0" err="1"/>
              <a:t>muon</a:t>
            </a:r>
            <a:r>
              <a:rPr lang="en-GB" sz="2400" dirty="0"/>
              <a:t> cooling process at very low energies of about 220 MeV/c, after capture and bunching + rotation.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6764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457200" indent="-457200">
              <a:lnSpc>
                <a:spcPts val="2680"/>
              </a:lnSpc>
              <a:buFont typeface="+mj-lt"/>
              <a:buAutoNum type="arabicPeriod"/>
            </a:pPr>
            <a:r>
              <a:rPr lang="en-GB" sz="2400" baseline="0" dirty="0"/>
              <a:t>Linear transverse cooling of both signs and small </a:t>
            </a:r>
            <a:r>
              <a:rPr lang="en-GB" sz="2400" baseline="0" dirty="0" err="1">
                <a:latin typeface="Symbol" charset="2"/>
                <a:cs typeface="Symbol" charset="2"/>
              </a:rPr>
              <a:t>D</a:t>
            </a:r>
            <a:r>
              <a:rPr lang="en-GB" sz="2400" baseline="0" dirty="0" err="1"/>
              <a:t>p</a:t>
            </a:r>
            <a:r>
              <a:rPr lang="en-GB" sz="2400" baseline="0" dirty="0"/>
              <a:t> increase</a:t>
            </a:r>
          </a:p>
          <a:p>
            <a:pPr marL="457200" indent="-457200">
              <a:lnSpc>
                <a:spcPts val="2680"/>
              </a:lnSpc>
              <a:buFont typeface="+mj-lt"/>
              <a:buAutoNum type="arabicPeriod"/>
            </a:pPr>
            <a:r>
              <a:rPr lang="en-GB" sz="2400" baseline="0" dirty="0"/>
              <a:t>Ring cooling in 6D with B brings the </a:t>
            </a:r>
            <a:r>
              <a:rPr lang="en-GB" sz="2400" baseline="0" dirty="0">
                <a:latin typeface="Symbol" charset="2"/>
                <a:cs typeface="Symbol" charset="2"/>
              </a:rPr>
              <a:t>m</a:t>
            </a:r>
            <a:r>
              <a:rPr lang="en-GB" sz="2400" baseline="0" dirty="0"/>
              <a:t>+ and </a:t>
            </a:r>
            <a:r>
              <a:rPr lang="en-GB" sz="2400" baseline="0" dirty="0">
                <a:latin typeface="Symbol" charset="2"/>
                <a:cs typeface="Symbol" charset="2"/>
              </a:rPr>
              <a:t>m</a:t>
            </a:r>
            <a:r>
              <a:rPr lang="en-GB" sz="2400" baseline="0" dirty="0"/>
              <a:t>- to a reasonable size Merging and cooling to single bunches</a:t>
            </a:r>
          </a:p>
          <a:p>
            <a:pPr marL="457200" indent="-457200">
              <a:lnSpc>
                <a:spcPts val="2680"/>
              </a:lnSpc>
              <a:buFont typeface="+mj-lt"/>
              <a:buAutoNum type="arabicPeriod"/>
            </a:pPr>
            <a:r>
              <a:rPr lang="en-GB" sz="2400" baseline="0" dirty="0"/>
              <a:t>Parametric Resonance Cooling (PIC), where the elliptical motion in </a:t>
            </a:r>
            <a:r>
              <a:rPr lang="en-GB" sz="2400" i="1" baseline="0" dirty="0"/>
              <a:t>x-x' </a:t>
            </a:r>
            <a:r>
              <a:rPr lang="en-GB" sz="2400" baseline="0" dirty="0"/>
              <a:t>phase space has become hyperbolic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6705600"/>
            <a:ext cx="23021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17546" y="4784725"/>
            <a:ext cx="5105400" cy="1997075"/>
            <a:chOff x="2743200" y="4724400"/>
            <a:chExt cx="5105400" cy="1997075"/>
          </a:xfrm>
        </p:grpSpPr>
        <p:grpSp>
          <p:nvGrpSpPr>
            <p:cNvPr id="17" name="Group 16"/>
            <p:cNvGrpSpPr/>
            <p:nvPr/>
          </p:nvGrpSpPr>
          <p:grpSpPr>
            <a:xfrm>
              <a:off x="2822575" y="4724400"/>
              <a:ext cx="5024438" cy="1997075"/>
              <a:chOff x="2822575" y="4724400"/>
              <a:chExt cx="5024438" cy="1997075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1459815"/>
                  </p:ext>
                </p:extLst>
              </p:nvPr>
            </p:nvGraphicFramePr>
            <p:xfrm>
              <a:off x="2822575" y="6324600"/>
              <a:ext cx="5024438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47" name="Equation" r:id="rId4" imgW="2578100" imgH="203200" progId="Equation.3">
                      <p:embed/>
                    </p:oleObj>
                  </mc:Choice>
                  <mc:Fallback>
                    <p:oleObj name="Equation" r:id="rId4" imgW="25781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2575" y="6324600"/>
                            <a:ext cx="5024438" cy="396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5334000" y="4724400"/>
                <a:ext cx="0" cy="17526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6" name="Rectangle 15"/>
            <p:cNvSpPr/>
            <p:nvPr/>
          </p:nvSpPr>
          <p:spPr bwMode="auto">
            <a:xfrm>
              <a:off x="2743200" y="6400800"/>
              <a:ext cx="5105400" cy="3048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91400" y="3276600"/>
            <a:ext cx="2330450" cy="2105025"/>
            <a:chOff x="7391400" y="3352800"/>
            <a:chExt cx="2330450" cy="2105025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1920146"/>
                </p:ext>
              </p:extLst>
            </p:nvPr>
          </p:nvGraphicFramePr>
          <p:xfrm>
            <a:off x="7391400" y="4648200"/>
            <a:ext cx="2330450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8" name="Equation" r:id="rId6" imgW="1282700" imgH="444500" progId="Equation.3">
                    <p:embed/>
                  </p:oleObj>
                </mc:Choice>
                <mc:Fallback>
                  <p:oleObj name="Equation" r:id="rId6" imgW="12827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4648200"/>
                          <a:ext cx="2330450" cy="809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 bwMode="auto">
            <a:xfrm>
              <a:off x="7391400" y="4648200"/>
              <a:ext cx="2209800" cy="762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8610600" y="3352800"/>
              <a:ext cx="0" cy="1295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442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324600" y="4495800"/>
            <a:ext cx="1447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6" name="Picture 5" descr="pix5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514969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3a.- PIC, the Parametric Resonance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9982200" cy="5867400"/>
          </a:xfrm>
        </p:spPr>
        <p:txBody>
          <a:bodyPr/>
          <a:lstStyle/>
          <a:p>
            <a:r>
              <a:rPr lang="en-GB" sz="2400" dirty="0"/>
              <a:t>Combining ionization cooling with parametric resonances is expected to lead to </a:t>
            </a:r>
            <a:r>
              <a:rPr lang="en-GB" sz="2400" dirty="0" err="1"/>
              <a:t>muon</a:t>
            </a:r>
            <a:r>
              <a:rPr lang="en-GB" sz="2400" dirty="0"/>
              <a:t> with much smaller transverse sizes.</a:t>
            </a:r>
          </a:p>
          <a:p>
            <a:r>
              <a:rPr lang="en-GB" sz="2400" dirty="0"/>
              <a:t> A linear magnetic transport channel has been designed by </a:t>
            </a:r>
            <a:r>
              <a:rPr lang="en-GB" sz="2400" dirty="0" err="1"/>
              <a:t>Ya.S</a:t>
            </a:r>
            <a:r>
              <a:rPr lang="en-GB" sz="2400" dirty="0"/>
              <a:t>. </a:t>
            </a:r>
            <a:r>
              <a:rPr lang="en-GB" sz="2400" dirty="0" err="1"/>
              <a:t>Derbenev</a:t>
            </a:r>
            <a:r>
              <a:rPr lang="en-GB" sz="2400" dirty="0"/>
              <a:t> et al. where </a:t>
            </a:r>
            <a:r>
              <a:rPr lang="en-GB" sz="2400" dirty="0">
                <a:solidFill>
                  <a:srgbClr val="FF0000"/>
                </a:solidFill>
              </a:rPr>
              <a:t>a half integer resonance </a:t>
            </a:r>
            <a:r>
              <a:rPr lang="en-GB" sz="2400" dirty="0"/>
              <a:t>is induced such that the normal elliptical motion of particles in </a:t>
            </a:r>
            <a:r>
              <a:rPr lang="en-GB" sz="2400" i="1" dirty="0"/>
              <a:t>x-x' </a:t>
            </a:r>
            <a:r>
              <a:rPr lang="en-GB" sz="2400" dirty="0"/>
              <a:t>phase space becomes </a:t>
            </a:r>
            <a:r>
              <a:rPr lang="en-GB" sz="2400" dirty="0">
                <a:solidFill>
                  <a:srgbClr val="FF0000"/>
                </a:solidFill>
              </a:rPr>
              <a:t>hyperbolic</a:t>
            </a:r>
            <a:r>
              <a:rPr lang="en-GB" sz="2400" dirty="0"/>
              <a:t>, with particles moving to smaller </a:t>
            </a:r>
            <a:r>
              <a:rPr lang="en-GB" sz="2400" i="1" dirty="0"/>
              <a:t>x </a:t>
            </a:r>
            <a:r>
              <a:rPr lang="en-GB" sz="2400" dirty="0"/>
              <a:t>and larger </a:t>
            </a:r>
            <a:r>
              <a:rPr lang="en-GB" sz="2400" i="1" dirty="0"/>
              <a:t>x' </a:t>
            </a:r>
            <a:r>
              <a:rPr lang="en-GB" sz="2400" dirty="0"/>
              <a:t>at the channel focal points. </a:t>
            </a:r>
          </a:p>
          <a:p>
            <a:r>
              <a:rPr lang="en-GB" sz="2400" dirty="0"/>
              <a:t>Thin absorbers placed at the focal points of the channel then cool the angular divergence by the usual ionization cooling.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LEFT ordinary oscillations </a:t>
            </a:r>
          </a:p>
          <a:p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RIGHT hyperbolic motion</a:t>
            </a:r>
          </a:p>
          <a:p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induced by perturbations near an (one half integer) </a:t>
            </a:r>
            <a:r>
              <a:rPr lang="en-GB" sz="2400" i="1" baseline="0" dirty="0">
                <a:solidFill>
                  <a:srgbClr val="FF0000"/>
                </a:solidFill>
              </a:rPr>
              <a:t>resonance</a:t>
            </a:r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 of the </a:t>
            </a:r>
            <a:r>
              <a:rPr lang="en-GB" sz="2400" i="1" baseline="0" dirty="0" err="1">
                <a:solidFill>
                  <a:srgbClr val="FF0000"/>
                </a:solidFill>
                <a:latin typeface="+mn-lt"/>
              </a:rPr>
              <a:t>betatron</a:t>
            </a:r>
            <a:r>
              <a:rPr lang="en-GB" sz="2400" i="1" baseline="0" dirty="0">
                <a:solidFill>
                  <a:srgbClr val="FF0000"/>
                </a:solidFill>
                <a:latin typeface="+mn-lt"/>
              </a:rPr>
              <a:t> frequency.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4495800"/>
            <a:ext cx="13947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i="1" baseline="0" dirty="0">
                <a:solidFill>
                  <a:srgbClr val="FF0000"/>
                </a:solidFill>
              </a:rPr>
              <a:t>x x’ = </a:t>
            </a:r>
            <a:r>
              <a:rPr lang="en-GB" sz="1800" i="1" baseline="0" dirty="0" err="1">
                <a:solidFill>
                  <a:srgbClr val="FF0000"/>
                </a:solidFill>
              </a:rPr>
              <a:t>const</a:t>
            </a:r>
            <a:endParaRPr lang="en-GB" sz="1800" i="1" baseline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519446"/>
            <a:ext cx="431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baseline="0" dirty="0">
                <a:solidFill>
                  <a:srgbClr val="FF0000"/>
                </a:solidFill>
                <a:latin typeface="+mn-lt"/>
              </a:rPr>
              <a:t>V. S. </a:t>
            </a:r>
            <a:r>
              <a:rPr lang="en-GB" i="1" baseline="0" dirty="0" err="1">
                <a:solidFill>
                  <a:srgbClr val="FF0000"/>
                </a:solidFill>
                <a:latin typeface="+mn-lt"/>
              </a:rPr>
              <a:t>Morozov</a:t>
            </a:r>
            <a:r>
              <a:rPr lang="en-GB" i="1" baseline="0" dirty="0">
                <a:solidFill>
                  <a:srgbClr val="FF0000"/>
                </a:solidFill>
                <a:latin typeface="+mn-lt"/>
              </a:rPr>
              <a:t> et al, </a:t>
            </a:r>
            <a:r>
              <a:rPr lang="en-US" i="1" baseline="0" dirty="0">
                <a:solidFill>
                  <a:srgbClr val="FF0000"/>
                </a:solidFill>
                <a:latin typeface="+mn-lt"/>
              </a:rPr>
              <a:t>AIP 1507, 843 (2012); </a:t>
            </a:r>
            <a:endParaRPr lang="en-GB" i="1" baseline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9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x5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76800"/>
            <a:ext cx="5791200" cy="1879600"/>
          </a:xfrm>
          <a:prstGeom prst="rect">
            <a:avLst/>
          </a:prstGeom>
        </p:spPr>
      </p:pic>
      <p:pic>
        <p:nvPicPr>
          <p:cNvPr id="6" name="Picture 5" descr="pix5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13318"/>
            <a:ext cx="5359400" cy="1868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3b.- Details of 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918" y="457200"/>
            <a:ext cx="9753600" cy="12954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2400" dirty="0"/>
              <a:t>Without damping, the beam dynamics is not stable because the beam envelope grows with every period. Energy absorbers at the focal points stabilize the beam through the ionization cooling.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870" y="1600200"/>
            <a:ext cx="438673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GB" sz="2400" baseline="0" dirty="0"/>
              <a:t>The longitudinal </a:t>
            </a:r>
            <a:r>
              <a:rPr lang="en-GB" sz="2400" baseline="0" dirty="0" err="1"/>
              <a:t>emittance</a:t>
            </a:r>
            <a:r>
              <a:rPr lang="en-GB" sz="2400" baseline="0" dirty="0"/>
              <a:t> is maintained constant tapering the absorbers and placing them at points of appropriate dispersion, vertical </a:t>
            </a:r>
            <a:r>
              <a:rPr lang="en-GB" sz="2400" baseline="0" dirty="0">
                <a:latin typeface="Symbol" charset="2"/>
                <a:cs typeface="Symbol" charset="2"/>
              </a:rPr>
              <a:t>b</a:t>
            </a:r>
            <a:r>
              <a:rPr lang="en-GB" sz="2400" baseline="0" dirty="0"/>
              <a:t> and two horizontal </a:t>
            </a:r>
            <a:r>
              <a:rPr lang="en-GB" sz="2400" baseline="0" dirty="0">
                <a:latin typeface="Symbol" charset="2"/>
                <a:cs typeface="Symbol" charset="2"/>
              </a:rPr>
              <a:t>b’s</a:t>
            </a:r>
            <a:r>
              <a:rPr lang="en-GB" sz="2400" baseline="0" dirty="0"/>
              <a:t>. </a:t>
            </a:r>
          </a:p>
          <a:p>
            <a:r>
              <a:rPr lang="en-GB" sz="2400" dirty="0"/>
              <a:t>. </a:t>
            </a:r>
            <a:r>
              <a:rPr lang="en-GB" sz="2400" baseline="0" dirty="0"/>
              <a:t>Comparison of cooling factors (ratio of initial to final 6D </a:t>
            </a:r>
            <a:r>
              <a:rPr lang="en-GB" sz="2400" baseline="0" dirty="0" err="1"/>
              <a:t>emittance</a:t>
            </a:r>
            <a:r>
              <a:rPr lang="en-GB" sz="2400" baseline="0" dirty="0"/>
              <a:t>) with and without the PIC condition </a:t>
            </a:r>
            <a:r>
              <a:rPr lang="en-GB" sz="2400" baseline="0" dirty="0" err="1"/>
              <a:t>vs</a:t>
            </a:r>
            <a:r>
              <a:rPr lang="en-GB" sz="2400" baseline="0" dirty="0"/>
              <a:t> number of cells</a:t>
            </a:r>
            <a:r>
              <a:rPr lang="en-GB" sz="2400" i="1" baseline="0" dirty="0">
                <a:solidFill>
                  <a:srgbClr val="FF0000"/>
                </a:solidFill>
              </a:rPr>
              <a:t>: about 10x gain</a:t>
            </a:r>
            <a:endParaRPr lang="en-GB" sz="2400" i="1" baseline="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8" name="Picture 7" descr="pix57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5486400" cy="1803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32809" y="5105400"/>
            <a:ext cx="616074" cy="762000"/>
            <a:chOff x="9332809" y="5105400"/>
            <a:chExt cx="616074" cy="7620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9677400" y="51054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9332809" y="5257800"/>
              <a:ext cx="6160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baseline="0" dirty="0">
                  <a:solidFill>
                    <a:srgbClr val="FF0000"/>
                  </a:solidFill>
                </a:rPr>
                <a:t>10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906000" cy="5638800"/>
          </a:xfrm>
        </p:spPr>
        <p:txBody>
          <a:bodyPr/>
          <a:lstStyle/>
          <a:p>
            <a:pPr marL="342900" lvl="1" indent="-342900">
              <a:lnSpc>
                <a:spcPts val="3080"/>
              </a:lnSpc>
              <a:buFont typeface="Wingdings" charset="2"/>
              <a:buChar char="l"/>
            </a:pPr>
            <a:r>
              <a:rPr lang="en-US" sz="2400" dirty="0"/>
              <a:t>Next, in order to realize a Higgs Factory at the known energy of 126 </a:t>
            </a:r>
            <a:r>
              <a:rPr lang="en-US" sz="2400" dirty="0" err="1"/>
              <a:t>GeV</a:t>
            </a:r>
            <a:r>
              <a:rPr lang="en-US" sz="2400" dirty="0"/>
              <a:t>, an acceleration system is progressively rising the energy of captured </a:t>
            </a:r>
            <a:r>
              <a:rPr lang="en-US" sz="2400" dirty="0" err="1"/>
              <a:t>muons</a:t>
            </a:r>
            <a:r>
              <a:rPr lang="en-US" sz="2400" dirty="0"/>
              <a:t> to m</a:t>
            </a:r>
            <a:r>
              <a:rPr lang="en-US" sz="2400" baseline="-25000" dirty="0"/>
              <a:t>Ho</a:t>
            </a:r>
            <a:r>
              <a:rPr lang="en-US" sz="2400" dirty="0"/>
              <a:t>/2</a:t>
            </a:r>
          </a:p>
          <a:p>
            <a:pPr marL="342900" lvl="1" indent="-342900">
              <a:lnSpc>
                <a:spcPts val="3080"/>
              </a:lnSpc>
              <a:buFont typeface="Wingdings" charset="2"/>
              <a:buChar char="l"/>
            </a:pPr>
            <a:r>
              <a:rPr lang="en-US" sz="2400" dirty="0"/>
              <a:t>Adiabatic longitudinal </a:t>
            </a:r>
            <a:r>
              <a:rPr lang="en-US" sz="2400" dirty="0" err="1"/>
              <a:t>Liouvillian</a:t>
            </a:r>
            <a:r>
              <a:rPr lang="en-US" sz="2400" dirty="0"/>
              <a:t> acceleration to </a:t>
            </a:r>
            <a:r>
              <a:rPr lang="en-US" sz="2400" dirty="0" err="1"/>
              <a:t>p</a:t>
            </a:r>
            <a:r>
              <a:rPr lang="en-US" sz="2400" baseline="-25000" dirty="0" err="1"/>
              <a:t>f</a:t>
            </a:r>
            <a:r>
              <a:rPr lang="en-US" sz="2400" dirty="0"/>
              <a:t>= 62.5 </a:t>
            </a:r>
            <a:r>
              <a:rPr lang="en-US" sz="2400" dirty="0" err="1"/>
              <a:t>GeV</a:t>
            </a:r>
            <a:r>
              <a:rPr lang="en-US" sz="2400" dirty="0"/>
              <a:t>/c.</a:t>
            </a:r>
          </a:p>
          <a:p>
            <a:pPr marL="342900" lvl="1" indent="-342900">
              <a:lnSpc>
                <a:spcPts val="3080"/>
              </a:lnSpc>
              <a:buFont typeface="Wingdings" charset="2"/>
              <a:buChar char="l"/>
            </a:pPr>
            <a:r>
              <a:rPr lang="en-US" sz="2400" dirty="0"/>
              <a:t>Both µ+ and µ- are accelerated sequentially in the same LINAC with opposite polarity RF buckets</a:t>
            </a:r>
          </a:p>
          <a:p>
            <a:r>
              <a:rPr lang="en-US" sz="2400" dirty="0"/>
              <a:t>Two recirculating LINAC and 25 MeV/m with </a:t>
            </a:r>
            <a:r>
              <a:rPr lang="en-US" sz="2400" dirty="0" err="1"/>
              <a:t>f.i</a:t>
            </a:r>
            <a:r>
              <a:rPr lang="en-US" sz="2400" dirty="0"/>
              <a:t>. 5 </a:t>
            </a:r>
            <a:r>
              <a:rPr lang="en-US" sz="2400" dirty="0" err="1"/>
              <a:t>GeV</a:t>
            </a:r>
            <a:r>
              <a:rPr lang="en-US" sz="2400" dirty="0"/>
              <a:t> energy/step with 4 bi-directional passages to 63 </a:t>
            </a:r>
            <a:r>
              <a:rPr lang="en-US" sz="2400" dirty="0" err="1"/>
              <a:t>GeV</a:t>
            </a:r>
            <a:r>
              <a:rPr lang="en-US" sz="2400" dirty="0"/>
              <a:t> (≈ 200 m long)</a:t>
            </a:r>
          </a:p>
          <a:p>
            <a:r>
              <a:rPr lang="en-US" sz="2400" dirty="0"/>
              <a:t>A similar layout for the second phase with </a:t>
            </a:r>
            <a:r>
              <a:rPr lang="en-GB" sz="2400" dirty="0"/>
              <a:t>√s ≈ </a:t>
            </a:r>
            <a:r>
              <a:rPr lang="en-US" sz="2400" dirty="0"/>
              <a:t>0.5 </a:t>
            </a:r>
            <a:r>
              <a:rPr lang="en-US" sz="2400" dirty="0" err="1"/>
              <a:t>TeV</a:t>
            </a:r>
            <a:r>
              <a:rPr lang="en-US" sz="2400" dirty="0"/>
              <a:t> will require twice the passages and recirculating lengths (400 m)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GB" dirty="0"/>
              <a:t>4.- Bunch acceleration to 62.5 </a:t>
            </a:r>
            <a:r>
              <a:rPr lang="en-GB" dirty="0" err="1"/>
              <a:t>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4770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23784" y="6412468"/>
            <a:ext cx="211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baseline="0" dirty="0">
                <a:solidFill>
                  <a:srgbClr val="FF0000"/>
                </a:solidFill>
                <a:latin typeface="+mn-lt"/>
                <a:cs typeface="Symbol" charset="2"/>
              </a:rPr>
              <a:t>D.</a:t>
            </a:r>
            <a:r>
              <a:rPr lang="en-US" sz="1800" i="1" baseline="0" dirty="0">
                <a:solidFill>
                  <a:srgbClr val="FF0000"/>
                </a:solidFill>
                <a:latin typeface="+mn-lt"/>
                <a:cs typeface="Symbol" charset="2"/>
              </a:rPr>
              <a:t> </a:t>
            </a:r>
            <a:r>
              <a:rPr lang="en-US" sz="1800" i="1" baseline="0" dirty="0" err="1">
                <a:solidFill>
                  <a:srgbClr val="FF0000"/>
                </a:solidFill>
                <a:latin typeface="+mn-lt"/>
                <a:cs typeface="Symbol" charset="2"/>
              </a:rPr>
              <a:t>Neuffer</a:t>
            </a:r>
            <a:r>
              <a:rPr lang="en-US" sz="1800" i="1" baseline="0" dirty="0">
                <a:solidFill>
                  <a:srgbClr val="FF0000"/>
                </a:solidFill>
                <a:latin typeface="+mn-lt"/>
                <a:cs typeface="Symbol" charset="2"/>
              </a:rPr>
              <a:t>, 2013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3000" y="4495800"/>
            <a:ext cx="7162800" cy="1828800"/>
            <a:chOff x="1143000" y="4495800"/>
            <a:chExt cx="7162800" cy="1828800"/>
          </a:xfrm>
        </p:grpSpPr>
        <p:pic>
          <p:nvPicPr>
            <p:cNvPr id="19" name="Picture 18" descr="Macintosh HD:Users:rubbia:Desktop:ESS 2018:LRA.tif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95800"/>
              <a:ext cx="7162800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191000" y="5181600"/>
              <a:ext cx="15619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aseline="0" dirty="0"/>
                <a:t>d = 200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9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5.- </a:t>
            </a:r>
            <a:r>
              <a:rPr lang="en-US" dirty="0" err="1"/>
              <a:t>Muons</a:t>
            </a:r>
            <a:r>
              <a:rPr lang="en-US" dirty="0"/>
              <a:t> collide in a storage ring of R ≈ 60 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9296400" cy="838200"/>
          </a:xfrm>
        </p:spPr>
        <p:txBody>
          <a:bodyPr/>
          <a:lstStyle/>
          <a:p>
            <a:pPr indent="-457200">
              <a:lnSpc>
                <a:spcPts val="2880"/>
              </a:lnSpc>
              <a:spcBef>
                <a:spcPts val="0"/>
              </a:spcBef>
            </a:pPr>
            <a:r>
              <a:rPr lang="en-US" sz="2400" dirty="0"/>
              <a:t>Lattice structure at the crossing point, including local chromaticity corrections with </a:t>
            </a:r>
            <a:r>
              <a:rPr lang="en-US" sz="2400" dirty="0" err="1">
                <a:latin typeface="Symbol" charset="2"/>
                <a:cs typeface="Symbol" charset="2"/>
              </a:rPr>
              <a:t>b</a:t>
            </a:r>
            <a:r>
              <a:rPr lang="en-US" sz="2400" baseline="-25000" dirty="0" err="1"/>
              <a:t>x</a:t>
            </a:r>
            <a:r>
              <a:rPr lang="en-US" sz="2400" dirty="0"/>
              <a:t> = </a:t>
            </a:r>
            <a:r>
              <a:rPr lang="en-US" sz="2400" dirty="0">
                <a:latin typeface="Symbol" charset="2"/>
                <a:cs typeface="Symbol" charset="2"/>
              </a:rPr>
              <a:t>b</a:t>
            </a:r>
            <a:r>
              <a:rPr lang="en-US" sz="2400" baseline="-25000" dirty="0"/>
              <a:t>y</a:t>
            </a:r>
            <a:r>
              <a:rPr lang="en-US" sz="2400" dirty="0"/>
              <a:t> = </a:t>
            </a:r>
            <a:r>
              <a:rPr lang="en-US" sz="2400" dirty="0">
                <a:latin typeface="Symbol" charset="2"/>
                <a:cs typeface="Symbol" charset="2"/>
              </a:rPr>
              <a:t>b</a:t>
            </a:r>
            <a:r>
              <a:rPr lang="en-US" sz="2400" dirty="0"/>
              <a:t>* = 5 cm.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43000" y="1447800"/>
            <a:ext cx="7543800" cy="4955696"/>
            <a:chOff x="1143000" y="1447800"/>
            <a:chExt cx="7543800" cy="4955696"/>
          </a:xfrm>
        </p:grpSpPr>
        <p:pic>
          <p:nvPicPr>
            <p:cNvPr id="6" name="Picture 5" descr="lowbet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447800"/>
              <a:ext cx="7543800" cy="49556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38600" y="3886200"/>
              <a:ext cx="2954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0" dirty="0" err="1">
                  <a:solidFill>
                    <a:srgbClr val="FF0000"/>
                  </a:solidFill>
                  <a:latin typeface="+mn-lt"/>
                </a:rPr>
                <a:t>Ankenbrandt</a:t>
              </a:r>
              <a:r>
                <a:rPr lang="en-US" sz="1800" baseline="0" dirty="0">
                  <a:solidFill>
                    <a:srgbClr val="FF0000"/>
                  </a:solidFill>
                  <a:latin typeface="+mn-lt"/>
                </a:rPr>
                <a:t> et al. (1999)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5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 luminosity at 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410200"/>
          </a:xfrm>
        </p:spPr>
        <p:txBody>
          <a:bodyPr/>
          <a:lstStyle/>
          <a:p>
            <a:pPr>
              <a:lnSpc>
                <a:spcPts val="2680"/>
              </a:lnSpc>
            </a:pPr>
            <a:r>
              <a:rPr lang="en-GB" sz="2400" dirty="0"/>
              <a:t>The luminosity is given by a formula where:</a:t>
            </a:r>
          </a:p>
          <a:p>
            <a:pPr lvl="1">
              <a:lnSpc>
                <a:spcPts val="2680"/>
              </a:lnSpc>
            </a:pPr>
            <a:r>
              <a:rPr lang="en-GB" sz="2400" dirty="0"/>
              <a:t>N</a:t>
            </a:r>
            <a:r>
              <a:rPr lang="en-GB" sz="2400" baseline="30000" dirty="0"/>
              <a:t>+ </a:t>
            </a:r>
            <a:r>
              <a:rPr lang="en-GB" sz="2400" dirty="0"/>
              <a:t>= N</a:t>
            </a:r>
            <a:r>
              <a:rPr lang="en-GB" sz="2400" baseline="30000" dirty="0"/>
              <a:t>-</a:t>
            </a:r>
            <a:r>
              <a:rPr lang="en-GB" sz="2400" dirty="0"/>
              <a:t> = 2.5 x 10</a:t>
            </a:r>
            <a:r>
              <a:rPr lang="en-GB" sz="2400" baseline="30000" dirty="0"/>
              <a:t>12</a:t>
            </a:r>
            <a:r>
              <a:rPr lang="en-GB" sz="2400" dirty="0"/>
              <a:t> µ/pulse</a:t>
            </a:r>
          </a:p>
          <a:p>
            <a:pPr lvl="1">
              <a:lnSpc>
                <a:spcPts val="2680"/>
              </a:lnSpc>
            </a:pPr>
            <a:r>
              <a:rPr lang="en-GB" sz="2400" dirty="0"/>
              <a:t>f is the number of effective luminosity crossings: 43 x 555  =23’865/s</a:t>
            </a:r>
          </a:p>
          <a:p>
            <a:pPr lvl="1">
              <a:lnSpc>
                <a:spcPts val="2680"/>
              </a:lnSpc>
            </a:pPr>
            <a:r>
              <a:rPr lang="en-GB" sz="2400" dirty="0">
                <a:latin typeface="Symbol" charset="2"/>
                <a:cs typeface="Symbol" charset="2"/>
              </a:rPr>
              <a:t>e </a:t>
            </a:r>
            <a:r>
              <a:rPr lang="en-GB" sz="2400" baseline="-25000" dirty="0" err="1">
                <a:cs typeface="Symbol" charset="2"/>
              </a:rPr>
              <a:t>rms</a:t>
            </a:r>
            <a:r>
              <a:rPr lang="en-GB" sz="2400" dirty="0">
                <a:cs typeface="Symbol" charset="2"/>
              </a:rPr>
              <a:t> =</a:t>
            </a:r>
            <a:r>
              <a:rPr lang="en-GB" sz="2400" dirty="0">
                <a:latin typeface="Symbol" charset="2"/>
                <a:cs typeface="Symbol" charset="2"/>
              </a:rPr>
              <a:t>e </a:t>
            </a:r>
            <a:r>
              <a:rPr lang="en-GB" sz="2400" baseline="-25000" dirty="0">
                <a:cs typeface="Symbol" charset="2"/>
              </a:rPr>
              <a:t>N</a:t>
            </a:r>
            <a:r>
              <a:rPr lang="en-GB" sz="2400" dirty="0">
                <a:cs typeface="Symbol" charset="2"/>
              </a:rPr>
              <a:t>/</a:t>
            </a:r>
            <a:r>
              <a:rPr lang="en-US" sz="2400" dirty="0"/>
              <a:t>589.5 </a:t>
            </a:r>
            <a:r>
              <a:rPr lang="en-GB" sz="2400" dirty="0">
                <a:cs typeface="Symbol" charset="2"/>
              </a:rPr>
              <a:t>= </a:t>
            </a:r>
            <a:r>
              <a:rPr lang="fr-FR" sz="2400" dirty="0"/>
              <a:t>0.36 x 10</a:t>
            </a:r>
            <a:r>
              <a:rPr lang="fr-FR" sz="2400" baseline="30000" dirty="0"/>
              <a:t>-4</a:t>
            </a:r>
            <a:r>
              <a:rPr lang="fr-FR" sz="2400" dirty="0"/>
              <a:t> rad cm, </a:t>
            </a:r>
            <a:r>
              <a:rPr lang="fr-FR" sz="2400" dirty="0" err="1"/>
              <a:t>with</a:t>
            </a:r>
            <a:r>
              <a:rPr lang="fr-FR" sz="2400" dirty="0"/>
              <a:t> H</a:t>
            </a:r>
            <a:r>
              <a:rPr lang="fr-FR" sz="2400" baseline="-25000" dirty="0"/>
              <a:t>2</a:t>
            </a:r>
            <a:endParaRPr lang="fr-FR" sz="2400" i="1" dirty="0">
              <a:solidFill>
                <a:srgbClr val="FF0000"/>
              </a:solidFill>
            </a:endParaRPr>
          </a:p>
          <a:p>
            <a:pPr lvl="1">
              <a:lnSpc>
                <a:spcPts val="2680"/>
              </a:lnSpc>
            </a:pPr>
            <a:r>
              <a:rPr lang="fr-FR" sz="2400" dirty="0">
                <a:latin typeface="Symbol" charset="2"/>
                <a:cs typeface="Symbol" charset="2"/>
              </a:rPr>
              <a:t>b*</a:t>
            </a:r>
            <a:r>
              <a:rPr lang="fr-FR" sz="2400" dirty="0"/>
              <a:t> = 5 cm </a:t>
            </a:r>
            <a:r>
              <a:rPr lang="fr-FR" sz="2400" dirty="0" err="1"/>
              <a:t>is</a:t>
            </a:r>
            <a:r>
              <a:rPr lang="fr-FR" sz="2400" dirty="0"/>
              <a:t> beta </a:t>
            </a:r>
            <a:r>
              <a:rPr lang="fr-FR" sz="2400" dirty="0" err="1"/>
              <a:t>at</a:t>
            </a:r>
            <a:r>
              <a:rPr lang="fr-FR" sz="2400" dirty="0"/>
              <a:t> </a:t>
            </a:r>
            <a:r>
              <a:rPr lang="fr-FR" sz="2400" dirty="0" err="1"/>
              <a:t>crossing</a:t>
            </a:r>
            <a:r>
              <a:rPr lang="fr-FR" sz="2400" dirty="0"/>
              <a:t> in </a:t>
            </a:r>
            <a:r>
              <a:rPr lang="fr-FR" sz="2400" dirty="0" err="1"/>
              <a:t>both</a:t>
            </a:r>
            <a:r>
              <a:rPr lang="fr-FR" sz="2400" dirty="0"/>
              <a:t> dimensions</a:t>
            </a:r>
          </a:p>
          <a:p>
            <a:pPr>
              <a:lnSpc>
                <a:spcPts val="2680"/>
              </a:lnSpc>
            </a:pPr>
            <a:r>
              <a:rPr lang="en-GB" sz="2400" dirty="0"/>
              <a:t>Luminosity is L = 5 x 10</a:t>
            </a:r>
            <a:r>
              <a:rPr lang="en-GB" sz="2400" baseline="30000" dirty="0"/>
              <a:t>31</a:t>
            </a:r>
            <a:r>
              <a:rPr lang="en-GB" sz="2400" dirty="0"/>
              <a:t> cm</a:t>
            </a:r>
            <a:r>
              <a:rPr lang="en-GB" sz="2400" baseline="30000" dirty="0"/>
              <a:t>-2</a:t>
            </a:r>
            <a:r>
              <a:rPr lang="en-GB" sz="2400" dirty="0"/>
              <a:t> s</a:t>
            </a:r>
            <a:r>
              <a:rPr lang="en-GB" sz="2400" baseline="30000" dirty="0"/>
              <a:t>-1</a:t>
            </a:r>
            <a:r>
              <a:rPr lang="en-GB" sz="2400" dirty="0"/>
              <a:t> at each collision crossing</a:t>
            </a:r>
          </a:p>
          <a:p>
            <a:pPr>
              <a:lnSpc>
                <a:spcPts val="2680"/>
              </a:lnSpc>
            </a:pPr>
            <a:r>
              <a:rPr lang="en-GB" sz="2400" dirty="0"/>
              <a:t>The cross section at the maximum folded with a </a:t>
            </a:r>
            <a:r>
              <a:rPr lang="en-GB" sz="2400" dirty="0">
                <a:latin typeface="Symbol" charset="2"/>
                <a:cs typeface="Symbol" charset="2"/>
              </a:rPr>
              <a:t>DE</a:t>
            </a:r>
            <a:r>
              <a:rPr lang="en-GB" sz="2400" dirty="0"/>
              <a:t> = 3.4 MeV is 1.0 x 10</a:t>
            </a:r>
            <a:r>
              <a:rPr lang="en-GB" sz="2400" baseline="30000" dirty="0"/>
              <a:t>-35 </a:t>
            </a:r>
            <a:r>
              <a:rPr lang="en-GB" sz="2400" dirty="0"/>
              <a:t>cm</a:t>
            </a:r>
            <a:r>
              <a:rPr lang="en-GB" sz="2400" baseline="30000" dirty="0"/>
              <a:t>2</a:t>
            </a:r>
            <a:r>
              <a:rPr lang="en-GB" sz="2400" dirty="0"/>
              <a:t>. Hence the </a:t>
            </a:r>
            <a:r>
              <a:rPr lang="en-GB" sz="2400" dirty="0" err="1"/>
              <a:t>Ho</a:t>
            </a:r>
            <a:r>
              <a:rPr lang="en-GB" sz="2400" dirty="0"/>
              <a:t> event rate is 1.2 x 10</a:t>
            </a:r>
            <a:r>
              <a:rPr lang="en-GB" sz="2400" baseline="30000" dirty="0"/>
              <a:t>4</a:t>
            </a:r>
            <a:r>
              <a:rPr lang="en-GB" sz="2400" dirty="0"/>
              <a:t> events for 10</a:t>
            </a:r>
            <a:r>
              <a:rPr lang="en-GB" sz="2400" baseline="30000" dirty="0"/>
              <a:t>7</a:t>
            </a:r>
            <a:r>
              <a:rPr lang="en-GB" sz="2400" dirty="0"/>
              <a:t> s/y . In 10 y and two crossings: 1/4 million </a:t>
            </a:r>
            <a:r>
              <a:rPr lang="en-GB" sz="2400" dirty="0" err="1"/>
              <a:t>Ho</a:t>
            </a:r>
            <a:r>
              <a:rPr lang="en-GB" sz="2400" dirty="0"/>
              <a:t> events</a:t>
            </a:r>
          </a:p>
          <a:p>
            <a:pPr>
              <a:lnSpc>
                <a:spcPts val="2680"/>
              </a:lnSpc>
            </a:pPr>
            <a:r>
              <a:rPr lang="en-GB" sz="2400" dirty="0"/>
              <a:t>If novel Parametric Resonance Cooling (PIC)  is successful, </a:t>
            </a:r>
            <a:r>
              <a:rPr lang="en-GB" sz="2400" dirty="0">
                <a:latin typeface="Symbol" charset="2"/>
                <a:cs typeface="Symbol" charset="2"/>
              </a:rPr>
              <a:t>e </a:t>
            </a:r>
            <a:r>
              <a:rPr lang="en-GB" sz="2400" baseline="-25000" dirty="0" err="1">
                <a:cs typeface="Symbol" charset="2"/>
              </a:rPr>
              <a:t>rms</a:t>
            </a:r>
            <a:r>
              <a:rPr lang="en-GB" sz="2400" dirty="0">
                <a:cs typeface="Symbol" charset="2"/>
              </a:rPr>
              <a:t> is </a:t>
            </a:r>
            <a:r>
              <a:rPr lang="en-GB" sz="2400" dirty="0"/>
              <a:t>reduced by a factor 10 and with 1.2 x 10</a:t>
            </a:r>
            <a:r>
              <a:rPr lang="en-GB" sz="2400" baseline="30000" dirty="0"/>
              <a:t>5</a:t>
            </a:r>
            <a:r>
              <a:rPr lang="en-GB" sz="2400" dirty="0"/>
              <a:t> events/year/</a:t>
            </a:r>
            <a:r>
              <a:rPr lang="en-GB" sz="2400" dirty="0" err="1"/>
              <a:t>i.p</a:t>
            </a:r>
            <a:r>
              <a:rPr lang="en-GB" sz="2400" dirty="0"/>
              <a:t>.</a:t>
            </a:r>
          </a:p>
          <a:p>
            <a:pPr marL="0" indent="0">
              <a:lnSpc>
                <a:spcPts val="2680"/>
              </a:lnSpc>
              <a:buNone/>
            </a:pPr>
            <a:endParaRPr lang="en-GB" sz="2400" dirty="0"/>
          </a:p>
          <a:p>
            <a:pPr>
              <a:lnSpc>
                <a:spcPts val="2680"/>
              </a:lnSpc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9724"/>
              </p:ext>
            </p:extLst>
          </p:nvPr>
        </p:nvGraphicFramePr>
        <p:xfrm>
          <a:off x="7010400" y="457200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3" imgW="889000" imgH="444500" progId="Equation.3">
                  <p:embed/>
                </p:oleObj>
              </mc:Choice>
              <mc:Fallback>
                <p:oleObj name="Equation" r:id="rId3" imgW="889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0400" y="457200"/>
                        <a:ext cx="2133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7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Eatimated</a:t>
            </a:r>
            <a:r>
              <a:rPr lang="en-US" dirty="0"/>
              <a:t> performance for the H</a:t>
            </a:r>
            <a:r>
              <a:rPr lang="en-US" baseline="30000" dirty="0"/>
              <a:t>o</a:t>
            </a:r>
            <a:r>
              <a:rPr lang="en-US" dirty="0"/>
              <a:t>-factory at the 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181600" cy="5791200"/>
          </a:xfrm>
        </p:spPr>
        <p:txBody>
          <a:bodyPr/>
          <a:lstStyle/>
          <a:p>
            <a:pPr>
              <a:lnSpc>
                <a:spcPts val="2380"/>
              </a:lnSpc>
            </a:pPr>
            <a:r>
              <a:rPr lang="en-US" sz="2400" dirty="0"/>
              <a:t>Two asymptotically cooled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 bunches of opposite signs collide in two low-beta interaction points with</a:t>
            </a:r>
            <a:r>
              <a:rPr lang="en-US" sz="2400" dirty="0">
                <a:latin typeface="Symbol" charset="2"/>
                <a:cs typeface="Symbol" charset="2"/>
              </a:rPr>
              <a:t> b</a:t>
            </a:r>
            <a:r>
              <a:rPr lang="en-US" sz="2400" dirty="0"/>
              <a:t>*= 5 cm and a free length of about 10 m, where the two detectors are located</a:t>
            </a:r>
            <a:r>
              <a:rPr lang="en-US" dirty="0"/>
              <a:t>.</a:t>
            </a:r>
          </a:p>
          <a:p>
            <a:pPr>
              <a:lnSpc>
                <a:spcPts val="2380"/>
              </a:lnSpc>
            </a:pPr>
            <a:r>
              <a:rPr lang="en-US" sz="2400" i="1" dirty="0">
                <a:solidFill>
                  <a:srgbClr val="FF0000"/>
                </a:solidFill>
              </a:rPr>
              <a:t>with PIC cooling </a:t>
            </a:r>
            <a:r>
              <a:rPr lang="en-US" sz="2400" dirty="0"/>
              <a:t>a peak collider luminosity of 4 x 10</a:t>
            </a:r>
            <a:r>
              <a:rPr lang="en-US" sz="2400" baseline="30000" dirty="0"/>
              <a:t>32 </a:t>
            </a:r>
            <a:r>
              <a:rPr lang="en-US" sz="2400" dirty="0"/>
              <a:t>cm</a:t>
            </a:r>
            <a:r>
              <a:rPr lang="en-US" sz="2400" baseline="30000" dirty="0"/>
              <a:t>-2</a:t>
            </a:r>
            <a:r>
              <a:rPr lang="en-US" sz="2400" dirty="0"/>
              <a:t> s</a:t>
            </a:r>
            <a:r>
              <a:rPr lang="en-US" sz="2400" baseline="30000" dirty="0"/>
              <a:t>-1</a:t>
            </a:r>
            <a:r>
              <a:rPr lang="en-US" sz="2400" dirty="0"/>
              <a:t> is achieved </a:t>
            </a:r>
          </a:p>
          <a:p>
            <a:pPr lvl="1">
              <a:lnSpc>
                <a:spcPts val="2380"/>
              </a:lnSpc>
            </a:pPr>
            <a:r>
              <a:rPr lang="en-US" sz="2400" dirty="0"/>
              <a:t>The bunch transverse </a:t>
            </a:r>
            <a:r>
              <a:rPr lang="en-US" sz="2400" dirty="0" err="1"/>
              <a:t>rms</a:t>
            </a:r>
            <a:r>
              <a:rPr lang="en-US" sz="2400" dirty="0"/>
              <a:t> size is 0.05 mm and the </a:t>
            </a:r>
            <a:r>
              <a:rPr lang="en-US" sz="2400" dirty="0">
                <a:latin typeface="Symbol" charset="2"/>
                <a:cs typeface="Symbol" charset="2"/>
              </a:rPr>
              <a:t>m-m</a:t>
            </a:r>
            <a:r>
              <a:rPr lang="en-US" sz="2400" dirty="0"/>
              <a:t> tune shift is 0.086. </a:t>
            </a:r>
          </a:p>
          <a:p>
            <a:pPr lvl="1">
              <a:lnSpc>
                <a:spcPts val="2380"/>
              </a:lnSpc>
            </a:pPr>
            <a:r>
              <a:rPr lang="en-US" sz="2400" dirty="0"/>
              <a:t>The SM Higgs rate is ≈ 10</a:t>
            </a:r>
            <a:r>
              <a:rPr lang="en-US" sz="2400" baseline="30000" dirty="0"/>
              <a:t>5</a:t>
            </a:r>
            <a:r>
              <a:rPr lang="en-US" sz="2400" dirty="0"/>
              <a:t> </a:t>
            </a:r>
            <a:r>
              <a:rPr lang="en-US" sz="2400" dirty="0" err="1"/>
              <a:t>ev</a:t>
            </a:r>
            <a:r>
              <a:rPr lang="en-US" sz="2400" dirty="0"/>
              <a:t>/year (10</a:t>
            </a:r>
            <a:r>
              <a:rPr lang="en-US" sz="2400" baseline="30000" dirty="0"/>
              <a:t>7</a:t>
            </a:r>
            <a:r>
              <a:rPr lang="en-US" sz="2400" dirty="0"/>
              <a:t> s) in each of the detectors.</a:t>
            </a:r>
          </a:p>
          <a:p>
            <a:pPr lvl="1">
              <a:lnSpc>
                <a:spcPts val="2380"/>
              </a:lnSpc>
            </a:pPr>
            <a:r>
              <a:rPr lang="en-US" sz="2400" dirty="0"/>
              <a:t>An arrangement with at least two detector positions is recommended.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791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0" dirty="0">
                <a:solidFill>
                  <a:srgbClr val="FF0000"/>
                </a:solidFill>
              </a:rPr>
              <a:t>Without PIC </a:t>
            </a:r>
          </a:p>
          <a:p>
            <a:pPr algn="ctr"/>
            <a:r>
              <a:rPr lang="en-US" sz="2400" baseline="0" dirty="0">
                <a:solidFill>
                  <a:srgbClr val="FF0000"/>
                </a:solidFill>
              </a:rPr>
              <a:t> </a:t>
            </a:r>
            <a:r>
              <a:rPr lang="en-GB" sz="2400" baseline="0" dirty="0">
                <a:solidFill>
                  <a:srgbClr val="FF0000"/>
                </a:solidFill>
              </a:rPr>
              <a:t>1.2 x 10</a:t>
            </a:r>
            <a:r>
              <a:rPr lang="en-GB" sz="2400" baseline="30000" dirty="0">
                <a:solidFill>
                  <a:srgbClr val="FF0000"/>
                </a:solidFill>
              </a:rPr>
              <a:t>4</a:t>
            </a:r>
            <a:r>
              <a:rPr lang="en-US" sz="2400" baseline="0" dirty="0">
                <a:solidFill>
                  <a:srgbClr val="FF0000"/>
                </a:solidFill>
              </a:rPr>
              <a:t> </a:t>
            </a:r>
            <a:r>
              <a:rPr lang="en-US" sz="2400" baseline="0" dirty="0" err="1">
                <a:solidFill>
                  <a:srgbClr val="FF0000"/>
                </a:solidFill>
              </a:rPr>
              <a:t>ev</a:t>
            </a:r>
            <a:r>
              <a:rPr lang="en-US" sz="2400" baseline="0" dirty="0">
                <a:solidFill>
                  <a:srgbClr val="FF0000"/>
                </a:solidFill>
              </a:rPr>
              <a:t>/year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87641"/>
              </p:ext>
            </p:extLst>
          </p:nvPr>
        </p:nvGraphicFramePr>
        <p:xfrm>
          <a:off x="4183063" y="685800"/>
          <a:ext cx="6713537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Document" r:id="rId4" imgW="5410200" imgH="4330700" progId="Word.Document.12">
                  <p:embed/>
                </p:oleObj>
              </mc:Choice>
              <mc:Fallback>
                <p:oleObj name="Document" r:id="rId4" imgW="5410200" imgH="433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3063" y="685800"/>
                        <a:ext cx="6713537" cy="537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60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Muon</a:t>
            </a:r>
            <a:r>
              <a:rPr lang="en-GB" dirty="0"/>
              <a:t> related backgrounds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775071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" y="457200"/>
            <a:ext cx="9819217" cy="1981200"/>
          </a:xfrm>
        </p:spPr>
        <p:txBody>
          <a:bodyPr/>
          <a:lstStyle/>
          <a:p>
            <a:r>
              <a:rPr lang="en-GB" sz="2400" dirty="0"/>
              <a:t>A major problem is caused by </a:t>
            </a:r>
            <a:r>
              <a:rPr lang="en-GB" sz="2400" dirty="0" err="1"/>
              <a:t>muon</a:t>
            </a:r>
            <a:r>
              <a:rPr lang="en-GB" sz="2400" dirty="0"/>
              <a:t> decays, namely electrons from µ decay inside the detector with ≈ 2x10</a:t>
            </a:r>
            <a:r>
              <a:rPr lang="en-GB" sz="2400" baseline="30000" dirty="0"/>
              <a:t>3</a:t>
            </a:r>
            <a:r>
              <a:rPr lang="en-GB" sz="2400" dirty="0"/>
              <a:t> e/meter/ns, however collimated within an average angle of 10</a:t>
            </a:r>
            <a:r>
              <a:rPr lang="en-GB" sz="2400" baseline="30000" dirty="0"/>
              <a:t>-3</a:t>
            </a:r>
            <a:r>
              <a:rPr lang="en-GB" sz="2400" dirty="0"/>
              <a:t> rad.</a:t>
            </a:r>
          </a:p>
          <a:p>
            <a:r>
              <a:rPr lang="en-GB" sz="2400" dirty="0"/>
              <a:t>A superb collimation is required with the help of absorbers in front of the detector’s straight </a:t>
            </a:r>
            <a:r>
              <a:rPr lang="en-GB" sz="2400" dirty="0" err="1"/>
              <a:t>sections.</a:t>
            </a:r>
            <a:r>
              <a:rPr lang="en-GB" sz="2400" i="1" dirty="0" err="1">
                <a:solidFill>
                  <a:srgbClr val="FF0000"/>
                </a:solidFill>
              </a:rPr>
              <a:t>This</a:t>
            </a:r>
            <a:r>
              <a:rPr lang="en-GB" sz="2400" i="1" dirty="0">
                <a:solidFill>
                  <a:srgbClr val="FF0000"/>
                </a:solidFill>
              </a:rPr>
              <a:t> is an open problem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400487" y="3990610"/>
            <a:ext cx="3676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i="1" baseline="0" dirty="0">
                <a:solidFill>
                  <a:srgbClr val="FF0000"/>
                </a:solidFill>
                <a:latin typeface="+mn-lt"/>
              </a:rPr>
              <a:t>Drozhdin, Mokhov et al.</a:t>
            </a:r>
          </a:p>
        </p:txBody>
      </p:sp>
    </p:spTree>
    <p:extLst>
      <p:ext uri="{BB962C8B-B14F-4D97-AF65-F5344CB8AC3E}">
        <p14:creationId xmlns:p14="http://schemas.microsoft.com/office/powerpoint/2010/main" val="7665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7"/>
            <a:ext cx="9906000" cy="533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muon</a:t>
            </a:r>
            <a:r>
              <a:rPr lang="en-US" dirty="0"/>
              <a:t> collider as the optimal alternative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9829800" cy="6324600"/>
          </a:xfrm>
        </p:spPr>
        <p:txBody>
          <a:bodyPr/>
          <a:lstStyle/>
          <a:p>
            <a:pPr>
              <a:lnSpc>
                <a:spcPts val="2680"/>
              </a:lnSpc>
              <a:spcBef>
                <a:spcPts val="400"/>
              </a:spcBef>
              <a:spcAft>
                <a:spcPts val="0"/>
              </a:spcAft>
            </a:pPr>
            <a:r>
              <a:rPr lang="en-GB" sz="2400" dirty="0"/>
              <a:t>The Higgs sector (</a:t>
            </a:r>
            <a:r>
              <a:rPr lang="en-GB" sz="2400" dirty="0" err="1"/>
              <a:t>Ho</a:t>
            </a:r>
            <a:r>
              <a:rPr lang="en-GB" sz="2400" dirty="0"/>
              <a:t>)  — no doubt —  should follow the well-known previous observations of the </a:t>
            </a:r>
            <a:r>
              <a:rPr lang="en-GB" sz="2400" dirty="0" err="1"/>
              <a:t>Zo</a:t>
            </a:r>
            <a:r>
              <a:rPr lang="en-GB" sz="2400" dirty="0"/>
              <a:t> and the W’s, where the initial search and discovery with the P-</a:t>
            </a:r>
            <a:r>
              <a:rPr lang="en-GB" sz="2400" dirty="0" err="1"/>
              <a:t>Pbar</a:t>
            </a:r>
            <a:r>
              <a:rPr lang="en-GB" sz="2400" dirty="0"/>
              <a:t> collider has been followed by the systematic lepton studies with LEP.</a:t>
            </a:r>
          </a:p>
          <a:p>
            <a:pPr>
              <a:lnSpc>
                <a:spcPts val="2680"/>
              </a:lnSpc>
              <a:spcBef>
                <a:spcPts val="400"/>
              </a:spcBef>
              <a:spcAft>
                <a:spcPts val="0"/>
              </a:spcAft>
            </a:pPr>
            <a:r>
              <a:rPr lang="en-GB" sz="2400" dirty="0"/>
              <a:t>The </a:t>
            </a:r>
            <a:r>
              <a:rPr lang="en-GB" sz="2400" dirty="0" err="1"/>
              <a:t>Zo</a:t>
            </a:r>
            <a:r>
              <a:rPr lang="en-GB" sz="2400" dirty="0"/>
              <a:t> and W’s are </a:t>
            </a:r>
            <a:r>
              <a:rPr lang="en-GB" sz="2400" dirty="0">
                <a:solidFill>
                  <a:srgbClr val="FF0000"/>
                </a:solidFill>
              </a:rPr>
              <a:t>vectors, </a:t>
            </a:r>
            <a:r>
              <a:rPr lang="en-GB" sz="2400" dirty="0"/>
              <a:t>while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the Higgs is a </a:t>
            </a:r>
            <a:r>
              <a:rPr lang="en-GB" sz="2400" i="1" dirty="0">
                <a:solidFill>
                  <a:srgbClr val="FF0000"/>
                </a:solidFill>
              </a:rPr>
              <a:t>scalar </a:t>
            </a:r>
            <a:r>
              <a:rPr lang="en-GB" sz="2400" dirty="0">
                <a:solidFill>
                  <a:srgbClr val="000000"/>
                </a:solidFill>
              </a:rPr>
              <a:t>(spin = 0) </a:t>
            </a:r>
            <a:r>
              <a:rPr lang="en-GB" sz="2400" dirty="0"/>
              <a:t>characterized by a much stronger coupling when initiated </a:t>
            </a:r>
            <a:r>
              <a:rPr lang="en-GB" sz="2400" dirty="0">
                <a:solidFill>
                  <a:srgbClr val="FF0000"/>
                </a:solidFill>
              </a:rPr>
              <a:t>from </a:t>
            </a:r>
            <a:r>
              <a:rPr lang="en-GB" sz="2400" dirty="0" err="1">
                <a:solidFill>
                  <a:srgbClr val="FF0000"/>
                </a:solidFill>
              </a:rPr>
              <a:t>muons</a:t>
            </a:r>
            <a:r>
              <a:rPr lang="en-GB" sz="2400" dirty="0">
                <a:solidFill>
                  <a:srgbClr val="FF0000"/>
                </a:solidFill>
              </a:rPr>
              <a:t> rather than from electrons colliders</a:t>
            </a:r>
            <a:r>
              <a:rPr lang="en-GB" sz="2400" dirty="0"/>
              <a:t>.</a:t>
            </a:r>
          </a:p>
          <a:p>
            <a:pPr>
              <a:lnSpc>
                <a:spcPts val="2680"/>
              </a:lnSpc>
              <a:spcBef>
                <a:spcPts val="40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cs typeface="Symbol" charset="2"/>
              </a:rPr>
              <a:t>A µ+ µ- </a:t>
            </a:r>
            <a:r>
              <a:rPr lang="en-GB" sz="2400" b="1" dirty="0">
                <a:solidFill>
                  <a:srgbClr val="FF0000"/>
                </a:solidFill>
              </a:rPr>
              <a:t>collider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is also highly preferable because of its small dimensions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en-US" sz="2400" dirty="0"/>
              <a:t> 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However it demands a substantial R&amp;D in order to produce  adequate compression in 6D phase space of the </a:t>
            </a:r>
            <a:r>
              <a:rPr lang="en-GB" sz="2400" dirty="0" err="1"/>
              <a:t>muon</a:t>
            </a:r>
            <a:r>
              <a:rPr lang="en-GB" sz="2400" dirty="0"/>
              <a:t> beams.</a:t>
            </a:r>
          </a:p>
          <a:p>
            <a:pPr>
              <a:lnSpc>
                <a:spcPts val="2680"/>
              </a:lnSpc>
              <a:spcBef>
                <a:spcPts val="400"/>
              </a:spcBef>
              <a:spcAft>
                <a:spcPts val="0"/>
              </a:spcAft>
            </a:pPr>
            <a:r>
              <a:rPr lang="en-GB" sz="2400" dirty="0" err="1"/>
              <a:t>Muons</a:t>
            </a:r>
            <a:r>
              <a:rPr lang="en-GB" sz="2400" dirty="0"/>
              <a:t> are unstable particles, quickly decaying into electrons and neutrinos. These backgrounds must be hampered. </a:t>
            </a:r>
          </a:p>
          <a:p>
            <a:pPr>
              <a:lnSpc>
                <a:spcPts val="2680"/>
              </a:lnSpc>
              <a:spcBef>
                <a:spcPts val="400"/>
              </a:spcBef>
              <a:spcAft>
                <a:spcPts val="0"/>
              </a:spcAft>
            </a:pPr>
            <a:r>
              <a:rPr lang="en-GB" sz="2400" dirty="0"/>
              <a:t>The </a:t>
            </a:r>
            <a:r>
              <a:rPr lang="en-GB" sz="2400" dirty="0" err="1"/>
              <a:t>muon</a:t>
            </a:r>
            <a:r>
              <a:rPr lang="en-GB" sz="2400" dirty="0"/>
              <a:t> collider program here described is based on a </a:t>
            </a:r>
            <a:r>
              <a:rPr lang="en-GB" sz="2400" dirty="0">
                <a:solidFill>
                  <a:srgbClr val="FF0000"/>
                </a:solidFill>
              </a:rPr>
              <a:t>reasonable extension of the ESS accelerator program.</a:t>
            </a:r>
            <a:endParaRPr lang="en-GB" sz="2400" dirty="0"/>
          </a:p>
          <a:p>
            <a:pPr marL="0" indent="0">
              <a:lnSpc>
                <a:spcPts val="2880"/>
              </a:lnSpc>
              <a:buNone/>
            </a:pPr>
            <a:r>
              <a:rPr lang="en-US" sz="240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3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realization of the Initial Cooling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9601200" cy="5562600"/>
          </a:xfrm>
        </p:spPr>
        <p:txBody>
          <a:bodyPr/>
          <a:lstStyle/>
          <a:p>
            <a:pPr>
              <a:lnSpc>
                <a:spcPts val="2680"/>
              </a:lnSpc>
            </a:pPr>
            <a:r>
              <a:rPr lang="en-US" sz="2400" dirty="0"/>
              <a:t>Physics requirements and the studies already undertaken with muon cooling suggest that a next step, prior to but adequate for a specific physics programme </a:t>
            </a:r>
            <a:r>
              <a:rPr lang="en-US" sz="2400" i="1" dirty="0">
                <a:solidFill>
                  <a:srgbClr val="FF0000"/>
                </a:solidFill>
              </a:rPr>
              <a:t>could be the practical realization of an appropriate cooling ring demonstrator. </a:t>
            </a:r>
          </a:p>
          <a:p>
            <a:pPr>
              <a:lnSpc>
                <a:spcPts val="2680"/>
              </a:lnSpc>
            </a:pPr>
            <a:r>
              <a:rPr lang="en-US" sz="2400" dirty="0"/>
              <a:t>Indicatively this corresponds to the realization of an unconventional </a:t>
            </a:r>
            <a:r>
              <a:rPr lang="en-US" sz="2400" i="1" dirty="0">
                <a:solidFill>
                  <a:srgbClr val="FF0000"/>
                </a:solidFill>
              </a:rPr>
              <a:t>tiny ring of 20 to 40 meters circumference</a:t>
            </a:r>
            <a:r>
              <a:rPr lang="en-US" sz="2400" dirty="0"/>
              <a:t> in order to achieve the theoretically expected longitudinal and transverse emittances of asymptotically cooled muons.</a:t>
            </a:r>
          </a:p>
          <a:p>
            <a:pPr>
              <a:lnSpc>
                <a:spcPts val="2680"/>
              </a:lnSpc>
            </a:pPr>
            <a:r>
              <a:rPr lang="en-US" sz="2400" dirty="0"/>
              <a:t>The injection of muons from pion decays at an average momentum of about 220 MeV/c every few sec may be produced from a tiny bunch of protons extracted from the ESS. </a:t>
            </a:r>
          </a:p>
          <a:p>
            <a:pPr>
              <a:lnSpc>
                <a:spcPts val="2680"/>
              </a:lnSpc>
            </a:pPr>
            <a:r>
              <a:rPr lang="en-US" sz="2400" dirty="0"/>
              <a:t>The goal is to prove experimentally the full 3D cooling according to the prediction of Slide 12.</a:t>
            </a:r>
          </a:p>
          <a:p>
            <a:pPr>
              <a:lnSpc>
                <a:spcPts val="2680"/>
              </a:lnSpc>
            </a:pPr>
            <a:r>
              <a:rPr lang="en-US" sz="2400" dirty="0"/>
              <a:t>The realization of the  H</a:t>
            </a:r>
            <a:r>
              <a:rPr lang="en-US" sz="2400" baseline="30000" dirty="0"/>
              <a:t>o</a:t>
            </a:r>
            <a:r>
              <a:rPr lang="en-US" sz="2400" dirty="0"/>
              <a:t>-factory at the ESS could be constructed later and only after the success of the initial cooling experiment has been confirmed at a lowest cost.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81850" y="6553200"/>
            <a:ext cx="2063750" cy="228600"/>
          </a:xfrm>
        </p:spPr>
        <p:txBody>
          <a:bodyPr/>
          <a:lstStyle/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84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39007"/>
              </p:ext>
            </p:extLst>
          </p:nvPr>
        </p:nvGraphicFramePr>
        <p:xfrm>
          <a:off x="19424" y="2743200"/>
          <a:ext cx="8275831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Document" r:id="rId3" imgW="5410200" imgH="2514600" progId="Word.Document.12">
                  <p:embed/>
                </p:oleObj>
              </mc:Choice>
              <mc:Fallback>
                <p:oleObj name="Document" r:id="rId3" imgW="54102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24" y="2743200"/>
                        <a:ext cx="8275831" cy="384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cool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4315680" cy="4315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RFOFO Ionization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334000" cy="1981200"/>
          </a:xfrm>
        </p:spPr>
        <p:txBody>
          <a:bodyPr/>
          <a:lstStyle/>
          <a:p>
            <a:r>
              <a:rPr lang="en-GB" sz="2400" dirty="0"/>
              <a:t>The design is based on solenoids tilted in order to ensure also bending. The </a:t>
            </a:r>
            <a:r>
              <a:rPr lang="en-GB" sz="2400" dirty="0" err="1"/>
              <a:t>LiH</a:t>
            </a:r>
            <a:r>
              <a:rPr lang="en-GB" sz="2400" dirty="0"/>
              <a:t> absorbers are wedge shaped to ensure longitudinal cooling.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pic>
        <p:nvPicPr>
          <p:cNvPr id="8" name="Picture 7" descr="pix108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4576394"/>
            <a:ext cx="4711700" cy="2434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6031468"/>
            <a:ext cx="181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baseline="0" dirty="0">
                <a:solidFill>
                  <a:srgbClr val="FF0000"/>
                </a:solidFill>
              </a:rPr>
              <a:t>Pulsed inflector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4267200"/>
            <a:ext cx="426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baseline="0" dirty="0">
                <a:solidFill>
                  <a:srgbClr val="FF0000"/>
                </a:solidFill>
                <a:latin typeface="+mn-lt"/>
              </a:rPr>
              <a:t>Two separate, 180* apart injection and extraction pulsed inflectors</a:t>
            </a:r>
          </a:p>
        </p:txBody>
      </p:sp>
    </p:spTree>
    <p:extLst>
      <p:ext uri="{BB962C8B-B14F-4D97-AF65-F5344CB8AC3E}">
        <p14:creationId xmlns:p14="http://schemas.microsoft.com/office/powerpoint/2010/main" val="37546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US" dirty="0"/>
              <a:t>Higgs production </a:t>
            </a:r>
            <a:r>
              <a:rPr lang="en-GB" dirty="0"/>
              <a:t>colliders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70" y="609600"/>
            <a:ext cx="9753600" cy="5943600"/>
          </a:xfrm>
        </p:spPr>
        <p:txBody>
          <a:bodyPr/>
          <a:lstStyle/>
          <a:p>
            <a:pPr>
              <a:lnSpc>
                <a:spcPts val="2580"/>
              </a:lnSpc>
            </a:pPr>
            <a:r>
              <a:rPr lang="en-GB" sz="2400" b="1" dirty="0"/>
              <a:t>Advantages</a:t>
            </a: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</a:rPr>
              <a:t>Large cross sections </a:t>
            </a:r>
            <a:r>
              <a:rPr lang="el-GR" sz="2400" dirty="0">
                <a:solidFill>
                  <a:prstClr val="black"/>
                </a:solidFill>
              </a:rPr>
              <a:t>σ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l-GR" sz="2400" i="1" dirty="0">
                <a:solidFill>
                  <a:prstClr val="black"/>
                </a:solidFill>
                <a:cs typeface="Times New Roman"/>
              </a:rPr>
              <a:t>μ</a:t>
            </a:r>
            <a:r>
              <a:rPr lang="en-US" sz="2400" i="1" baseline="30000" dirty="0">
                <a:solidFill>
                  <a:prstClr val="black"/>
                </a:solidFill>
                <a:cs typeface="Times New Roman"/>
              </a:rPr>
              <a:t>+</a:t>
            </a:r>
            <a:r>
              <a:rPr lang="el-GR" sz="2400" i="1" dirty="0">
                <a:solidFill>
                  <a:prstClr val="black"/>
                </a:solidFill>
                <a:cs typeface="Times New Roman"/>
              </a:rPr>
              <a:t>μ</a:t>
            </a:r>
            <a:r>
              <a:rPr lang="en-US" sz="2400" i="1" baseline="30000" dirty="0">
                <a:solidFill>
                  <a:prstClr val="black"/>
                </a:solidFill>
                <a:cs typeface="Times New Roman"/>
              </a:rPr>
              <a:t>- </a:t>
            </a:r>
            <a:r>
              <a:rPr lang="el-GR" sz="2400" i="1" dirty="0">
                <a:solidFill>
                  <a:prstClr val="black"/>
                </a:solidFill>
                <a:cs typeface="Times New Roman"/>
              </a:rPr>
              <a:t>→</a:t>
            </a:r>
            <a:r>
              <a:rPr lang="en-US" sz="2400" i="1" dirty="0">
                <a:solidFill>
                  <a:prstClr val="black"/>
                </a:solidFill>
                <a:cs typeface="Times New Roman"/>
              </a:rPr>
              <a:t> h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) = 41 </a:t>
            </a:r>
            <a:r>
              <a:rPr lang="en-US" sz="2400" dirty="0" err="1">
                <a:solidFill>
                  <a:prstClr val="black"/>
                </a:solidFill>
                <a:cs typeface="Times New Roman"/>
              </a:rPr>
              <a:t>pb</a:t>
            </a:r>
            <a:r>
              <a:rPr lang="en-US" sz="2400" i="1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in s-channel resonance and µ</a:t>
            </a:r>
            <a:r>
              <a:rPr lang="en-US" sz="2400" baseline="30000" dirty="0">
                <a:solidFill>
                  <a:prstClr val="black"/>
                </a:solidFill>
                <a:cs typeface="Times New Roman"/>
              </a:rPr>
              <a:t>+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µ</a:t>
            </a:r>
            <a:r>
              <a:rPr lang="en-US" sz="2400" baseline="30000" dirty="0">
                <a:solidFill>
                  <a:prstClr val="black"/>
                </a:solidFill>
                <a:cs typeface="Times New Roman"/>
              </a:rPr>
              <a:t>- </a:t>
            </a:r>
            <a:r>
              <a:rPr lang="el-GR" sz="2400" i="1" dirty="0">
                <a:solidFill>
                  <a:prstClr val="black"/>
                </a:solidFill>
                <a:cs typeface="Times New Roman"/>
              </a:rPr>
              <a:t>→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ZH of 0.2 </a:t>
            </a:r>
            <a:r>
              <a:rPr lang="en-US" sz="2400" dirty="0" err="1">
                <a:solidFill>
                  <a:prstClr val="black"/>
                </a:solidFill>
                <a:cs typeface="Times New Roman"/>
              </a:rPr>
              <a:t>pb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at </a:t>
            </a:r>
            <a:r>
              <a:rPr lang="en-GB" sz="2400" dirty="0"/>
              <a:t>√s  =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500 </a:t>
            </a:r>
            <a:r>
              <a:rPr lang="en-US" sz="2400" dirty="0" err="1">
                <a:solidFill>
                  <a:prstClr val="black"/>
                </a:solidFill>
                <a:cs typeface="Times New Roman"/>
              </a:rPr>
              <a:t>GeV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</a:rPr>
              <a:t>Small size footprint: it may fit within the existing ESS site</a:t>
            </a: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</a:rPr>
              <a:t>No synchrotron radiation and </a:t>
            </a:r>
            <a:r>
              <a:rPr lang="en-US" sz="2400" dirty="0" err="1">
                <a:solidFill>
                  <a:prstClr val="black"/>
                </a:solidFill>
              </a:rPr>
              <a:t>beamstrahlung</a:t>
            </a:r>
            <a:r>
              <a:rPr lang="en-US" sz="2400" dirty="0">
                <a:solidFill>
                  <a:prstClr val="black"/>
                </a:solidFill>
              </a:rPr>
              <a:t>  problems</a:t>
            </a: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</a:rPr>
              <a:t>Precise measurements of line shape and decay widths</a:t>
            </a:r>
            <a:endParaRPr lang="en-US" sz="2400" dirty="0">
              <a:solidFill>
                <a:prstClr val="black"/>
              </a:solidFill>
              <a:sym typeface="Symbol"/>
            </a:endParaRP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fr-CH" sz="2400" dirty="0">
                <a:solidFill>
                  <a:prstClr val="black"/>
                </a:solidFill>
                <a:sym typeface="Symbol"/>
              </a:rPr>
              <a:t>Exquisite measurements of all channels and tests of SM. </a:t>
            </a:r>
          </a:p>
          <a:p>
            <a:pPr lvl="1">
              <a:lnSpc>
                <a:spcPts val="2580"/>
              </a:lnSpc>
            </a:pPr>
            <a:r>
              <a:rPr lang="en-US" sz="2400" dirty="0">
                <a:solidFill>
                  <a:prstClr val="black"/>
                </a:solidFill>
              </a:rPr>
              <a:t>The cost of the facility, provided cooling will be successful, is less than 1/10 of one of the LHC.</a:t>
            </a:r>
          </a:p>
          <a:p>
            <a:pPr>
              <a:lnSpc>
                <a:spcPts val="2580"/>
              </a:lnSpc>
            </a:pPr>
            <a:r>
              <a:rPr lang="en-GB" sz="2400" b="1" dirty="0"/>
              <a:t>Challenges.</a:t>
            </a:r>
          </a:p>
          <a:p>
            <a:pPr lvl="1">
              <a:lnSpc>
                <a:spcPts val="2580"/>
              </a:lnSpc>
            </a:pPr>
            <a:r>
              <a:rPr lang="fr-CH" sz="2400" dirty="0">
                <a:solidFill>
                  <a:prstClr val="black"/>
                </a:solidFill>
                <a:sym typeface="Symbol"/>
              </a:rPr>
              <a:t>A low-cost 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demonstration of </a:t>
            </a:r>
            <a:r>
              <a:rPr lang="en-US" sz="2400" dirty="0" err="1">
                <a:solidFill>
                  <a:prstClr val="black"/>
                </a:solidFill>
                <a:sym typeface="Symbol"/>
              </a:rPr>
              <a:t>muon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 cooling must be done first.</a:t>
            </a: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prstClr val="black"/>
                </a:solidFill>
              </a:rPr>
              <a:t>Muon</a:t>
            </a:r>
            <a:r>
              <a:rPr lang="en-US" sz="2400" dirty="0">
                <a:solidFill>
                  <a:prstClr val="black"/>
                </a:solidFill>
              </a:rPr>
              <a:t> 2D and 3D cooling needs to be fully demonstrated</a:t>
            </a: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</a:rPr>
              <a:t>Need ultimately very small </a:t>
            </a:r>
            <a:r>
              <a:rPr lang="en-US" sz="2400" dirty="0" err="1">
                <a:solidFill>
                  <a:prstClr val="black"/>
                </a:solidFill>
              </a:rPr>
              <a:t>c.o.m</a:t>
            </a:r>
            <a:r>
              <a:rPr lang="en-US" sz="2400" dirty="0">
                <a:solidFill>
                  <a:prstClr val="black"/>
                </a:solidFill>
              </a:rPr>
              <a:t> energy spread (0.003%) </a:t>
            </a: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</a:rPr>
              <a:t>Backgrounds from constant </a:t>
            </a:r>
            <a:r>
              <a:rPr lang="en-US" sz="2400" dirty="0" err="1">
                <a:solidFill>
                  <a:prstClr val="black"/>
                </a:solidFill>
              </a:rPr>
              <a:t>muon</a:t>
            </a:r>
            <a:r>
              <a:rPr lang="en-US" sz="2400" dirty="0">
                <a:solidFill>
                  <a:prstClr val="black"/>
                </a:solidFill>
              </a:rPr>
              <a:t> decay</a:t>
            </a:r>
          </a:p>
          <a:p>
            <a:pPr lvl="1">
              <a:lnSpc>
                <a:spcPts val="258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</a:rPr>
              <a:t>Significant R&amp;D required towards end-to-end design </a:t>
            </a:r>
          </a:p>
          <a:p>
            <a:pPr lvl="1">
              <a:lnSpc>
                <a:spcPts val="2580"/>
              </a:lnSpc>
            </a:pPr>
            <a:endParaRPr lang="en-US" sz="2400" dirty="0">
              <a:solidFill>
                <a:prstClr val="black"/>
              </a:solidFill>
              <a:sym typeface="Symbol"/>
            </a:endParaRPr>
          </a:p>
          <a:p>
            <a:pPr>
              <a:lnSpc>
                <a:spcPts val="2580"/>
              </a:lnSpc>
            </a:pPr>
            <a:endParaRPr lang="en-GB" sz="2400" dirty="0"/>
          </a:p>
          <a:p>
            <a:pPr>
              <a:lnSpc>
                <a:spcPts val="2580"/>
              </a:lnSpc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from FORBES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i="1" dirty="0">
                <a:hlinkClick r:id="rId2"/>
              </a:rPr>
              <a:t>Ethan Siegel, </a:t>
            </a:r>
            <a:r>
              <a:rPr lang="en-US" sz="3600" i="1" dirty="0"/>
              <a:t> FORBES Senior Contributor   </a:t>
            </a:r>
          </a:p>
          <a:p>
            <a:pPr marL="0" indent="0" algn="ctr">
              <a:buNone/>
            </a:pPr>
            <a:r>
              <a:rPr lang="en-US" sz="3600" i="1" dirty="0"/>
              <a:t>Aug 22, 2019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Forget About Electrons And Protons; The Unstable </a:t>
            </a:r>
            <a:r>
              <a:rPr lang="en-US" sz="4400" b="1" dirty="0" err="1">
                <a:solidFill>
                  <a:srgbClr val="FF0000"/>
                </a:solidFill>
              </a:rPr>
              <a:t>Muon</a:t>
            </a:r>
            <a:r>
              <a:rPr lang="en-US" sz="4400" b="1" dirty="0">
                <a:solidFill>
                  <a:srgbClr val="FF0000"/>
                </a:solidFill>
              </a:rPr>
              <a:t> Could Be The Future Of Particle Physics</a:t>
            </a: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October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5410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US" sz="2000" b="1" u="sng" baseline="0" dirty="0">
                <a:hlinkClick r:id="rId3"/>
              </a:rPr>
              <a:t>https://www.forbes.com/sites/startswithabang/2019/08/22/forget-about-electrons-and-protons-the-unstable-muon-could-be-the-future-of-particle-physics/</a:t>
            </a:r>
            <a:endParaRPr 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23046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ESS October 2020</a:t>
            </a:r>
            <a:endParaRPr lang="en-GB"/>
          </a:p>
        </p:txBody>
      </p:sp>
      <p:sp>
        <p:nvSpPr>
          <p:cNvPr id="161795" name="Rectangle 5"/>
          <p:cNvSpPr txBox="1">
            <a:spLocks noGrp="1" noChangeArrowheads="1"/>
          </p:cNvSpPr>
          <p:nvPr/>
        </p:nvSpPr>
        <p:spPr bwMode="auto">
          <a:xfrm>
            <a:off x="685800" y="6400800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sz="1200">
                <a:solidFill>
                  <a:schemeClr val="accent1"/>
                </a:solidFill>
                <a:latin typeface="Helvetica" charset="0"/>
              </a:rPr>
              <a:t>LNGS_May2011</a:t>
            </a:r>
          </a:p>
        </p:txBody>
      </p:sp>
      <p:sp>
        <p:nvSpPr>
          <p:cNvPr id="161796" name="Rectangle 6"/>
          <p:cNvSpPr txBox="1">
            <a:spLocks noGrp="1" noChangeArrowheads="1"/>
          </p:cNvSpPr>
          <p:nvPr/>
        </p:nvSpPr>
        <p:spPr bwMode="auto">
          <a:xfrm>
            <a:off x="7239000" y="64008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GB" sz="1200">
                <a:solidFill>
                  <a:schemeClr val="accent1"/>
                </a:solidFill>
                <a:latin typeface="Helvetica" charset="0"/>
              </a:rPr>
              <a:t>Slide </a:t>
            </a:r>
            <a:fld id="{F4C5CD8B-B276-2444-B04C-AB2E9C598F2D}" type="slidenum">
              <a:rPr lang="en-GB" sz="1200">
                <a:solidFill>
                  <a:schemeClr val="accent1"/>
                </a:solidFill>
                <a:latin typeface="Helvetica" charset="0"/>
              </a:rPr>
              <a:pPr algn="r"/>
              <a:t>24</a:t>
            </a:fld>
            <a:endParaRPr lang="en-GB" sz="1200">
              <a:solidFill>
                <a:schemeClr val="accent1"/>
              </a:solidFill>
              <a:latin typeface="Helvetica" charset="0"/>
            </a:endParaRPr>
          </a:p>
        </p:txBody>
      </p:sp>
      <p:pic>
        <p:nvPicPr>
          <p:cNvPr id="161797" name="Picture 6" descr="Run9179Event107_Collection_left_I_zo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765"/>
            <a:ext cx="9906000" cy="2276475"/>
          </a:xfrm>
          <a:prstGeom prst="rect">
            <a:avLst/>
          </a:prstGeom>
          <a:noFill/>
          <a:ln w="6350">
            <a:solidFill>
              <a:srgbClr val="FA012E"/>
            </a:solidFill>
            <a:miter lim="800000"/>
            <a:headEnd/>
            <a:tailEnd/>
          </a:ln>
        </p:spPr>
      </p:pic>
      <p:pic>
        <p:nvPicPr>
          <p:cNvPr id="161798" name="Picture 7" descr="Pictur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2"/>
            <a:ext cx="7772400" cy="2849563"/>
          </a:xfrm>
          <a:prstGeom prst="rect">
            <a:avLst/>
          </a:prstGeom>
          <a:noFill/>
          <a:ln w="6350">
            <a:solidFill>
              <a:srgbClr val="FA012E"/>
            </a:solidFill>
            <a:miter lim="800000"/>
            <a:headEnd/>
            <a:tailEnd/>
          </a:ln>
        </p:spPr>
      </p:pic>
      <p:pic>
        <p:nvPicPr>
          <p:cNvPr id="161799" name="Picture 8" descr="Run9839Event1398_Collection_left_II_zoo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1" y="2133602"/>
            <a:ext cx="9067800" cy="2824163"/>
          </a:xfrm>
          <a:prstGeom prst="rect">
            <a:avLst/>
          </a:prstGeom>
          <a:noFill/>
          <a:ln w="6350">
            <a:solidFill>
              <a:srgbClr val="FA012E"/>
            </a:solidFill>
            <a:miter lim="800000"/>
            <a:headEnd/>
            <a:tailEnd/>
          </a:ln>
        </p:spPr>
      </p:pic>
      <p:pic>
        <p:nvPicPr>
          <p:cNvPr id="161800" name="Picture 9" descr="Picture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4467225" cy="2030413"/>
          </a:xfrm>
          <a:prstGeom prst="rect">
            <a:avLst/>
          </a:prstGeom>
          <a:solidFill>
            <a:srgbClr val="FA012E"/>
          </a:solidFill>
          <a:ln w="38100">
            <a:noFill/>
            <a:miter lim="800000"/>
            <a:headEnd/>
            <a:tailEnd/>
          </a:ln>
        </p:spPr>
      </p:pic>
      <p:pic>
        <p:nvPicPr>
          <p:cNvPr id="161801" name="Picture 10" descr="Picture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24000"/>
            <a:ext cx="2246313" cy="4114800"/>
          </a:xfrm>
          <a:prstGeom prst="rect">
            <a:avLst/>
          </a:prstGeom>
          <a:noFill/>
          <a:ln w="6350">
            <a:solidFill>
              <a:srgbClr val="FA012E"/>
            </a:solidFill>
            <a:miter lim="800000"/>
            <a:headEnd/>
            <a:tailEnd/>
          </a:ln>
        </p:spPr>
      </p:pic>
      <p:sp>
        <p:nvSpPr>
          <p:cNvPr id="161802" name="Rectangle 6"/>
          <p:cNvSpPr txBox="1">
            <a:spLocks noGrp="1" noChangeArrowheads="1"/>
          </p:cNvSpPr>
          <p:nvPr/>
        </p:nvSpPr>
        <p:spPr bwMode="auto">
          <a:xfrm>
            <a:off x="7181850" y="64008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endParaRPr lang="en-GB" sz="1200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61803" name="Rectangle 2"/>
          <p:cNvSpPr>
            <a:spLocks noChangeArrowheads="1"/>
          </p:cNvSpPr>
          <p:nvPr/>
        </p:nvSpPr>
        <p:spPr bwMode="auto">
          <a:xfrm>
            <a:off x="2286000" y="2362200"/>
            <a:ext cx="4386263" cy="1066800"/>
          </a:xfrm>
          <a:prstGeom prst="rect">
            <a:avLst/>
          </a:prstGeom>
          <a:solidFill>
            <a:srgbClr val="F8FF4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Font typeface="Zapf Dingbats" charset="2"/>
              <a:buNone/>
            </a:pPr>
            <a:r>
              <a:rPr lang="en-GB" sz="6000" dirty="0">
                <a:solidFill>
                  <a:srgbClr val="FF0000"/>
                </a:solidFill>
                <a:latin typeface="Marker Felt" charset="0"/>
              </a:rPr>
              <a:t>Thank you !</a:t>
            </a:r>
            <a:endParaRPr lang="en-GB" sz="6000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842250" y="6934200"/>
            <a:ext cx="2063750" cy="228600"/>
          </a:xfrm>
        </p:spPr>
        <p:txBody>
          <a:bodyPr/>
          <a:lstStyle/>
          <a:p>
            <a:r>
              <a:rPr lang="en-GB" dirty="0"/>
              <a:t>Slide: </a:t>
            </a:r>
            <a:fld id="{376D9610-EE21-EF47-B0E0-B514E2693501}" type="slidenum">
              <a:rPr lang="en-GB" smtClean="0"/>
              <a:pPr/>
              <a:t>24</a:t>
            </a:fld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3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Muon</a:t>
            </a:r>
            <a:r>
              <a:rPr lang="en-GB" dirty="0"/>
              <a:t>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906000" cy="5715000"/>
          </a:xfrm>
        </p:spPr>
        <p:txBody>
          <a:bodyPr/>
          <a:lstStyle/>
          <a:p>
            <a:pPr>
              <a:lnSpc>
                <a:spcPts val="2680"/>
              </a:lnSpc>
            </a:pPr>
            <a:r>
              <a:rPr lang="en-GB" sz="2400" dirty="0"/>
              <a:t>“Ionization Cooling” was first proposed by </a:t>
            </a:r>
            <a:r>
              <a:rPr lang="en-GB" sz="2400" dirty="0" err="1"/>
              <a:t>Budker</a:t>
            </a:r>
            <a:r>
              <a:rPr lang="en-GB" sz="2400" dirty="0"/>
              <a:t> and </a:t>
            </a:r>
            <a:r>
              <a:rPr lang="en-GB" sz="2400" dirty="0" err="1"/>
              <a:t>Skrinsky</a:t>
            </a:r>
            <a:r>
              <a:rPr lang="en-GB" sz="2400" dirty="0"/>
              <a:t> in the 60’s and early 70’s.  However, there was little substance until </a:t>
            </a:r>
            <a:r>
              <a:rPr lang="en-GB" sz="2400" dirty="0" err="1"/>
              <a:t>Skrinsky</a:t>
            </a:r>
            <a:r>
              <a:rPr lang="en-GB" sz="2400" dirty="0"/>
              <a:t> and </a:t>
            </a:r>
            <a:r>
              <a:rPr lang="en-GB" sz="2400" dirty="0" err="1"/>
              <a:t>Parkhomchuk</a:t>
            </a:r>
            <a:r>
              <a:rPr lang="en-GB" sz="2400" dirty="0"/>
              <a:t> developed the idea.</a:t>
            </a:r>
            <a:r>
              <a:rPr lang="en-US" sz="2400" dirty="0"/>
              <a:t> </a:t>
            </a:r>
            <a:r>
              <a:rPr lang="en-GB" sz="2400" dirty="0"/>
              <a:t>  </a:t>
            </a:r>
          </a:p>
          <a:p>
            <a:pPr>
              <a:lnSpc>
                <a:spcPts val="2680"/>
              </a:lnSpc>
            </a:pPr>
            <a:r>
              <a:rPr lang="en-GB" sz="2400" dirty="0"/>
              <a:t>The initial ideas in the US date from around 1980 due to Cline and </a:t>
            </a:r>
            <a:r>
              <a:rPr lang="en-GB" sz="2400" dirty="0" err="1"/>
              <a:t>Neuffer</a:t>
            </a:r>
            <a:r>
              <a:rPr lang="en-GB" sz="2400" dirty="0"/>
              <a:t>. </a:t>
            </a:r>
            <a:r>
              <a:rPr lang="en-US" sz="2400" dirty="0"/>
              <a:t>A Snowmass feasibility study was presented in 1996 and a US collaboration with DOE organization and funding was formed in 1997</a:t>
            </a:r>
            <a:r>
              <a:rPr lang="en-US" sz="2400" i="1" dirty="0"/>
              <a:t>. </a:t>
            </a:r>
          </a:p>
          <a:p>
            <a:pPr>
              <a:lnSpc>
                <a:spcPts val="2680"/>
              </a:lnSpc>
            </a:pPr>
            <a:r>
              <a:rPr lang="en-GB" sz="2400" dirty="0"/>
              <a:t>As discussed already in 1994 for instance by Barletta and </a:t>
            </a:r>
            <a:r>
              <a:rPr lang="en-GB" sz="2400" dirty="0" err="1"/>
              <a:t>Sessler</a:t>
            </a:r>
            <a:r>
              <a:rPr lang="en-GB" sz="2400" dirty="0"/>
              <a:t>, </a:t>
            </a:r>
            <a:r>
              <a:rPr lang="en-GB" sz="2400" dirty="0" err="1"/>
              <a:t>muons</a:t>
            </a:r>
            <a:r>
              <a:rPr lang="en-GB" sz="2400" dirty="0"/>
              <a:t> may be produced by the two classes of processes: </a:t>
            </a:r>
          </a:p>
          <a:p>
            <a:pPr lvl="1">
              <a:lnSpc>
                <a:spcPts val="2680"/>
              </a:lnSpc>
            </a:pPr>
            <a:r>
              <a:rPr lang="en-GB" sz="2400" i="1" dirty="0">
                <a:solidFill>
                  <a:srgbClr val="FF0000"/>
                </a:solidFill>
              </a:rPr>
              <a:t>(A) production from protons, subsequently decaying into </a:t>
            </a:r>
            <a:r>
              <a:rPr lang="en-GB" sz="2400" i="1" dirty="0" err="1">
                <a:solidFill>
                  <a:srgbClr val="FF0000"/>
                </a:solidFill>
              </a:rPr>
              <a:t>muons</a:t>
            </a:r>
            <a:endParaRPr lang="en-GB" sz="2400" i="1" dirty="0">
              <a:solidFill>
                <a:srgbClr val="FF0000"/>
              </a:solidFill>
            </a:endParaRPr>
          </a:p>
          <a:p>
            <a:pPr lvl="1">
              <a:lnSpc>
                <a:spcPts val="2680"/>
              </a:lnSpc>
            </a:pPr>
            <a:r>
              <a:rPr lang="en-GB" sz="2400" i="1" dirty="0">
                <a:solidFill>
                  <a:srgbClr val="FF0000"/>
                </a:solidFill>
              </a:rPr>
              <a:t>(B) µ+µ- pairs from electro-production</a:t>
            </a:r>
            <a:r>
              <a:rPr lang="en-GB" sz="2400" dirty="0"/>
              <a:t>.</a:t>
            </a:r>
            <a:endParaRPr lang="en-US" sz="2400" i="1" dirty="0"/>
          </a:p>
          <a:p>
            <a:pPr>
              <a:lnSpc>
                <a:spcPts val="2680"/>
              </a:lnSpc>
            </a:pPr>
            <a:r>
              <a:rPr lang="en-GB" sz="2400" dirty="0"/>
              <a:t>During the following two decades </a:t>
            </a:r>
            <a:r>
              <a:rPr lang="en-GB" sz="2400" dirty="0" err="1"/>
              <a:t>Neuffer</a:t>
            </a:r>
            <a:r>
              <a:rPr lang="en-GB" sz="2400" dirty="0"/>
              <a:t>, Palmer, Cline and many others have greatly expanded ionization cooling of process (A). </a:t>
            </a:r>
          </a:p>
          <a:p>
            <a:pPr>
              <a:lnSpc>
                <a:spcPts val="2680"/>
              </a:lnSpc>
            </a:pPr>
            <a:r>
              <a:rPr lang="en-GB" sz="2400" dirty="0"/>
              <a:t> These have been very important subsequent developments, but only very few verifying experimental tests have been performed. </a:t>
            </a:r>
            <a:endParaRPr lang="en-US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March 2,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GB" dirty="0"/>
              <a:t>µ+µ- and </a:t>
            </a:r>
            <a:r>
              <a:rPr lang="en-US" dirty="0" err="1"/>
              <a:t>e+e</a:t>
            </a:r>
            <a:r>
              <a:rPr lang="en-US" dirty="0"/>
              <a:t>-</a:t>
            </a:r>
            <a:r>
              <a:rPr lang="en-GB" dirty="0"/>
              <a:t> </a:t>
            </a:r>
            <a:r>
              <a:rPr lang="en-US" dirty="0"/>
              <a:t>at the Ho resonance peak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829800" cy="1295400"/>
          </a:xfrm>
        </p:spPr>
        <p:txBody>
          <a:bodyPr/>
          <a:lstStyle/>
          <a:p>
            <a:pPr>
              <a:lnSpc>
                <a:spcPts val="2880"/>
              </a:lnSpc>
            </a:pPr>
            <a:r>
              <a:rPr lang="en-US" sz="2400" dirty="0"/>
              <a:t>The narrow </a:t>
            </a:r>
            <a:r>
              <a:rPr lang="en-GB" sz="2400" dirty="0" err="1"/>
              <a:t>Ho</a:t>
            </a:r>
            <a:r>
              <a:rPr lang="en-GB" sz="2400" dirty="0"/>
              <a:t> </a:t>
            </a:r>
            <a:r>
              <a:rPr lang="en-US" sz="2400" dirty="0"/>
              <a:t>width may be quantified convoluting the </a:t>
            </a:r>
            <a:r>
              <a:rPr lang="en-US" sz="2400" dirty="0" err="1"/>
              <a:t>Breit</a:t>
            </a:r>
            <a:r>
              <a:rPr lang="en-US" sz="2400" dirty="0"/>
              <a:t>–Wigner resonance with a </a:t>
            </a:r>
            <a:r>
              <a:rPr lang="en-US" sz="2400" dirty="0" err="1"/>
              <a:t>gaussian</a:t>
            </a:r>
            <a:r>
              <a:rPr lang="en-US" sz="2400" dirty="0"/>
              <a:t> Beam Energy Spread (BES) and the Initial State Radiation (ISR) QED effects.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March 2,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752600"/>
            <a:ext cx="495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GB" sz="2400" baseline="0" dirty="0"/>
              <a:t>The </a:t>
            </a:r>
            <a:r>
              <a:rPr lang="en-GB" sz="2400" baseline="0" dirty="0">
                <a:solidFill>
                  <a:srgbClr val="FF0000"/>
                </a:solidFill>
              </a:rPr>
              <a:t>µ+µ- </a:t>
            </a:r>
            <a:r>
              <a:rPr lang="en-US" sz="2400" baseline="0" dirty="0">
                <a:solidFill>
                  <a:srgbClr val="FF0000"/>
                </a:solidFill>
              </a:rPr>
              <a:t>cross sections </a:t>
            </a:r>
            <a:r>
              <a:rPr lang="en-US" sz="2400" baseline="0" dirty="0"/>
              <a:t>are 71 </a:t>
            </a:r>
            <a:r>
              <a:rPr lang="en-US" sz="2400" baseline="0" dirty="0" err="1"/>
              <a:t>pb</a:t>
            </a:r>
            <a:r>
              <a:rPr lang="en-US" sz="2400" baseline="0" dirty="0"/>
              <a:t> for resonance profile alone and of 10 </a:t>
            </a:r>
            <a:r>
              <a:rPr lang="en-US" sz="2400" baseline="0" dirty="0" err="1"/>
              <a:t>pb</a:t>
            </a:r>
            <a:r>
              <a:rPr lang="en-US" sz="2400" baseline="0" dirty="0"/>
              <a:t> and 22 </a:t>
            </a:r>
            <a:r>
              <a:rPr lang="en-US" sz="2400" baseline="0" dirty="0" err="1"/>
              <a:t>pb</a:t>
            </a:r>
            <a:r>
              <a:rPr lang="en-US" sz="2400" baseline="0" dirty="0"/>
              <a:t> with both BES and ISR and energy resolution  R = 0.01 % and R = 0.003 %.  (1 </a:t>
            </a:r>
            <a:r>
              <a:rPr lang="en-US" sz="2400" baseline="0" dirty="0" err="1"/>
              <a:t>pb</a:t>
            </a:r>
            <a:r>
              <a:rPr lang="en-US" sz="2400" baseline="0" dirty="0"/>
              <a:t> = 10</a:t>
            </a:r>
            <a:r>
              <a:rPr lang="en-US" sz="2400" baseline="30000" dirty="0"/>
              <a:t>-36 </a:t>
            </a:r>
            <a:r>
              <a:rPr lang="en-US" sz="2400" baseline="0" dirty="0"/>
              <a:t>cm</a:t>
            </a:r>
            <a:r>
              <a:rPr lang="en-US" sz="2400" baseline="30000" dirty="0"/>
              <a:t>2</a:t>
            </a:r>
            <a:r>
              <a:rPr lang="en-US" sz="2400" baseline="0" dirty="0"/>
              <a:t>)</a:t>
            </a:r>
          </a:p>
          <a:p>
            <a:r>
              <a:rPr lang="en-US" sz="2400" baseline="0" dirty="0"/>
              <a:t>The </a:t>
            </a:r>
            <a:r>
              <a:rPr lang="en-US" sz="2400" baseline="0" dirty="0" err="1">
                <a:solidFill>
                  <a:srgbClr val="FF0000"/>
                </a:solidFill>
              </a:rPr>
              <a:t>e+e</a:t>
            </a:r>
            <a:r>
              <a:rPr lang="en-US" sz="2400" baseline="0" dirty="0">
                <a:solidFill>
                  <a:srgbClr val="FF0000"/>
                </a:solidFill>
              </a:rPr>
              <a:t>−</a:t>
            </a:r>
            <a:r>
              <a:rPr lang="en-US" sz="2400" i="1" baseline="0" dirty="0">
                <a:solidFill>
                  <a:srgbClr val="FF0000"/>
                </a:solidFill>
              </a:rPr>
              <a:t> </a:t>
            </a:r>
            <a:r>
              <a:rPr lang="en-US" sz="2400" baseline="0" dirty="0">
                <a:solidFill>
                  <a:srgbClr val="FF0000"/>
                </a:solidFill>
              </a:rPr>
              <a:t>cross sections </a:t>
            </a:r>
            <a:r>
              <a:rPr lang="en-US" sz="2400" baseline="0" dirty="0"/>
              <a:t>are 0.15 </a:t>
            </a:r>
            <a:r>
              <a:rPr lang="en-US" sz="2400" baseline="0" dirty="0" err="1"/>
              <a:t>fb</a:t>
            </a:r>
            <a:r>
              <a:rPr lang="en-US" sz="2400" baseline="0" dirty="0"/>
              <a:t> for both the BES and ISR effects and R = 0.01 %. </a:t>
            </a:r>
          </a:p>
          <a:p>
            <a:r>
              <a:rPr lang="en-US" sz="2400" i="1" baseline="0" dirty="0">
                <a:solidFill>
                  <a:srgbClr val="FF0000"/>
                </a:solidFill>
              </a:rPr>
              <a:t>In these conditions, the </a:t>
            </a:r>
            <a:r>
              <a:rPr lang="en-GB" sz="2400" i="1" baseline="0" dirty="0">
                <a:solidFill>
                  <a:srgbClr val="FF0000"/>
                </a:solidFill>
              </a:rPr>
              <a:t>µ+µ- is ≈ 100’000 times the </a:t>
            </a:r>
            <a:r>
              <a:rPr lang="en-US" sz="2400" i="1" baseline="0" dirty="0" err="1">
                <a:solidFill>
                  <a:srgbClr val="FF0000"/>
                </a:solidFill>
              </a:rPr>
              <a:t>e+e</a:t>
            </a:r>
            <a:r>
              <a:rPr lang="en-US" sz="2400" i="1" baseline="0" dirty="0">
                <a:solidFill>
                  <a:srgbClr val="FF0000"/>
                </a:solidFill>
              </a:rPr>
              <a:t>− cross section.</a:t>
            </a:r>
          </a:p>
          <a:p>
            <a:endParaRPr lang="en-US" sz="2400" dirty="0"/>
          </a:p>
        </p:txBody>
      </p:sp>
      <p:pic>
        <p:nvPicPr>
          <p:cNvPr id="7" name="Picture 6" descr="Macintosh HD:Users:rubbia:Desktop:ESS 2018:Greco_plot.t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46482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96200" y="1524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i="1" baseline="0" dirty="0">
                <a:solidFill>
                  <a:srgbClr val="FF0000"/>
                </a:solidFill>
                <a:latin typeface="+mn-lt"/>
              </a:rPr>
              <a:t>1 </a:t>
            </a:r>
            <a:r>
              <a:rPr lang="cs-CZ" sz="1800" i="1" baseline="0" dirty="0" err="1">
                <a:solidFill>
                  <a:srgbClr val="FF0000"/>
                </a:solidFill>
                <a:latin typeface="+mn-lt"/>
              </a:rPr>
              <a:t>femtobarn</a:t>
            </a:r>
            <a:r>
              <a:rPr lang="cs-CZ" sz="1800" i="1" baseline="0" dirty="0">
                <a:solidFill>
                  <a:srgbClr val="FF0000"/>
                </a:solidFill>
                <a:latin typeface="+mn-lt"/>
              </a:rPr>
              <a:t> (</a:t>
            </a:r>
            <a:r>
              <a:rPr lang="cs-CZ" sz="1800" i="1" baseline="0" dirty="0" err="1">
                <a:solidFill>
                  <a:srgbClr val="FF0000"/>
                </a:solidFill>
                <a:latin typeface="+mn-lt"/>
              </a:rPr>
              <a:t>fb</a:t>
            </a:r>
            <a:r>
              <a:rPr lang="cs-CZ" sz="1800" i="1" baseline="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algn="ctr"/>
            <a:r>
              <a:rPr lang="cs-CZ" sz="1800" i="1" baseline="0" dirty="0">
                <a:solidFill>
                  <a:srgbClr val="FF0000"/>
                </a:solidFill>
                <a:latin typeface="+mn-lt"/>
              </a:rPr>
              <a:t> = 10</a:t>
            </a:r>
            <a:r>
              <a:rPr lang="cs-CZ" sz="1800" i="1" baseline="30000" dirty="0">
                <a:solidFill>
                  <a:srgbClr val="FF0000"/>
                </a:solidFill>
                <a:latin typeface="+mn-lt"/>
              </a:rPr>
              <a:t>−39  </a:t>
            </a:r>
            <a:r>
              <a:rPr lang="cs-CZ" sz="1800" i="1" baseline="0" dirty="0">
                <a:solidFill>
                  <a:srgbClr val="FF0000"/>
                </a:solidFill>
                <a:latin typeface="+mn-lt"/>
              </a:rPr>
              <a:t>cm</a:t>
            </a:r>
            <a:r>
              <a:rPr lang="cs-CZ" sz="1800" i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cs-CZ" sz="1800" i="1" baseline="0" dirty="0">
                <a:solidFill>
                  <a:srgbClr val="FF0000"/>
                </a:solidFill>
                <a:latin typeface="+mn-lt"/>
              </a:rPr>
              <a:t>  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99871" y="2057400"/>
            <a:ext cx="1072529" cy="457200"/>
            <a:chOff x="6699871" y="2057400"/>
            <a:chExt cx="1072529" cy="457200"/>
          </a:xfrm>
        </p:grpSpPr>
        <p:sp>
          <p:nvSpPr>
            <p:cNvPr id="9" name="Up Arrow 8"/>
            <p:cNvSpPr/>
            <p:nvPr/>
          </p:nvSpPr>
          <p:spPr bwMode="auto">
            <a:xfrm rot="5400000">
              <a:off x="7200900" y="2171700"/>
              <a:ext cx="152400" cy="5334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99871" y="2057400"/>
              <a:ext cx="1072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0" dirty="0">
                  <a:solidFill>
                    <a:srgbClr val="FF0000"/>
                  </a:solidFill>
                </a:rPr>
                <a:t>70’000 </a:t>
              </a:r>
              <a:r>
                <a:rPr lang="en-US" i="1" baseline="0" dirty="0" err="1">
                  <a:solidFill>
                    <a:srgbClr val="FF0000"/>
                  </a:solidFill>
                </a:rPr>
                <a:t>fb</a:t>
              </a:r>
              <a:endParaRPr lang="en-US" i="1" baseline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86400" y="5943600"/>
            <a:ext cx="445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baseline="0" dirty="0">
                <a:solidFill>
                  <a:srgbClr val="FF0000"/>
                </a:solidFill>
                <a:latin typeface="+mn-lt"/>
              </a:rPr>
              <a:t>Huge BES  an ISR </a:t>
            </a:r>
            <a:r>
              <a:rPr lang="en-US" sz="2400" i="1" baseline="0" dirty="0" err="1">
                <a:solidFill>
                  <a:srgbClr val="FF0000"/>
                </a:solidFill>
                <a:latin typeface="+mn-lt"/>
              </a:rPr>
              <a:t>correctins</a:t>
            </a:r>
            <a:endParaRPr lang="en-US" sz="2400" i="1" baseline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88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9525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ESS: the </a:t>
            </a:r>
            <a:r>
              <a:rPr lang="en-GB" dirty="0" err="1"/>
              <a:t>muon</a:t>
            </a:r>
            <a:r>
              <a:rPr lang="en-GB" dirty="0"/>
              <a:t> collider for Europe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906000" cy="4343400"/>
          </a:xfrm>
        </p:spPr>
        <p:txBody>
          <a:bodyPr/>
          <a:lstStyle/>
          <a:p>
            <a:pPr>
              <a:lnSpc>
                <a:spcPts val="2780"/>
              </a:lnSpc>
            </a:pPr>
            <a:r>
              <a:rPr lang="en-GB" sz="2400" dirty="0"/>
              <a:t>The </a:t>
            </a:r>
            <a:r>
              <a:rPr lang="en-GB" sz="2400" dirty="0">
                <a:solidFill>
                  <a:srgbClr val="FF0000"/>
                </a:solidFill>
              </a:rPr>
              <a:t>European Spallation Source</a:t>
            </a:r>
            <a:r>
              <a:rPr lang="en-GB" sz="2400" dirty="0"/>
              <a:t>, now in construction in Lund, with 5 </a:t>
            </a:r>
            <a:r>
              <a:rPr lang="en-GB" sz="2400" dirty="0" err="1"/>
              <a:t>MWatt</a:t>
            </a:r>
            <a:r>
              <a:rPr lang="en-GB" sz="2400" dirty="0"/>
              <a:t> of protons </a:t>
            </a:r>
            <a:r>
              <a:rPr lang="en-US" sz="2400" dirty="0"/>
              <a:t>accelerated to a kinetic energy of 2 </a:t>
            </a:r>
            <a:r>
              <a:rPr lang="en-US" sz="2400" dirty="0" err="1"/>
              <a:t>GeV</a:t>
            </a:r>
            <a:r>
              <a:rPr lang="en-US" sz="2400" dirty="0"/>
              <a:t> at 14 Hz and 1.1 x 10</a:t>
            </a:r>
            <a:r>
              <a:rPr lang="en-US" sz="2400" baseline="30000" dirty="0"/>
              <a:t>15</a:t>
            </a:r>
            <a:r>
              <a:rPr lang="en-US" sz="2400" dirty="0"/>
              <a:t> p/p </a:t>
            </a:r>
            <a:r>
              <a:rPr lang="en-GB" sz="2400" dirty="0"/>
              <a:t>can </a:t>
            </a:r>
            <a:r>
              <a:rPr lang="en-US" sz="2400" dirty="0"/>
              <a:t>be extended to provide intensity and repetition rate for the presently discussed </a:t>
            </a:r>
            <a:r>
              <a:rPr lang="en-GB" sz="2400" dirty="0"/>
              <a:t>collider </a:t>
            </a:r>
            <a:r>
              <a:rPr lang="en-US" sz="2400" dirty="0"/>
              <a:t>program</a:t>
            </a:r>
            <a:r>
              <a:rPr lang="en-US" dirty="0"/>
              <a:t>,  </a:t>
            </a:r>
          </a:p>
          <a:p>
            <a:pPr marL="342900" lvl="1" indent="-342900">
              <a:lnSpc>
                <a:spcPts val="2780"/>
              </a:lnSpc>
              <a:buFont typeface="Wingdings" charset="2"/>
              <a:buChar char="l"/>
            </a:pPr>
            <a:r>
              <a:rPr lang="en-US" sz="2400" dirty="0"/>
              <a:t>Several other accelerator programs at higher energies for µ+µ- factories have been described in the US (both BNL and FNAL) and elsewhere, </a:t>
            </a:r>
            <a:r>
              <a:rPr lang="en-US" sz="2400" dirty="0">
                <a:solidFill>
                  <a:srgbClr val="FF0000"/>
                </a:solidFill>
              </a:rPr>
              <a:t>but requiring substantial intensity improvements</a:t>
            </a:r>
            <a:r>
              <a:rPr lang="en-US" sz="2400" dirty="0"/>
              <a:t>.</a:t>
            </a:r>
            <a:endParaRPr lang="en-GB" sz="2400" dirty="0"/>
          </a:p>
          <a:p>
            <a:pPr marL="342900" lvl="1" indent="-342900">
              <a:lnSpc>
                <a:spcPts val="2780"/>
              </a:lnSpc>
              <a:buFont typeface="Wingdings" charset="2"/>
              <a:buChar char="l"/>
            </a:pPr>
            <a:r>
              <a:rPr lang="en-US" sz="2400" dirty="0"/>
              <a:t>Amongst the many LHC upgrade programs which have been discussed, CERN had also considered</a:t>
            </a:r>
            <a:r>
              <a:rPr lang="en-GB" sz="2400" dirty="0"/>
              <a:t> the</a:t>
            </a:r>
            <a:r>
              <a:rPr lang="en-US" sz="2400" dirty="0"/>
              <a:t> </a:t>
            </a:r>
            <a:r>
              <a:rPr lang="en-GB" sz="2400" dirty="0"/>
              <a:t>HP-HPL,</a:t>
            </a:r>
            <a:r>
              <a:rPr lang="en-US" sz="2400" dirty="0"/>
              <a:t> </a:t>
            </a:r>
            <a:r>
              <a:rPr lang="en-GB" sz="2400" dirty="0"/>
              <a:t>a H- beam at 5 </a:t>
            </a:r>
            <a:r>
              <a:rPr lang="en-GB" sz="2400" dirty="0" err="1"/>
              <a:t>GeV</a:t>
            </a:r>
            <a:r>
              <a:rPr lang="en-GB" sz="2400" dirty="0"/>
              <a:t> kinetic energy with 50 Hz, 4 </a:t>
            </a:r>
            <a:r>
              <a:rPr lang="en-GB" sz="2400" dirty="0" err="1"/>
              <a:t>MWatt</a:t>
            </a:r>
            <a:r>
              <a:rPr lang="en-GB" sz="2400" dirty="0"/>
              <a:t> and 1.0 x 10</a:t>
            </a:r>
            <a:r>
              <a:rPr lang="en-GB" sz="2400" baseline="30000" dirty="0"/>
              <a:t>14</a:t>
            </a:r>
            <a:r>
              <a:rPr lang="en-GB" sz="2400" dirty="0"/>
              <a:t> p/ </a:t>
            </a:r>
            <a:r>
              <a:rPr lang="en-US" sz="2400" dirty="0"/>
              <a:t>pulse. </a:t>
            </a:r>
          </a:p>
          <a:p>
            <a:pPr marL="342900" lvl="1" indent="-342900">
              <a:lnSpc>
                <a:spcPts val="2780"/>
              </a:lnSpc>
              <a:buFont typeface="Wingdings" charset="2"/>
              <a:buChar char="l"/>
            </a:pPr>
            <a:r>
              <a:rPr lang="en-US" sz="2400" dirty="0"/>
              <a:t>However in 2010 CERN </a:t>
            </a:r>
            <a:r>
              <a:rPr lang="en-GB" sz="2400" dirty="0"/>
              <a:t>has decided on different alternatives and HP-HPL project has been cancelled. </a:t>
            </a:r>
            <a:r>
              <a:rPr lang="en-GB" sz="2400" dirty="0">
                <a:solidFill>
                  <a:srgbClr val="FF0000"/>
                </a:solidFill>
              </a:rPr>
              <a:t>ESS remains the main option.</a:t>
            </a:r>
          </a:p>
          <a:p>
            <a:pPr>
              <a:lnSpc>
                <a:spcPts val="2580"/>
              </a:lnSpc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lnSpc>
                <a:spcPts val="2580"/>
              </a:lnSpc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5532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/>
              <a:t>ESS March 2,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81850" y="6553200"/>
            <a:ext cx="2063750" cy="228600"/>
          </a:xfrm>
        </p:spPr>
        <p:txBody>
          <a:bodyPr/>
          <a:lstStyle/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µ+ µ–  alternatives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753600" cy="6172200"/>
          </a:xfrm>
        </p:spPr>
        <p:txBody>
          <a:bodyPr/>
          <a:lstStyle/>
          <a:p>
            <a:pPr>
              <a:lnSpc>
                <a:spcPts val="2880"/>
              </a:lnSpc>
            </a:pPr>
            <a:r>
              <a:rPr lang="en-GB" sz="2400" dirty="0"/>
              <a:t>Two adequate alternatives of a </a:t>
            </a:r>
            <a:r>
              <a:rPr lang="en-GB" sz="2400" i="1" dirty="0">
                <a:solidFill>
                  <a:srgbClr val="FF0000"/>
                </a:solidFill>
                <a:latin typeface="Symbol" charset="2"/>
                <a:cs typeface="Symbol" charset="2"/>
              </a:rPr>
              <a:t>m+ m- </a:t>
            </a:r>
            <a:r>
              <a:rPr lang="en-GB" sz="2400" dirty="0">
                <a:cs typeface="Symbol" charset="2"/>
              </a:rPr>
              <a:t>collider</a:t>
            </a:r>
            <a:r>
              <a:rPr lang="en-GB" sz="2400" i="1" dirty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GB" sz="2400" dirty="0"/>
              <a:t>will be discussed:</a:t>
            </a:r>
          </a:p>
          <a:p>
            <a:pPr lvl="1">
              <a:lnSpc>
                <a:spcPts val="2880"/>
              </a:lnSpc>
            </a:pPr>
            <a:r>
              <a:rPr lang="en-US" sz="2400" dirty="0"/>
              <a:t>the s-channel resonance at </a:t>
            </a:r>
            <a:r>
              <a:rPr lang="en-GB" sz="2400" dirty="0"/>
              <a:t>the </a:t>
            </a:r>
            <a:r>
              <a:rPr lang="en-GB" sz="2400" dirty="0" err="1"/>
              <a:t>Ho</a:t>
            </a:r>
            <a:r>
              <a:rPr lang="en-GB" sz="2400" dirty="0"/>
              <a:t> mass, </a:t>
            </a:r>
            <a:r>
              <a:rPr lang="en-US" sz="2400" dirty="0"/>
              <a:t>to study with ≈ 40’000 </a:t>
            </a:r>
            <a:r>
              <a:rPr lang="en-US" sz="2400" dirty="0" err="1"/>
              <a:t>fb</a:t>
            </a:r>
            <a:r>
              <a:rPr lang="en-US" sz="2400" dirty="0"/>
              <a:t> and L &gt; 10</a:t>
            </a:r>
            <a:r>
              <a:rPr lang="en-US" sz="2400" baseline="30000" dirty="0"/>
              <a:t>32</a:t>
            </a:r>
            <a:r>
              <a:rPr lang="en-US" sz="2400" dirty="0"/>
              <a:t> all the decay modes with small backgrounds</a:t>
            </a:r>
          </a:p>
          <a:p>
            <a:pPr lvl="1">
              <a:lnSpc>
                <a:spcPts val="2880"/>
              </a:lnSpc>
            </a:pPr>
            <a:r>
              <a:rPr lang="en-GB" sz="2400" dirty="0"/>
              <a:t>A higher energy collider, eventually up to √s ≈ 0.5 - 1 </a:t>
            </a:r>
            <a:r>
              <a:rPr lang="en-GB" sz="2400" dirty="0" err="1"/>
              <a:t>TeV</a:t>
            </a:r>
            <a:r>
              <a:rPr lang="en-GB" sz="2400" dirty="0"/>
              <a:t> and </a:t>
            </a:r>
            <a:r>
              <a:rPr lang="en-US" sz="2400" dirty="0"/>
              <a:t>L &gt; 10</a:t>
            </a:r>
            <a:r>
              <a:rPr lang="en-US" sz="2400" baseline="30000" dirty="0"/>
              <a:t>34 </a:t>
            </a:r>
            <a:r>
              <a:rPr lang="en-GB" sz="2400" dirty="0"/>
              <a:t>to study all other Higgs related processes</a:t>
            </a:r>
          </a:p>
          <a:p>
            <a:pPr>
              <a:lnSpc>
                <a:spcPts val="2880"/>
              </a:lnSpc>
            </a:pPr>
            <a:r>
              <a:rPr lang="en-GB" sz="2400" dirty="0"/>
              <a:t>The colliding beam rings can easily fit within existing locations:</a:t>
            </a:r>
          </a:p>
          <a:p>
            <a:pPr lvl="1">
              <a:lnSpc>
                <a:spcPts val="2880"/>
              </a:lnSpc>
            </a:pPr>
            <a:r>
              <a:rPr lang="en-GB" sz="2400" dirty="0"/>
              <a:t>For √s = 126 </a:t>
            </a:r>
            <a:r>
              <a:rPr lang="en-GB" sz="2400" dirty="0" err="1"/>
              <a:t>GeV</a:t>
            </a:r>
            <a:r>
              <a:rPr lang="en-GB" sz="2400" dirty="0"/>
              <a:t> the ring </a:t>
            </a:r>
            <a:r>
              <a:rPr lang="en-GB" sz="2400" i="1" dirty="0">
                <a:solidFill>
                  <a:srgbClr val="FF0000"/>
                </a:solidFill>
              </a:rPr>
              <a:t>radius is ≈ 50 m </a:t>
            </a:r>
            <a:r>
              <a:rPr lang="en-GB" sz="2400" dirty="0"/>
              <a:t>(about 1/2 of the CERN PS or 1/100 of LHC) but with the </a:t>
            </a:r>
            <a:r>
              <a:rPr lang="en-GB" sz="2400" i="1" dirty="0">
                <a:solidFill>
                  <a:srgbClr val="FF0000"/>
                </a:solidFill>
              </a:rPr>
              <a:t>resolution ≈ 0.003% </a:t>
            </a:r>
          </a:p>
          <a:p>
            <a:pPr lvl="1">
              <a:lnSpc>
                <a:spcPts val="2880"/>
              </a:lnSpc>
            </a:pPr>
            <a:r>
              <a:rPr lang="en-GB" sz="2400" dirty="0"/>
              <a:t>For √s = 0.5 </a:t>
            </a:r>
            <a:r>
              <a:rPr lang="en-GB" sz="2400" dirty="0" err="1"/>
              <a:t>TeV</a:t>
            </a:r>
            <a:r>
              <a:rPr lang="en-GB" sz="2400" dirty="0"/>
              <a:t> the corresponding ring </a:t>
            </a:r>
            <a:r>
              <a:rPr lang="en-GB" sz="2400" i="1" dirty="0">
                <a:solidFill>
                  <a:srgbClr val="FF0000"/>
                </a:solidFill>
              </a:rPr>
              <a:t>radius is ≈ 200 m </a:t>
            </a:r>
            <a:r>
              <a:rPr lang="en-GB" sz="2400" dirty="0"/>
              <a:t>(about twice the CERN PS) and the </a:t>
            </a:r>
            <a:r>
              <a:rPr lang="en-GB" sz="2400" i="1" dirty="0">
                <a:solidFill>
                  <a:srgbClr val="FF0000"/>
                </a:solidFill>
              </a:rPr>
              <a:t>resolution ≈ 0.1 %</a:t>
            </a:r>
          </a:p>
          <a:p>
            <a:pPr>
              <a:lnSpc>
                <a:spcPts val="2880"/>
              </a:lnSpc>
            </a:pPr>
            <a:r>
              <a:rPr lang="en-GB" sz="2400" dirty="0"/>
              <a:t>Two </a:t>
            </a:r>
            <a:r>
              <a:rPr lang="en-GB" sz="2400" i="1" dirty="0">
                <a:solidFill>
                  <a:srgbClr val="FF0000"/>
                </a:solidFill>
                <a:latin typeface="Symbol" charset="2"/>
                <a:cs typeface="Symbol" charset="2"/>
              </a:rPr>
              <a:t>m+ m- </a:t>
            </a:r>
            <a:r>
              <a:rPr lang="en-GB" sz="2400" dirty="0"/>
              <a:t>bunches of 2 x 10</a:t>
            </a:r>
            <a:r>
              <a:rPr lang="en-GB" sz="2400" baseline="30000" dirty="0"/>
              <a:t>12</a:t>
            </a:r>
            <a:r>
              <a:rPr lang="en-GB" sz="2400" dirty="0"/>
              <a:t>ppp can likely be produced at the ESS by a high </a:t>
            </a:r>
            <a:r>
              <a:rPr lang="en-GB" sz="2400" dirty="0" err="1"/>
              <a:t>reepetition</a:t>
            </a:r>
            <a:r>
              <a:rPr lang="en-GB" sz="2400" dirty="0"/>
              <a:t> rate of a 2.0 </a:t>
            </a:r>
            <a:r>
              <a:rPr lang="en-GB" sz="2400" dirty="0" err="1"/>
              <a:t>GeV</a:t>
            </a:r>
            <a:r>
              <a:rPr lang="en-GB" sz="2400" dirty="0"/>
              <a:t> protons and a dedicated beam power of  ≈ 5 </a:t>
            </a:r>
            <a:r>
              <a:rPr lang="en-GB" sz="2400" dirty="0" err="1"/>
              <a:t>Mwatt</a:t>
            </a:r>
            <a:endParaRPr lang="en-US" sz="2400" dirty="0"/>
          </a:p>
          <a:p>
            <a:pPr>
              <a:lnSpc>
                <a:spcPts val="2480"/>
              </a:lnSpc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553200"/>
            <a:ext cx="2063750" cy="228600"/>
          </a:xfrm>
        </p:spPr>
        <p:txBody>
          <a:bodyPr/>
          <a:lstStyle/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4770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ESS March 2, 2020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010138" y="2161596"/>
            <a:ext cx="18466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x1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5711784" cy="5002937"/>
          </a:xfrm>
          <a:prstGeom prst="rect">
            <a:avLst/>
          </a:prstGeom>
        </p:spPr>
      </p:pic>
      <p:pic>
        <p:nvPicPr>
          <p:cNvPr id="6" name="Picture 5" descr="pix1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219200"/>
            <a:ext cx="5673499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Higgs </a:t>
            </a:r>
            <a:r>
              <a:rPr lang="en-GB" dirty="0" err="1"/>
              <a:t>muon</a:t>
            </a:r>
            <a:r>
              <a:rPr lang="en-GB" dirty="0"/>
              <a:t> resonance at √s  = 125.5 </a:t>
            </a:r>
            <a:r>
              <a:rPr lang="en-GB" dirty="0" err="1"/>
              <a:t>GeV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829800" cy="1143000"/>
          </a:xfrm>
        </p:spPr>
        <p:txBody>
          <a:bodyPr/>
          <a:lstStyle/>
          <a:p>
            <a:r>
              <a:rPr lang="en-GB" sz="2400" dirty="0"/>
              <a:t>Signals and backgrounds for H → WW∗, and  bb with  energy resolution  R = 0.003%. with a Gaussian energy spread ∆ = 3.75 MeV and 0.05 fb</a:t>
            </a:r>
            <a:r>
              <a:rPr lang="en-GB" sz="2400" baseline="30000" dirty="0"/>
              <a:t>-1</a:t>
            </a:r>
            <a:r>
              <a:rPr lang="en-GB" sz="2400" dirty="0"/>
              <a:t>/step and with detection efficiencies included. </a:t>
            </a:r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March 2,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533400"/>
          </a:xfrm>
        </p:spPr>
        <p:txBody>
          <a:bodyPr/>
          <a:lstStyle/>
          <a:p>
            <a:r>
              <a:rPr lang="en-GB" dirty="0"/>
              <a:t>µ+µ-  energies of up to ≈ 0.5 - 1 </a:t>
            </a:r>
            <a:r>
              <a:rPr lang="en-GB" dirty="0" err="1"/>
              <a:t>TeV</a:t>
            </a:r>
            <a:r>
              <a:rPr lang="en-GB" dirty="0"/>
              <a:t> are necessary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629400"/>
            <a:ext cx="3136900" cy="228600"/>
          </a:xfrm>
        </p:spPr>
        <p:txBody>
          <a:bodyPr/>
          <a:lstStyle/>
          <a:p>
            <a:pPr>
              <a:defRPr/>
            </a:pPr>
            <a:r>
              <a:rPr lang="en-US"/>
              <a:t>ESS March 2,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629400"/>
            <a:ext cx="2063750" cy="228600"/>
          </a:xfrm>
        </p:spPr>
        <p:txBody>
          <a:bodyPr/>
          <a:lstStyle/>
          <a:p>
            <a:pPr>
              <a:defRPr/>
            </a:pPr>
            <a:r>
              <a:rPr lang="en-GB" dirty="0"/>
              <a:t>Slide# : </a:t>
            </a:r>
            <a:fld id="{A86CEAE1-7B07-CE4F-A20C-236EDAD9CE9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5" descr="pix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5581650" cy="56381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33311" y="2590800"/>
            <a:ext cx="4001089" cy="609600"/>
            <a:chOff x="4679310" y="2590800"/>
            <a:chExt cx="4001089" cy="609600"/>
          </a:xfrm>
        </p:grpSpPr>
        <p:sp>
          <p:nvSpPr>
            <p:cNvPr id="10" name="Up Arrow 9"/>
            <p:cNvSpPr/>
            <p:nvPr/>
          </p:nvSpPr>
          <p:spPr bwMode="auto">
            <a:xfrm>
              <a:off x="4927599" y="2590800"/>
              <a:ext cx="152400" cy="3810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9310" y="2892623"/>
              <a:ext cx="1626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baseline="0" dirty="0">
                  <a:solidFill>
                    <a:srgbClr val="FF0000"/>
                  </a:solidFill>
                  <a:latin typeface="+mn-lt"/>
                </a:rPr>
                <a:t>100 km </a:t>
              </a:r>
              <a:r>
                <a:rPr lang="en-GB" sz="1400" i="1" baseline="0" dirty="0" err="1">
                  <a:solidFill>
                    <a:srgbClr val="FF0000"/>
                  </a:solidFill>
                  <a:latin typeface="+mn-lt"/>
                </a:rPr>
                <a:t>e+e</a:t>
              </a:r>
              <a:r>
                <a:rPr lang="en-GB" sz="1400" i="1" baseline="0" dirty="0">
                  <a:solidFill>
                    <a:srgbClr val="FF0000"/>
                  </a:solidFill>
                  <a:latin typeface="+mn-lt"/>
                </a:rPr>
                <a:t>- ring</a:t>
              </a:r>
            </a:p>
          </p:txBody>
        </p:sp>
        <p:sp>
          <p:nvSpPr>
            <p:cNvPr id="18" name="Up Arrow 17"/>
            <p:cNvSpPr/>
            <p:nvPr/>
          </p:nvSpPr>
          <p:spPr bwMode="auto">
            <a:xfrm rot="5400000" flipH="1">
              <a:off x="8396745" y="2713298"/>
              <a:ext cx="186308" cy="3810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9220200" y="1676400"/>
            <a:ext cx="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629400" y="2133600"/>
            <a:ext cx="1676400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3022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8686800" y="2348880"/>
            <a:ext cx="228600" cy="289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8077200" y="607368"/>
            <a:ext cx="611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baseline="0" dirty="0"/>
              <a:t>(B)</a:t>
            </a:r>
            <a:endParaRPr lang="en-GB" sz="2400" baseline="0" dirty="0"/>
          </a:p>
        </p:txBody>
      </p:sp>
      <p:sp>
        <p:nvSpPr>
          <p:cNvPr id="26" name="Rectangle 25"/>
          <p:cNvSpPr/>
          <p:nvPr/>
        </p:nvSpPr>
        <p:spPr>
          <a:xfrm>
            <a:off x="6246084" y="681335"/>
            <a:ext cx="611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baseline="0" dirty="0"/>
              <a:t>(A)</a:t>
            </a:r>
            <a:endParaRPr lang="en-GB" sz="240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" y="548680"/>
            <a:ext cx="4724400" cy="5715000"/>
          </a:xfrm>
        </p:spPr>
        <p:txBody>
          <a:bodyPr/>
          <a:lstStyle/>
          <a:p>
            <a:r>
              <a:rPr lang="en-GB" sz="2200" b="1" dirty="0"/>
              <a:t> </a:t>
            </a:r>
            <a:r>
              <a:rPr lang="en-GB" sz="2200" dirty="0"/>
              <a:t>We need in addition :</a:t>
            </a:r>
          </a:p>
          <a:p>
            <a:r>
              <a:rPr lang="en-GB" sz="2200" dirty="0"/>
              <a:t>Production cross sections of WW, ZZ, ZH (A) and</a:t>
            </a:r>
            <a:r>
              <a:rPr lang="en-GB" sz="2200" b="1" dirty="0"/>
              <a:t> </a:t>
            </a:r>
            <a:r>
              <a:rPr lang="en-GB" sz="2200" dirty="0"/>
              <a:t>production cross sections </a:t>
            </a:r>
            <a:r>
              <a:rPr lang="en-GB" sz="2200" dirty="0">
                <a:solidFill>
                  <a:srgbClr val="FF0000"/>
                </a:solidFill>
              </a:rPr>
              <a:t>H + X </a:t>
            </a:r>
            <a:r>
              <a:rPr lang="en-GB" sz="2200" dirty="0"/>
              <a:t>(B) as a function of √s and </a:t>
            </a:r>
            <a:r>
              <a:rPr lang="en-GB" sz="2200" dirty="0">
                <a:solidFill>
                  <a:srgbClr val="FF0000"/>
                </a:solidFill>
              </a:rPr>
              <a:t>preferably from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400" dirty="0">
                <a:solidFill>
                  <a:srgbClr val="FF0000"/>
                </a:solidFill>
              </a:rPr>
              <a:t>+-</a:t>
            </a:r>
            <a:r>
              <a:rPr lang="en-GB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  <a:endParaRPr lang="en-GB" sz="2400" dirty="0"/>
          </a:p>
          <a:p>
            <a:pPr lvl="1"/>
            <a:r>
              <a:rPr lang="en-GB" sz="2200" dirty="0"/>
              <a:t>The Higgs-</a:t>
            </a:r>
            <a:r>
              <a:rPr lang="en-GB" sz="2200" dirty="0" err="1"/>
              <a:t>strahlung</a:t>
            </a:r>
            <a:r>
              <a:rPr lang="en-GB" sz="2200" dirty="0"/>
              <a:t> diagram (Left), the W-boson fusion process (Middle) and the top-quark association (Right).</a:t>
            </a:r>
          </a:p>
          <a:p>
            <a:pPr lvl="1"/>
            <a:r>
              <a:rPr lang="en-GB" sz="2200" dirty="0"/>
              <a:t>Double Higgs boson diagrams via off-shell Higgs-</a:t>
            </a:r>
            <a:r>
              <a:rPr lang="en-GB" sz="2200" dirty="0" err="1"/>
              <a:t>strahlung</a:t>
            </a:r>
            <a:r>
              <a:rPr lang="en-GB" sz="2200" dirty="0"/>
              <a:t> (Left) and W-boson fusion (Right) processes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6" name="Up Arrow 15"/>
          <p:cNvSpPr/>
          <p:nvPr/>
        </p:nvSpPr>
        <p:spPr bwMode="auto">
          <a:xfrm rot="5400000" flipH="1">
            <a:off x="4819650" y="3409950"/>
            <a:ext cx="190500" cy="6858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 rot="5400000" flipH="1">
            <a:off x="5090914" y="5010150"/>
            <a:ext cx="190500" cy="6858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96000"/>
            <a:ext cx="861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baseline="0" dirty="0">
                <a:solidFill>
                  <a:srgbClr val="FF0000"/>
                </a:solidFill>
                <a:latin typeface="+mn-lt"/>
              </a:rPr>
              <a:t>The µ+µ- channel is preferably chosen rather than the </a:t>
            </a:r>
            <a:r>
              <a:rPr lang="en-US" sz="2400" i="1" baseline="0" dirty="0" err="1">
                <a:solidFill>
                  <a:srgbClr val="FF0000"/>
                </a:solidFill>
                <a:latin typeface="+mn-lt"/>
              </a:rPr>
              <a:t>e+e</a:t>
            </a:r>
            <a:r>
              <a:rPr lang="en-US" baseline="0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" grpId="0" build="p"/>
      <p:bldP spid="16" grpId="0" animBg="1"/>
      <p:bldP spid="1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accelerator set-up for the 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9296400" cy="5791200"/>
          </a:xfrm>
        </p:spPr>
        <p:txBody>
          <a:bodyPr/>
          <a:lstStyle/>
          <a:p>
            <a:pPr>
              <a:lnSpc>
                <a:spcPts val="2880"/>
              </a:lnSpc>
            </a:pPr>
            <a:r>
              <a:rPr lang="en-US" sz="2400" dirty="0"/>
              <a:t>A practical </a:t>
            </a:r>
            <a:r>
              <a:rPr lang="en-US" sz="2400" dirty="0">
                <a:latin typeface="Symbol" charset="2"/>
                <a:cs typeface="Symbol" charset="2"/>
              </a:rPr>
              <a:t>m+ -m-  </a:t>
            </a:r>
            <a:r>
              <a:rPr lang="en-US" sz="2400" dirty="0">
                <a:cs typeface="Symbol" charset="2"/>
              </a:rPr>
              <a:t>Higgs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/>
              <a:t>factory as a next facility at the ESS consists of</a:t>
            </a:r>
          </a:p>
          <a:p>
            <a:pPr lvl="1">
              <a:lnSpc>
                <a:spcPts val="2880"/>
              </a:lnSpc>
            </a:pPr>
            <a:r>
              <a:rPr lang="en-US" sz="2400" dirty="0"/>
              <a:t> 1.- A high-intensity H</a:t>
            </a:r>
            <a:r>
              <a:rPr lang="en-US" sz="2400" baseline="30000" dirty="0"/>
              <a:t>-</a:t>
            </a:r>
            <a:r>
              <a:rPr lang="en-US" sz="2400" dirty="0"/>
              <a:t> source feeding p-compressor rings;</a:t>
            </a:r>
          </a:p>
          <a:p>
            <a:pPr lvl="1">
              <a:lnSpc>
                <a:spcPts val="2880"/>
              </a:lnSpc>
            </a:pPr>
            <a:r>
              <a:rPr lang="en-US" sz="2400" dirty="0"/>
              <a:t>2.- A p</a:t>
            </a:r>
            <a:r>
              <a:rPr lang="en-US" sz="2400" dirty="0">
                <a:latin typeface="Symbol" charset="2"/>
                <a:cs typeface="Symbol" charset="2"/>
              </a:rPr>
              <a:t>–p -m</a:t>
            </a:r>
            <a:r>
              <a:rPr lang="en-US" sz="2400" dirty="0"/>
              <a:t>  decay channel at a optimal </a:t>
            </a:r>
            <a:r>
              <a:rPr lang="en-US" sz="2400" dirty="0" err="1"/>
              <a:t>muon</a:t>
            </a:r>
            <a:r>
              <a:rPr lang="en-US" sz="2400" dirty="0"/>
              <a:t> momentum compression to about 220 MeV/c;</a:t>
            </a:r>
          </a:p>
          <a:p>
            <a:pPr lvl="1">
              <a:lnSpc>
                <a:spcPts val="2880"/>
              </a:lnSpc>
            </a:pPr>
            <a:r>
              <a:rPr lang="en-US" sz="2400" dirty="0"/>
              <a:t>3.- A robust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baseline="30000" dirty="0">
                <a:latin typeface="Symbol" charset="2"/>
                <a:cs typeface="Symbol" charset="2"/>
              </a:rPr>
              <a:t>±</a:t>
            </a:r>
            <a:r>
              <a:rPr lang="en-US" sz="2400" dirty="0"/>
              <a:t> ionization–cooling system, compressing the bunches in 6D;</a:t>
            </a:r>
          </a:p>
          <a:p>
            <a:pPr lvl="1">
              <a:lnSpc>
                <a:spcPts val="2880"/>
              </a:lnSpc>
            </a:pPr>
            <a:r>
              <a:rPr lang="en-US" sz="2400" dirty="0"/>
              <a:t>4.- A fast recirculating LINAC acceleration system to bring  </a:t>
            </a:r>
            <a:r>
              <a:rPr lang="en-US" sz="2400" dirty="0" err="1"/>
              <a:t>muons</a:t>
            </a:r>
            <a:r>
              <a:rPr lang="en-US" sz="2400" dirty="0"/>
              <a:t> to the required energy where collisions are recorded;</a:t>
            </a:r>
          </a:p>
          <a:p>
            <a:pPr lvl="1">
              <a:lnSpc>
                <a:spcPts val="2880"/>
              </a:lnSpc>
            </a:pPr>
            <a:r>
              <a:rPr lang="en-US" sz="2400" dirty="0"/>
              <a:t>5.-  A L ≈ 10</a:t>
            </a:r>
            <a:r>
              <a:rPr lang="en-US" sz="2400" baseline="30000" dirty="0"/>
              <a:t>32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 s</a:t>
            </a:r>
            <a:r>
              <a:rPr lang="en-US" sz="2400" baseline="30000" dirty="0"/>
              <a:t>-1</a:t>
            </a:r>
            <a:r>
              <a:rPr lang="en-US" sz="2400" dirty="0"/>
              <a:t> </a:t>
            </a:r>
            <a:r>
              <a:rPr lang="en-US" sz="2400" b="1" dirty="0">
                <a:latin typeface="Symbol" charset="2"/>
                <a:cs typeface="Symbol" charset="2"/>
              </a:rPr>
              <a:t>m</a:t>
            </a:r>
            <a:r>
              <a:rPr lang="en-US" sz="2400" b="1" baseline="30000" dirty="0">
                <a:latin typeface="Symbol" charset="2"/>
                <a:cs typeface="Symbol" charset="2"/>
              </a:rPr>
              <a:t>+</a:t>
            </a:r>
            <a:r>
              <a:rPr lang="en-US" sz="2400" b="1" dirty="0">
                <a:latin typeface="Symbol" charset="2"/>
                <a:cs typeface="Symbol" charset="2"/>
              </a:rPr>
              <a:t>-m</a:t>
            </a:r>
            <a:r>
              <a:rPr lang="en-US" sz="2400" b="1" baseline="30000" dirty="0">
                <a:latin typeface="Symbol" charset="2"/>
                <a:cs typeface="Symbol" charset="2"/>
              </a:rPr>
              <a:t>-</a:t>
            </a:r>
            <a:r>
              <a:rPr lang="en-US" sz="2400" b="1" dirty="0">
                <a:latin typeface="Symbol" charset="2"/>
                <a:cs typeface="Symbol" charset="2"/>
              </a:rPr>
              <a:t> </a:t>
            </a:r>
            <a:r>
              <a:rPr lang="en-US" sz="2400" dirty="0"/>
              <a:t>collider ring at the Higgs mass and a L ≈ 10</a:t>
            </a:r>
            <a:r>
              <a:rPr lang="en-US" sz="2400" baseline="30000" dirty="0"/>
              <a:t>34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 s</a:t>
            </a:r>
            <a:r>
              <a:rPr lang="en-US" sz="2400" baseline="30000" dirty="0"/>
              <a:t>-1</a:t>
            </a:r>
            <a:r>
              <a:rPr lang="en-US" sz="2400" dirty="0"/>
              <a:t> </a:t>
            </a:r>
            <a:r>
              <a:rPr lang="en-US" sz="2400" b="1" dirty="0">
                <a:latin typeface="Symbol" charset="2"/>
                <a:cs typeface="Symbol" charset="2"/>
              </a:rPr>
              <a:t>m</a:t>
            </a:r>
            <a:r>
              <a:rPr lang="en-US" sz="2400" b="1" baseline="30000" dirty="0">
                <a:latin typeface="Symbol" charset="2"/>
                <a:cs typeface="Symbol" charset="2"/>
              </a:rPr>
              <a:t>+</a:t>
            </a:r>
            <a:r>
              <a:rPr lang="en-US" sz="2400" b="1" dirty="0">
                <a:latin typeface="Symbol" charset="2"/>
                <a:cs typeface="Symbol" charset="2"/>
              </a:rPr>
              <a:t>-m</a:t>
            </a:r>
            <a:r>
              <a:rPr lang="en-US" sz="2400" b="1" baseline="30000" dirty="0">
                <a:latin typeface="Symbol" charset="2"/>
                <a:cs typeface="Symbol" charset="2"/>
              </a:rPr>
              <a:t>-</a:t>
            </a:r>
            <a:r>
              <a:rPr lang="en-US" sz="2400" b="1" dirty="0">
                <a:latin typeface="Symbol" charset="2"/>
                <a:cs typeface="Symbol" charset="2"/>
              </a:rPr>
              <a:t> </a:t>
            </a:r>
            <a:r>
              <a:rPr lang="en-US" sz="2400" dirty="0"/>
              <a:t>collider in the sub-</a:t>
            </a:r>
            <a:r>
              <a:rPr lang="en-US" sz="2400" dirty="0" err="1"/>
              <a:t>TeV</a:t>
            </a:r>
            <a:r>
              <a:rPr lang="en-US" sz="2400" dirty="0"/>
              <a:t> range.</a:t>
            </a:r>
          </a:p>
          <a:p>
            <a:pPr>
              <a:lnSpc>
                <a:spcPts val="2880"/>
              </a:lnSpc>
            </a:pPr>
            <a:r>
              <a:rPr lang="en-US" sz="2400" dirty="0"/>
              <a:t>The required large ESS proton intensity is directly related to the relatively short </a:t>
            </a:r>
            <a:r>
              <a:rPr lang="en-US" sz="2400" dirty="0" err="1"/>
              <a:t>muon</a:t>
            </a:r>
            <a:r>
              <a:rPr lang="en-US" sz="2400" dirty="0"/>
              <a:t> lifetime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ESS March 2, 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Slide# : </a:t>
            </a:r>
            <a:fld id="{A86CEAE1-7B07-CE4F-A20C-236EDAD9CE9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ECD_TAL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229309</TotalTime>
  <Words>2815</Words>
  <Application>Microsoft Macintosh PowerPoint</Application>
  <PresentationFormat>A4 Paper (210x297 mm)</PresentationFormat>
  <Paragraphs>215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Comic Sans MS</vt:lpstr>
      <vt:lpstr>Helvetica</vt:lpstr>
      <vt:lpstr>Marker Felt</vt:lpstr>
      <vt:lpstr>Symbol</vt:lpstr>
      <vt:lpstr>Times</vt:lpstr>
      <vt:lpstr>Wingdings</vt:lpstr>
      <vt:lpstr>Zapf Dingbats</vt:lpstr>
      <vt:lpstr>OECD_TALK</vt:lpstr>
      <vt:lpstr>Equation</vt:lpstr>
      <vt:lpstr>Document</vt:lpstr>
      <vt:lpstr>PowerPoint Presentation</vt:lpstr>
      <vt:lpstr>The muon collider as the optimal alternative</vt:lpstr>
      <vt:lpstr>Muon cooling</vt:lpstr>
      <vt:lpstr>Comparing µ+µ- and e+e- at the Ho resonance peak</vt:lpstr>
      <vt:lpstr>The ESS: the muon collider for Europe ?</vt:lpstr>
      <vt:lpstr>Future µ+ µ–  alternatives </vt:lpstr>
      <vt:lpstr>The Higgs muon resonance at √s  = 125.5 GeV </vt:lpstr>
      <vt:lpstr>µ+µ-  energies of up to ≈ 0.5 - 1 TeV are necessary</vt:lpstr>
      <vt:lpstr>General accelerator set-up for the ESS</vt:lpstr>
      <vt:lpstr>1.- The proton rings</vt:lpstr>
      <vt:lpstr>2.- Accumilator and compressor rings for H-</vt:lpstr>
      <vt:lpstr>3.- The cooling process</vt:lpstr>
      <vt:lpstr>3a.- PIC, the Parametric Resonance Cooling</vt:lpstr>
      <vt:lpstr>3b.- Details of PIC</vt:lpstr>
      <vt:lpstr>4.- Bunch acceleration to 62.5 GeV</vt:lpstr>
      <vt:lpstr>5.- Muons collide in a storage ring of R ≈ 60 m </vt:lpstr>
      <vt:lpstr>Higgs luminosity at ESS</vt:lpstr>
      <vt:lpstr>Eatimated performance for the Ho-factory at the ESS</vt:lpstr>
      <vt:lpstr>Muon related backgrounds</vt:lpstr>
      <vt:lpstr>The realization of the Initial Cooling Experiment</vt:lpstr>
      <vt:lpstr>The RFOFO Ionization Cooling</vt:lpstr>
      <vt:lpstr>The Higgs production colliders</vt:lpstr>
      <vt:lpstr>Article from FORBES</vt:lpstr>
      <vt:lpstr>PowerPoint Presentation</vt:lpstr>
    </vt:vector>
  </TitlesOfParts>
  <Company>뿿쾐뿿컰뿿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Rubbia</dc:creator>
  <cp:lastModifiedBy>Delia Salmieri</cp:lastModifiedBy>
  <cp:revision>2374</cp:revision>
  <cp:lastPrinted>2015-06-26T06:02:06Z</cp:lastPrinted>
  <dcterms:created xsi:type="dcterms:W3CDTF">2014-10-13T16:30:55Z</dcterms:created>
  <dcterms:modified xsi:type="dcterms:W3CDTF">2020-10-08T19:13:30Z</dcterms:modified>
</cp:coreProperties>
</file>