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1" r:id="rId2"/>
  </p:sldMasterIdLst>
  <p:notesMasterIdLst>
    <p:notesMasterId r:id="rId13"/>
  </p:notesMasterIdLst>
  <p:sldIdLst>
    <p:sldId id="256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68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6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A1B5"/>
    <a:srgbClr val="1C436E"/>
    <a:srgbClr val="235581"/>
    <a:srgbClr val="015685"/>
    <a:srgbClr val="C7D4DF"/>
    <a:srgbClr val="90AAC0"/>
    <a:srgbClr val="174167"/>
    <a:srgbClr val="015686"/>
    <a:srgbClr val="194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3" autoAdjust="0"/>
    <p:restoredTop sz="94596" autoAdjust="0"/>
  </p:normalViewPr>
  <p:slideViewPr>
    <p:cSldViewPr snapToGrid="0" snapToObjects="1">
      <p:cViewPr varScale="1">
        <p:scale>
          <a:sx n="67" d="100"/>
          <a:sy n="67" d="100"/>
        </p:scale>
        <p:origin x="796" y="44"/>
      </p:cViewPr>
      <p:guideLst>
        <p:guide orient="horz" pos="1049"/>
        <p:guide pos="6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4B0DA-A717-4E38-A98C-F3DFB27449B9}" type="datetimeFigureOut">
              <a:rPr lang="de-DE" smtClean="0"/>
              <a:t>06.06.2023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9C277-3557-4B00-AC5E-3F82EC6DF0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5380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9C277-3557-4B00-AC5E-3F82EC6DF06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760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9C277-3557-4B00-AC5E-3F82EC6DF06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0231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9C277-3557-4B00-AC5E-3F82EC6DF06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170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9C277-3557-4B00-AC5E-3F82EC6DF06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662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9C277-3557-4B00-AC5E-3F82EC6DF06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026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9C277-3557-4B00-AC5E-3F82EC6DF06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855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9C277-3557-4B00-AC5E-3F82EC6DF06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34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9C277-3557-4B00-AC5E-3F82EC6DF06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8348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0021E0-679A-C74A-A6DF-2095A85A0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066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9E26F39-7E14-3C48-A60B-C48D8FA21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871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908D81-26C8-0D40-BE7B-D45440F85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2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3020CB4-6B5F-7C4F-9BE0-6B9F26925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8173" y="11584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63F8225-FE8B-5D4C-B288-578E411A9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12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422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0021E0-679A-C74A-A6DF-2095A85A0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066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9E26F39-7E14-3C48-A60B-C48D8FA21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5163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7E492E9-D8DB-9445-B49F-DBB0F0E7D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665288"/>
            <a:ext cx="5768975" cy="3843338"/>
          </a:xfrm>
        </p:spPr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0E3C38-501E-7C44-8499-DBBDDE3C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11" y="1550117"/>
            <a:ext cx="5070089" cy="1146092"/>
          </a:xfrm>
        </p:spPr>
        <p:txBody>
          <a:bodyPr wrap="square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E44B63-C950-604F-AA74-3A57F5E1D8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55688" y="2738532"/>
            <a:ext cx="5040312" cy="2592890"/>
          </a:xfrm>
        </p:spPr>
        <p:txBody>
          <a:bodyPr wrap="square"/>
          <a:lstStyle/>
          <a:p>
            <a:r>
              <a:rPr lang="de-DE" dirty="0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577768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114D9F3A-6A17-1748-9C9F-C3B223C2FF68}"/>
              </a:ext>
            </a:extLst>
          </p:cNvPr>
          <p:cNvSpPr/>
          <p:nvPr userDrawn="1"/>
        </p:nvSpPr>
        <p:spPr>
          <a:xfrm>
            <a:off x="0" y="1329480"/>
            <a:ext cx="12192001" cy="4404258"/>
          </a:xfrm>
          <a:prstGeom prst="rect">
            <a:avLst/>
          </a:prstGeom>
          <a:solidFill>
            <a:srgbClr val="C7D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FFAD930-9584-894A-83FF-F57DC255E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833" y="1490118"/>
            <a:ext cx="5070089" cy="1146092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14F9179-1521-9B4F-99CD-024D4147AB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55688" y="2879006"/>
            <a:ext cx="4936234" cy="2851977"/>
          </a:xfrm>
        </p:spPr>
        <p:txBody>
          <a:bodyPr wrap="square"/>
          <a:lstStyle/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66E28A10-AFD6-E34A-AF1C-EB3C1FFB98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7627" y="1665288"/>
            <a:ext cx="5768975" cy="381317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9741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AD3FB2-0479-B74C-B0E4-DBF11DCA0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665288"/>
            <a:ext cx="10515600" cy="1390300"/>
          </a:xfrm>
        </p:spPr>
        <p:txBody>
          <a:bodyPr wrap="square" anchor="t" anchorCtr="0"/>
          <a:lstStyle>
            <a:lvl1pPr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CCC0F0-C69C-FC4A-BF3A-81B34C7BA8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5688" y="3100039"/>
            <a:ext cx="10291762" cy="2989611"/>
          </a:xfrm>
        </p:spPr>
        <p:txBody>
          <a:bodyPr wrap="square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74423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5E2B7-2C20-9147-8EBF-8C5B98567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2BA53A-C361-F24C-970E-4106C2EDFBE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55688" y="2483427"/>
            <a:ext cx="4964112" cy="3468487"/>
          </a:xfrm>
        </p:spPr>
        <p:txBody>
          <a:bodyPr wrap="square"/>
          <a:lstStyle/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66CA94-BC38-AD4F-B493-BDB34E794D4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05451" y="2483428"/>
            <a:ext cx="5148349" cy="3468486"/>
          </a:xfrm>
        </p:spPr>
        <p:txBody>
          <a:bodyPr wrap="square"/>
          <a:lstStyle/>
          <a:p>
            <a:r>
              <a:rPr lang="de-DE" dirty="0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70009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F25C8-4609-D445-8E7E-1D88EB068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27447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743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2F0DB4-1CFF-E443-ABF1-A56B5D5CE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369" y="1552690"/>
            <a:ext cx="3963049" cy="116557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6A807C-E444-A748-8DCE-EF30292651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7226" y="1552690"/>
            <a:ext cx="6172200" cy="4873625"/>
          </a:xfrm>
        </p:spPr>
        <p:txBody>
          <a:bodyPr wrap="square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E435964-7BDE-984A-8BDA-992BD58CCD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55688" y="2954972"/>
            <a:ext cx="3932237" cy="3811588"/>
          </a:xfrm>
        </p:spPr>
        <p:txBody>
          <a:bodyPr wrap="square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 dirty="0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40369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908D81-26C8-0D40-BE7B-D45440F85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142" y="1546167"/>
            <a:ext cx="3932237" cy="1105593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3020CB4-6B5F-7C4F-9BE0-6B9F26925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66733" y="1665288"/>
            <a:ext cx="6172200" cy="43667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63F8225-FE8B-5D4C-B288-578E411A9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1080" y="2708157"/>
            <a:ext cx="3932237" cy="33238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 dirty="0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8395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7E492E9-D8DB-9445-B49F-DBB0F0E7D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70025"/>
            <a:ext cx="5768975" cy="3843338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0E3C38-501E-7C44-8499-DBBDDE3C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833" y="1329480"/>
            <a:ext cx="5070089" cy="114609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E44B63-C950-604F-AA74-3A57F5E1D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21124"/>
            <a:ext cx="5181600" cy="25928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93074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114D9F3A-6A17-1748-9C9F-C3B223C2FF68}"/>
              </a:ext>
            </a:extLst>
          </p:cNvPr>
          <p:cNvSpPr/>
          <p:nvPr userDrawn="1"/>
        </p:nvSpPr>
        <p:spPr>
          <a:xfrm>
            <a:off x="0" y="1329480"/>
            <a:ext cx="12192001" cy="4404258"/>
          </a:xfrm>
          <a:prstGeom prst="rect">
            <a:avLst/>
          </a:prstGeom>
          <a:solidFill>
            <a:srgbClr val="C7D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FFAD930-9584-894A-83FF-F57DC255E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122" y="1490118"/>
            <a:ext cx="4868010" cy="114609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14F9179-1521-9B4F-99CD-024D4147A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881761"/>
            <a:ext cx="4975076" cy="285197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66E28A10-AFD6-E34A-AF1C-EB3C1FFB98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7627" y="1635120"/>
            <a:ext cx="5768975" cy="3843338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4275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AD3FB2-0479-B74C-B0E4-DBF11DCA0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916" y="1709739"/>
            <a:ext cx="10515600" cy="1390300"/>
          </a:xfrm>
        </p:spPr>
        <p:txBody>
          <a:bodyPr anchor="t" anchorCtr="0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CCC0F0-C69C-FC4A-BF3A-81B34C7BA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9916" y="3100039"/>
            <a:ext cx="10515600" cy="298961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258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5E2B7-2C20-9147-8EBF-8C5B98567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2BA53A-C361-F24C-970E-4106C2EDFB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2722" y="2150597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66CA94-BC38-AD4F-B493-BDB34E794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0597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76565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44EC3A-03DD-3F41-90D4-EC42BC57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7" y="1179512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14D1DC-6434-5C4E-83DA-186164046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5041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2026FE6-FB1C-7F40-8886-ABEDF7DA88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8825" y="2505074"/>
            <a:ext cx="5102832" cy="361024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03643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F25C8-4609-D445-8E7E-1D88EB068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5867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542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2F0DB4-1CFF-E443-ABF1-A56B5D5CE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1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6A807C-E444-A748-8DCE-EF3029265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0140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E435964-7BDE-984A-8BDA-992BD58CCD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291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901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A695C15-8A80-334B-A954-4CEE6BFAEC9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851966" y="-9835"/>
            <a:ext cx="2320209" cy="132948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03AC2C4-83DF-1048-ACC7-2BD953C9A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121" y="1160463"/>
            <a:ext cx="6266987" cy="114609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242989-F399-9044-B8BB-C1D69BD33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306555"/>
            <a:ext cx="5181600" cy="3627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10" name="Eine Ecke des Rechtecks abrunden 12">
            <a:extLst>
              <a:ext uri="{FF2B5EF4-FFF2-40B4-BE49-F238E27FC236}">
                <a16:creationId xmlns:a16="http://schemas.microsoft.com/office/drawing/2014/main" id="{861D92E0-7663-8FB2-4B57-3B0BC23E5403}"/>
              </a:ext>
            </a:extLst>
          </p:cNvPr>
          <p:cNvSpPr/>
          <p:nvPr userDrawn="1"/>
        </p:nvSpPr>
        <p:spPr>
          <a:xfrm rot="10800000">
            <a:off x="1040781" y="6181840"/>
            <a:ext cx="11151219" cy="342785"/>
          </a:xfrm>
          <a:prstGeom prst="round1Rect">
            <a:avLst>
              <a:gd name="adj" fmla="val 50000"/>
            </a:avLst>
          </a:prstGeom>
          <a:solidFill>
            <a:srgbClr val="92A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1C8ACABC-7ABD-67B6-5DCD-968A7318F5AF}"/>
              </a:ext>
            </a:extLst>
          </p:cNvPr>
          <p:cNvSpPr txBox="1">
            <a:spLocks/>
          </p:cNvSpPr>
          <p:nvPr userDrawn="1"/>
        </p:nvSpPr>
        <p:spPr>
          <a:xfrm>
            <a:off x="10668002" y="6181843"/>
            <a:ext cx="1524000" cy="34278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de-DE"/>
            </a:defPPr>
            <a:lvl1pPr marL="0" algn="ctr" defTabSz="914400" rtl="0" eaLnBrk="1" latinLnBrk="0" hangingPunct="1">
              <a:defRPr sz="13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782E52-DD6A-0E4B-B34E-2A4A268F0B93}" type="datetimeFigureOut">
              <a:rPr lang="de-DE" smtClean="0"/>
              <a:pPr/>
              <a:t>06.06.2023</a:t>
            </a:fld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BBEAE969-7222-E716-8A8B-84D1C748741A}"/>
              </a:ext>
            </a:extLst>
          </p:cNvPr>
          <p:cNvSpPr txBox="1">
            <a:spLocks/>
          </p:cNvSpPr>
          <p:nvPr userDrawn="1"/>
        </p:nvSpPr>
        <p:spPr>
          <a:xfrm>
            <a:off x="10177348" y="6181843"/>
            <a:ext cx="462776" cy="342783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2CD28EA-43C8-1243-8817-E8C94D270A05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235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 userDrawn="1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26">
            <a:extLst>
              <a:ext uri="{FF2B5EF4-FFF2-40B4-BE49-F238E27FC236}">
                <a16:creationId xmlns:a16="http://schemas.microsoft.com/office/drawing/2014/main" id="{67587FF2-76F8-A0C7-2929-ED2415D22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9078" t="7317" r="15177" b="45379"/>
          <a:stretch/>
        </p:blipFill>
        <p:spPr bwMode="auto">
          <a:xfrm>
            <a:off x="-1" y="689717"/>
            <a:ext cx="867047" cy="73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26">
            <a:extLst>
              <a:ext uri="{FF2B5EF4-FFF2-40B4-BE49-F238E27FC236}">
                <a16:creationId xmlns:a16="http://schemas.microsoft.com/office/drawing/2014/main" id="{85D1B708-5C47-3CEA-8D8D-602EC7BC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44116" t="16106" r="26775" b="46687"/>
          <a:stretch/>
        </p:blipFill>
        <p:spPr bwMode="auto">
          <a:xfrm>
            <a:off x="921833" y="689717"/>
            <a:ext cx="867047" cy="73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26">
            <a:extLst>
              <a:ext uri="{FF2B5EF4-FFF2-40B4-BE49-F238E27FC236}">
                <a16:creationId xmlns:a16="http://schemas.microsoft.com/office/drawing/2014/main" id="{F244FFE8-110B-A82C-CE7F-C91B5D62B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26751" b="2459"/>
          <a:stretch/>
        </p:blipFill>
        <p:spPr bwMode="auto">
          <a:xfrm>
            <a:off x="1838309" y="689717"/>
            <a:ext cx="867047" cy="73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A695C15-8A80-334B-A954-4CEE6BFAEC9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851966" y="-9835"/>
            <a:ext cx="2320209" cy="132948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03AC2C4-83DF-1048-ACC7-2BD953C9A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48" y="1557338"/>
            <a:ext cx="6266987" cy="9260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242989-F399-9044-B8BB-C1D69BD33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0779" y="2483429"/>
            <a:ext cx="5181600" cy="36272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14" name="Eine Ecke des Rechtecks abrunden 12">
            <a:extLst>
              <a:ext uri="{FF2B5EF4-FFF2-40B4-BE49-F238E27FC236}">
                <a16:creationId xmlns:a16="http://schemas.microsoft.com/office/drawing/2014/main" id="{91C5D22E-0ABB-4525-B48C-EE9A5BC5CDA9}"/>
              </a:ext>
            </a:extLst>
          </p:cNvPr>
          <p:cNvSpPr/>
          <p:nvPr userDrawn="1"/>
        </p:nvSpPr>
        <p:spPr>
          <a:xfrm rot="10800000">
            <a:off x="1040781" y="6181840"/>
            <a:ext cx="11151219" cy="342785"/>
          </a:xfrm>
          <a:prstGeom prst="round1Rect">
            <a:avLst>
              <a:gd name="adj" fmla="val 50000"/>
            </a:avLst>
          </a:prstGeom>
          <a:solidFill>
            <a:srgbClr val="92A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6D3F2845-D421-201B-2826-D0EA02D30098}"/>
              </a:ext>
            </a:extLst>
          </p:cNvPr>
          <p:cNvSpPr txBox="1">
            <a:spLocks/>
          </p:cNvSpPr>
          <p:nvPr userDrawn="1"/>
        </p:nvSpPr>
        <p:spPr>
          <a:xfrm>
            <a:off x="10668002" y="6181843"/>
            <a:ext cx="1524000" cy="34278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de-DE"/>
            </a:defPPr>
            <a:lvl1pPr marL="0" algn="ctr" defTabSz="914400" rtl="0" eaLnBrk="1" latinLnBrk="0" hangingPunct="1">
              <a:defRPr sz="13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782E52-DD6A-0E4B-B34E-2A4A268F0B93}" type="datetimeFigureOut">
              <a:rPr lang="de-DE" smtClean="0"/>
              <a:pPr/>
              <a:t>06.06.2023</a:t>
            </a:fld>
            <a:endParaRPr lang="de-DE" dirty="0"/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908501B5-FB10-1F9B-65F3-6ED0F24CEF6C}"/>
              </a:ext>
            </a:extLst>
          </p:cNvPr>
          <p:cNvSpPr txBox="1">
            <a:spLocks/>
          </p:cNvSpPr>
          <p:nvPr userDrawn="1"/>
        </p:nvSpPr>
        <p:spPr>
          <a:xfrm>
            <a:off x="10177348" y="6181843"/>
            <a:ext cx="462776" cy="342783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CD28EA-43C8-1243-8817-E8C94D270A0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665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klusion-online.net/index.php/inklusion-online/article/view/273/25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BB3F4-B0AF-FA4A-B576-3C4E71FDB3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3600" dirty="0"/>
              <a:t>Teilhabebarrieren im inklusiven Sportunterricht aus der Perspektive von Schüler:innen mit dem</a:t>
            </a:r>
            <a:br>
              <a:rPr lang="de-DE" sz="3600" dirty="0"/>
            </a:br>
            <a:r>
              <a:rPr lang="de-DE" sz="3600" dirty="0"/>
              <a:t>Förderschwerpunkt Sehen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33062BF-CFF6-5D40-9A1A-EC8A5C21AC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Martin Giese</a:t>
            </a:r>
            <a:br>
              <a:rPr lang="de-DE" dirty="0"/>
            </a:br>
            <a:r>
              <a:rPr lang="de-DE" dirty="0"/>
              <a:t>PH Heidelberg</a:t>
            </a:r>
          </a:p>
        </p:txBody>
      </p:sp>
    </p:spTree>
    <p:extLst>
      <p:ext uri="{BB962C8B-B14F-4D97-AF65-F5344CB8AC3E}">
        <p14:creationId xmlns:p14="http://schemas.microsoft.com/office/powerpoint/2010/main" val="2260974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3079D0F-2AB3-AA93-223F-DA33D90B5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121" y="1160463"/>
            <a:ext cx="7299829" cy="1146092"/>
          </a:xfrm>
        </p:spPr>
        <p:txBody>
          <a:bodyPr>
            <a:noAutofit/>
          </a:bodyPr>
          <a:lstStyle/>
          <a:p>
            <a:r>
              <a:rPr lang="de-DE" sz="4000" dirty="0"/>
              <a:t>Literatur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76D725-B0B7-9E88-CD1E-0864B93F28D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63120" y="2311317"/>
            <a:ext cx="10652629" cy="3708483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85725" algn="l"/>
                <a:tab pos="2695575" algn="l"/>
              </a:tabLst>
            </a:pPr>
            <a:r>
              <a:rPr lang="de-DE" sz="1100" dirty="0"/>
              <a:t>Ahrbeck, B. &amp; Giese, M. (2020). Inklusion – Herausforderungen für die zweite Phase der Lehrkräftebildung. Seminar, 26 (4), 5-17.</a:t>
            </a:r>
            <a:br>
              <a:rPr lang="de-DE" sz="1100" dirty="0"/>
            </a:br>
            <a:r>
              <a:rPr lang="de-DE" sz="1100" dirty="0"/>
              <a:t>Buchner, T., Giese, M. &amp; Ruin, S. (2020). Inklusiver Sportunterricht? Fähigkeitskritische Perspektiven auf Curricula des Schulfachs Sport. In T. Dietze et al. (Hrsg.), Inklusion – Partizipation – Menschenrechte: Transformationen in die Teilhabegesellschaft? Transformationen in die Teilhabegesellschaft? (278-284). Bad Heilbrunn: Klinkhardt.</a:t>
            </a:r>
            <a:br>
              <a:rPr lang="de-DE" sz="1100" dirty="0"/>
            </a:br>
            <a:r>
              <a:rPr lang="de-DE" sz="1100" dirty="0"/>
              <a:t>Buchner, T., Pfahl, L. &amp; Traue, B. (2015). Zur Kritik der Fähigkeiten: Ableism als neue Forschungsperspektive der Disability Studies und ihrer </a:t>
            </a:r>
            <a:r>
              <a:rPr lang="de-DE" sz="1100" dirty="0" err="1"/>
              <a:t>Partner_innen</a:t>
            </a:r>
            <a:r>
              <a:rPr lang="de-DE" sz="1100" dirty="0"/>
              <a:t>. Zeitschrift für Inklusion (2). Zugriff am 03. Juni 2017 unter </a:t>
            </a:r>
            <a:r>
              <a:rPr lang="de-DE" sz="1100" dirty="0">
                <a:hlinkClick r:id="rId3"/>
              </a:rPr>
              <a:t>http://www.inklusion-online.net/index.php/inklusion-online/article/view/273/256</a:t>
            </a:r>
            <a:br>
              <a:rPr lang="de-DE" sz="1100" dirty="0"/>
            </a:br>
            <a:r>
              <a:rPr lang="de-DE" sz="1100" dirty="0"/>
              <a:t>Giese, M. (2019). Konstruktionen des (Im-)Perfekten. Skizze einer inklusiven Fachdidaktik im Spiegel der Disability Studies. Hamburg: Czwalina.</a:t>
            </a:r>
            <a:br>
              <a:rPr lang="de-DE" sz="1100" dirty="0"/>
            </a:br>
            <a:r>
              <a:rPr lang="de-DE" sz="1100" dirty="0"/>
              <a:t>Giese, M., Greisbach, M., Meier, M., Neusser, T. &amp; </a:t>
            </a:r>
            <a:r>
              <a:rPr lang="de-DE" sz="1100" dirty="0" err="1"/>
              <a:t>Wetekam</a:t>
            </a:r>
            <a:r>
              <a:rPr lang="de-DE" sz="1100" dirty="0"/>
              <a:t>, N. (2021). ‘I </a:t>
            </a:r>
            <a:r>
              <a:rPr lang="de-DE" sz="1100" dirty="0" err="1"/>
              <a:t>usually</a:t>
            </a:r>
            <a:r>
              <a:rPr lang="de-DE" sz="1100" dirty="0"/>
              <a:t> </a:t>
            </a:r>
            <a:r>
              <a:rPr lang="de-DE" sz="1100" dirty="0" err="1"/>
              <a:t>never</a:t>
            </a:r>
            <a:r>
              <a:rPr lang="de-DE" sz="1100" dirty="0"/>
              <a:t> </a:t>
            </a:r>
            <a:r>
              <a:rPr lang="de-DE" sz="1100" dirty="0" err="1"/>
              <a:t>got</a:t>
            </a:r>
            <a:r>
              <a:rPr lang="de-DE" sz="1100" dirty="0"/>
              <a:t> </a:t>
            </a:r>
            <a:r>
              <a:rPr lang="de-DE" sz="1100" dirty="0" err="1"/>
              <a:t>involved</a:t>
            </a:r>
            <a:r>
              <a:rPr lang="de-DE" sz="1100" dirty="0"/>
              <a:t>’: </a:t>
            </a:r>
            <a:r>
              <a:rPr lang="de-DE" sz="1100" dirty="0" err="1"/>
              <a:t>understanding</a:t>
            </a:r>
            <a:r>
              <a:rPr lang="de-DE" sz="1100" dirty="0"/>
              <a:t> </a:t>
            </a:r>
            <a:r>
              <a:rPr lang="de-DE" sz="1100" dirty="0" err="1"/>
              <a:t>reasons</a:t>
            </a:r>
            <a:r>
              <a:rPr lang="de-DE" sz="1100" dirty="0"/>
              <a:t> </a:t>
            </a:r>
            <a:r>
              <a:rPr lang="de-DE" sz="1100" dirty="0" err="1"/>
              <a:t>for</a:t>
            </a:r>
            <a:r>
              <a:rPr lang="de-DE" sz="1100" dirty="0"/>
              <a:t> </a:t>
            </a:r>
            <a:r>
              <a:rPr lang="de-DE" sz="1100" dirty="0" err="1"/>
              <a:t>secondary</a:t>
            </a:r>
            <a:r>
              <a:rPr lang="de-DE" sz="1100" dirty="0"/>
              <a:t> </a:t>
            </a:r>
            <a:r>
              <a:rPr lang="de-DE" sz="1100" dirty="0" err="1"/>
              <a:t>students</a:t>
            </a:r>
            <a:r>
              <a:rPr lang="de-DE" sz="1100" dirty="0"/>
              <a:t> </a:t>
            </a:r>
            <a:r>
              <a:rPr lang="de-DE" sz="1100" dirty="0" err="1"/>
              <a:t>with</a:t>
            </a:r>
            <a:r>
              <a:rPr lang="de-DE" sz="1100" dirty="0"/>
              <a:t> </a:t>
            </a:r>
            <a:r>
              <a:rPr lang="de-DE" sz="1100" dirty="0" err="1"/>
              <a:t>visual</a:t>
            </a:r>
            <a:r>
              <a:rPr lang="de-DE" sz="1100" dirty="0"/>
              <a:t> </a:t>
            </a:r>
            <a:r>
              <a:rPr lang="de-DE" sz="1100" dirty="0" err="1"/>
              <a:t>impairments</a:t>
            </a:r>
            <a:r>
              <a:rPr lang="de-DE" sz="1100" dirty="0"/>
              <a:t> </a:t>
            </a:r>
            <a:r>
              <a:rPr lang="de-DE" sz="1100" dirty="0" err="1"/>
              <a:t>leaving</a:t>
            </a:r>
            <a:r>
              <a:rPr lang="de-DE" sz="1100" dirty="0"/>
              <a:t> </a:t>
            </a:r>
            <a:r>
              <a:rPr lang="de-DE" sz="1100" dirty="0" err="1"/>
              <a:t>mainstream</a:t>
            </a:r>
            <a:r>
              <a:rPr lang="de-DE" sz="1100" dirty="0"/>
              <a:t> </a:t>
            </a:r>
            <a:r>
              <a:rPr lang="de-DE" sz="1100" dirty="0" err="1"/>
              <a:t>schooling</a:t>
            </a:r>
            <a:r>
              <a:rPr lang="de-DE" sz="1100" dirty="0"/>
              <a:t> in Germany. European Journal </a:t>
            </a:r>
            <a:r>
              <a:rPr lang="de-DE" sz="1100" dirty="0" err="1"/>
              <a:t>of</a:t>
            </a:r>
            <a:r>
              <a:rPr lang="de-DE" sz="1100" dirty="0"/>
              <a:t> Special Needs Education, 1-14. doi:10.1080/08856257.2021.1872997</a:t>
            </a:r>
            <a:br>
              <a:rPr lang="de-DE" sz="1100" dirty="0"/>
            </a:br>
            <a:r>
              <a:rPr lang="de-DE" sz="1100" dirty="0"/>
              <a:t>Giese, M. &amp; Timberlake, M. (2021). „Wir sind eine normale Schule für normale Leute“. Exklusionserfahrungen und Ressourcen blinder und sehbehinderter Schülerinnen und Schüler in inklusiven Schulsettings. Vierteljahresschrift für Heilpädagogik und ihre Nachbargebiete, 90 (2), 121-135.</a:t>
            </a:r>
            <a:br>
              <a:rPr lang="de-DE" sz="1100" dirty="0"/>
            </a:br>
            <a:r>
              <a:rPr lang="de-DE" sz="1100" dirty="0"/>
              <a:t>Gogoll, A. (2013). Sport- und bewegungskulturelle Kompetenz. Zur Begründung und Modellierung eines Teils handlungsbezogener Bildung im Fach Sport. Zeitschrift für Sportpädagogische Forschung, 1 (2), 5-24.</a:t>
            </a:r>
            <a:br>
              <a:rPr lang="de-DE" sz="1100" dirty="0"/>
            </a:br>
            <a:r>
              <a:rPr lang="de-DE" sz="1100" dirty="0"/>
              <a:t>Haegele, J., Hodge, S. R., Zhu, X., Holland, S. K. &amp; Wilson, W. J. (2020). Understanding </a:t>
            </a:r>
            <a:r>
              <a:rPr lang="de-DE" sz="1100" dirty="0" err="1"/>
              <a:t>the</a:t>
            </a:r>
            <a:r>
              <a:rPr lang="de-DE" sz="1100" dirty="0"/>
              <a:t> </a:t>
            </a:r>
            <a:r>
              <a:rPr lang="de-DE" sz="1100" dirty="0" err="1"/>
              <a:t>Inclusiveness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Integrated </a:t>
            </a:r>
            <a:r>
              <a:rPr lang="de-DE" sz="1100" dirty="0" err="1"/>
              <a:t>Physical</a:t>
            </a:r>
            <a:r>
              <a:rPr lang="de-DE" sz="1100" dirty="0"/>
              <a:t> Education </a:t>
            </a:r>
            <a:r>
              <a:rPr lang="de-DE" sz="1100" dirty="0" err="1"/>
              <a:t>From</a:t>
            </a:r>
            <a:r>
              <a:rPr lang="de-DE" sz="1100" dirty="0"/>
              <a:t> </a:t>
            </a:r>
            <a:r>
              <a:rPr lang="de-DE" sz="1100" dirty="0" err="1"/>
              <a:t>the</a:t>
            </a:r>
            <a:r>
              <a:rPr lang="de-DE" sz="1100" dirty="0"/>
              <a:t> </a:t>
            </a:r>
            <a:r>
              <a:rPr lang="de-DE" sz="1100" dirty="0" err="1"/>
              <a:t>Perspectives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Adults</a:t>
            </a:r>
            <a:r>
              <a:rPr lang="de-DE" sz="1100" dirty="0"/>
              <a:t> </a:t>
            </a:r>
            <a:r>
              <a:rPr lang="de-DE" sz="1100" dirty="0" err="1"/>
              <a:t>With</a:t>
            </a:r>
            <a:r>
              <a:rPr lang="de-DE" sz="1100" dirty="0"/>
              <a:t> Visual </a:t>
            </a:r>
            <a:r>
              <a:rPr lang="de-DE" sz="1100" dirty="0" err="1"/>
              <a:t>Impairments</a:t>
            </a:r>
            <a:r>
              <a:rPr lang="de-DE" sz="1100" dirty="0"/>
              <a:t>. </a:t>
            </a:r>
            <a:r>
              <a:rPr lang="de-DE" sz="1100" dirty="0" err="1"/>
              <a:t>Adapted</a:t>
            </a:r>
            <a:r>
              <a:rPr lang="de-DE" sz="1100" dirty="0"/>
              <a:t> </a:t>
            </a:r>
            <a:r>
              <a:rPr lang="de-DE" sz="1100" dirty="0" err="1"/>
              <a:t>Physical</a:t>
            </a:r>
            <a:r>
              <a:rPr lang="de-DE" sz="1100" dirty="0"/>
              <a:t> </a:t>
            </a:r>
            <a:r>
              <a:rPr lang="de-DE" sz="1100" dirty="0" err="1"/>
              <a:t>Activity</a:t>
            </a:r>
            <a:r>
              <a:rPr lang="de-DE" sz="1100" dirty="0"/>
              <a:t> Quarterly, 37 (2), 141-149. doi:10.1123/apaq.2019-0094</a:t>
            </a:r>
            <a:br>
              <a:rPr lang="de-DE" sz="1100" dirty="0"/>
            </a:br>
            <a:r>
              <a:rPr lang="de-DE" sz="1100" dirty="0"/>
              <a:t>Haegele, J. &amp; Zhu, X. (2021). School-</a:t>
            </a:r>
            <a:r>
              <a:rPr lang="de-DE" sz="1100" dirty="0" err="1"/>
              <a:t>based</a:t>
            </a:r>
            <a:r>
              <a:rPr lang="de-DE" sz="1100" dirty="0"/>
              <a:t> </a:t>
            </a:r>
            <a:r>
              <a:rPr lang="de-DE" sz="1100" dirty="0" err="1"/>
              <a:t>physical</a:t>
            </a:r>
            <a:r>
              <a:rPr lang="de-DE" sz="1100" dirty="0"/>
              <a:t> </a:t>
            </a:r>
            <a:r>
              <a:rPr lang="de-DE" sz="1100" dirty="0" err="1"/>
              <a:t>education</a:t>
            </a:r>
            <a:r>
              <a:rPr lang="de-DE" sz="1100" dirty="0"/>
              <a:t>. In J. Haegele (Hrsg.), Movement and </a:t>
            </a:r>
            <a:r>
              <a:rPr lang="de-DE" sz="1100" dirty="0" err="1"/>
              <a:t>visual</a:t>
            </a:r>
            <a:r>
              <a:rPr lang="de-DE" sz="1100" dirty="0"/>
              <a:t> </a:t>
            </a:r>
            <a:r>
              <a:rPr lang="de-DE" sz="1100" dirty="0" err="1"/>
              <a:t>impairment</a:t>
            </a:r>
            <a:r>
              <a:rPr lang="de-DE" sz="1100" dirty="0"/>
              <a:t>. Research </a:t>
            </a:r>
            <a:r>
              <a:rPr lang="de-DE" sz="1100" dirty="0" err="1"/>
              <a:t>across</a:t>
            </a:r>
            <a:r>
              <a:rPr lang="de-DE" sz="1100" dirty="0"/>
              <a:t> </a:t>
            </a:r>
            <a:r>
              <a:rPr lang="de-DE" sz="1100" dirty="0" err="1"/>
              <a:t>disciplines</a:t>
            </a:r>
            <a:r>
              <a:rPr lang="de-DE" sz="1100" dirty="0"/>
              <a:t> (S. 47-59). New York: Routledge.</a:t>
            </a:r>
            <a:br>
              <a:rPr lang="de-DE" sz="1100" dirty="0"/>
            </a:br>
            <a:r>
              <a:rPr lang="de-DE" sz="1100" dirty="0"/>
              <a:t>Ruin, S. &amp; Meier, S. (2018). „Fragt doch mal uns!“ ‒ Potenziale und Herausforderungen im inklusiven Sportunterricht aus Schülerperspektive. Leipziger sportwissenschaftliche Beiträge, 59 (1), 67-87.</a:t>
            </a:r>
            <a:br>
              <a:rPr lang="de-DE" sz="1100" dirty="0"/>
            </a:br>
            <a:r>
              <a:rPr lang="de-DE" sz="1100" dirty="0"/>
              <a:t>Scheid, V. &amp; Friedrich, G. (2015). Sportunterricht inklusiv. Entwickeln. Planen. Durchführen (Hessisches Kultusministerium, Hrsg.). Frankfurt am Main.</a:t>
            </a:r>
            <a:br>
              <a:rPr lang="de-DE" sz="1100" dirty="0"/>
            </a:br>
            <a:r>
              <a:rPr lang="de-DE" sz="1100" dirty="0"/>
              <a:t>United </a:t>
            </a:r>
            <a:r>
              <a:rPr lang="de-DE" sz="1100" dirty="0" err="1"/>
              <a:t>Nations</a:t>
            </a:r>
            <a:r>
              <a:rPr lang="de-DE" sz="1100" dirty="0"/>
              <a:t>. (2006). Convention on </a:t>
            </a:r>
            <a:r>
              <a:rPr lang="de-DE" sz="1100" dirty="0" err="1"/>
              <a:t>the</a:t>
            </a:r>
            <a:r>
              <a:rPr lang="de-DE" sz="1100" dirty="0"/>
              <a:t> Rights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Persons</a:t>
            </a:r>
            <a:r>
              <a:rPr lang="de-DE" sz="1100" dirty="0"/>
              <a:t> </a:t>
            </a:r>
            <a:r>
              <a:rPr lang="de-DE" sz="1100" dirty="0" err="1"/>
              <a:t>with</a:t>
            </a:r>
            <a:r>
              <a:rPr lang="de-DE" sz="1100" dirty="0"/>
              <a:t> </a:t>
            </a:r>
            <a:r>
              <a:rPr lang="de-DE" sz="1100" dirty="0" err="1"/>
              <a:t>Disabilities</a:t>
            </a:r>
            <a:r>
              <a:rPr lang="de-DE" sz="1100" dirty="0"/>
              <a:t> and Optional Protocol. Zugriff am 10.06.2021 unter http://www.un.org/disabilities/documents/convention/convoptprot-e.pdf </a:t>
            </a:r>
            <a:br>
              <a:rPr lang="de-DE" sz="1100" dirty="0"/>
            </a:br>
            <a:r>
              <a:rPr lang="de-DE" sz="1100" dirty="0"/>
              <a:t>Waldschmidt, A. (2012). Selbstbestimmung als Konstruktion. Alltagstheorien behinderter Frauen und Männer. Wiesbaden: VS Verlag für Sozialwissenschaften.</a:t>
            </a:r>
          </a:p>
        </p:txBody>
      </p:sp>
    </p:spTree>
    <p:extLst>
      <p:ext uri="{BB962C8B-B14F-4D97-AF65-F5344CB8AC3E}">
        <p14:creationId xmlns:p14="http://schemas.microsoft.com/office/powerpoint/2010/main" val="3527045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3079D0F-2AB3-AA93-223F-DA33D90B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Marginalisierte Perspektiven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76D725-B0B7-9E88-CD1E-0864B93F28D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63121" y="2311318"/>
            <a:ext cx="10515600" cy="29892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sz="2400" dirty="0"/>
              <a:t>Forschungskontext: UN-BRK, Art. 24 (2a) &amp; Art. 30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Nationaler vs. internationaler sportpädagogischer Inklusionsdiskurs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(Sport-)Pädagogische Forschung: (Hoch-)Schuldidaktische Forschung, Best Practice, Einstellungsforschung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Forschung </a:t>
            </a:r>
            <a:r>
              <a:rPr lang="de-DE" sz="2400" i="1" dirty="0"/>
              <a:t>über</a:t>
            </a:r>
            <a:r>
              <a:rPr lang="de-DE" sz="2400" dirty="0"/>
              <a:t> </a:t>
            </a:r>
            <a:r>
              <a:rPr lang="de-DE" sz="2400" dirty="0" err="1"/>
              <a:t>MmB</a:t>
            </a:r>
            <a:r>
              <a:rPr lang="de-DE" sz="2400" dirty="0"/>
              <a:t>, Stimmen </a:t>
            </a:r>
            <a:r>
              <a:rPr lang="de-DE" sz="2400" i="1" dirty="0"/>
              <a:t>von</a:t>
            </a:r>
            <a:r>
              <a:rPr lang="de-DE" sz="2400" dirty="0"/>
              <a:t> </a:t>
            </a:r>
            <a:r>
              <a:rPr lang="de-DE" sz="2400" dirty="0" err="1"/>
              <a:t>MmB</a:t>
            </a:r>
            <a:r>
              <a:rPr lang="de-DE" sz="2400" dirty="0"/>
              <a:t> marginalisiert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Eingeschränktes Verständnis von Gedanken, Gefühlen und Erfahrungen der Schüler:innen, für die es konstruiert wird</a:t>
            </a:r>
          </a:p>
        </p:txBody>
      </p:sp>
    </p:spTree>
    <p:extLst>
      <p:ext uri="{BB962C8B-B14F-4D97-AF65-F5344CB8AC3E}">
        <p14:creationId xmlns:p14="http://schemas.microsoft.com/office/powerpoint/2010/main" val="208982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3079D0F-2AB3-AA93-223F-DA33D90B5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121" y="1160463"/>
            <a:ext cx="7299829" cy="1146092"/>
          </a:xfrm>
        </p:spPr>
        <p:txBody>
          <a:bodyPr>
            <a:noAutofit/>
          </a:bodyPr>
          <a:lstStyle/>
          <a:p>
            <a:r>
              <a:rPr lang="de-DE" sz="4000" dirty="0"/>
              <a:t>Subjektives Inklusionsverständnis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76D725-B0B7-9E88-CD1E-0864B93F28D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63121" y="2311318"/>
            <a:ext cx="10515600" cy="2989262"/>
          </a:xfrm>
        </p:spPr>
        <p:txBody>
          <a:bodyPr>
            <a:normAutofit/>
          </a:bodyPr>
          <a:lstStyle/>
          <a:p>
            <a:r>
              <a:rPr lang="en-US" sz="2400" dirty="0"/>
              <a:t>Inclusive </a:t>
            </a:r>
            <a:r>
              <a:rPr lang="en-US" sz="2400" i="1" dirty="0"/>
              <a:t>placements</a:t>
            </a:r>
            <a:r>
              <a:rPr lang="en-US" sz="2400" dirty="0"/>
              <a:t> vs. inclusive </a:t>
            </a:r>
            <a:r>
              <a:rPr lang="en-US" sz="2400" i="1" dirty="0"/>
              <a:t>experiences</a:t>
            </a:r>
          </a:p>
          <a:p>
            <a:r>
              <a:rPr lang="en-US" sz="2400" dirty="0" err="1"/>
              <a:t>Empirische</a:t>
            </a:r>
            <a:r>
              <a:rPr lang="en-US" sz="2400" dirty="0"/>
              <a:t> </a:t>
            </a:r>
            <a:r>
              <a:rPr lang="en-US" sz="2400" dirty="0" err="1"/>
              <a:t>Forschungsperspektive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i="1" dirty="0"/>
              <a:t>feel included</a:t>
            </a:r>
          </a:p>
          <a:p>
            <a:r>
              <a:rPr lang="de-DE" sz="2400" dirty="0"/>
              <a:t>Inklusion = Subjektive Erfahrungen, die auf Gefühle der Akzeptanz (</a:t>
            </a:r>
            <a:r>
              <a:rPr lang="de-DE" sz="2400" dirty="0" err="1"/>
              <a:t>acceptance</a:t>
            </a:r>
            <a:r>
              <a:rPr lang="de-DE" sz="2400" dirty="0"/>
              <a:t>), Werteschätzung (</a:t>
            </a:r>
            <a:r>
              <a:rPr lang="de-DE" sz="2400" dirty="0" err="1"/>
              <a:t>value</a:t>
            </a:r>
            <a:r>
              <a:rPr lang="de-DE" sz="2400" dirty="0"/>
              <a:t>) und Zugehörigkeit (</a:t>
            </a:r>
            <a:r>
              <a:rPr lang="de-DE" sz="2400" dirty="0" err="1"/>
              <a:t>belonging</a:t>
            </a:r>
            <a:r>
              <a:rPr lang="de-DE" sz="2400" dirty="0"/>
              <a:t>) verweisen</a:t>
            </a:r>
          </a:p>
        </p:txBody>
      </p:sp>
    </p:spTree>
    <p:extLst>
      <p:ext uri="{BB962C8B-B14F-4D97-AF65-F5344CB8AC3E}">
        <p14:creationId xmlns:p14="http://schemas.microsoft.com/office/powerpoint/2010/main" val="3977454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3079D0F-2AB3-AA93-223F-DA33D90B5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121" y="1160463"/>
            <a:ext cx="7299829" cy="1146092"/>
          </a:xfrm>
        </p:spPr>
        <p:txBody>
          <a:bodyPr>
            <a:noAutofit/>
          </a:bodyPr>
          <a:lstStyle/>
          <a:p>
            <a:r>
              <a:rPr lang="de-DE" sz="4000" dirty="0"/>
              <a:t>Forschungsstand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76D725-B0B7-9E88-CD1E-0864B93F28D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63121" y="2311318"/>
            <a:ext cx="10515600" cy="2989262"/>
          </a:xfrm>
        </p:spPr>
        <p:txBody>
          <a:bodyPr>
            <a:normAutofit/>
          </a:bodyPr>
          <a:lstStyle/>
          <a:p>
            <a:r>
              <a:rPr lang="de-DE" sz="2400" dirty="0"/>
              <a:t>Wenige (inter-)nationale Studien</a:t>
            </a:r>
          </a:p>
          <a:p>
            <a:r>
              <a:rPr lang="de-DE" sz="2400" dirty="0"/>
              <a:t>Begrenzt auf wenige Förderschwerpunkte – vor allem Förderschwerpunkt Sehen</a:t>
            </a:r>
          </a:p>
          <a:p>
            <a:r>
              <a:rPr lang="de-DE" sz="2400" dirty="0"/>
              <a:t>Positive subjektive Inklusionserfahrungen kaum zugänglich</a:t>
            </a:r>
          </a:p>
          <a:p>
            <a:r>
              <a:rPr lang="de-DE" sz="2400" dirty="0"/>
              <a:t>Negative Erfahrungen dominieren</a:t>
            </a:r>
          </a:p>
          <a:p>
            <a:r>
              <a:rPr lang="de-DE" sz="2400" dirty="0"/>
              <a:t>Verbreitetes Mobbing durch Peers &amp; Lehrkräfte</a:t>
            </a:r>
          </a:p>
          <a:p>
            <a:r>
              <a:rPr lang="de-DE" sz="2400" dirty="0"/>
              <a:t>Wahrgenommene ableistische Erwartungen</a:t>
            </a:r>
          </a:p>
        </p:txBody>
      </p:sp>
    </p:spTree>
    <p:extLst>
      <p:ext uri="{BB962C8B-B14F-4D97-AF65-F5344CB8AC3E}">
        <p14:creationId xmlns:p14="http://schemas.microsoft.com/office/powerpoint/2010/main" val="2194441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3079D0F-2AB3-AA93-223F-DA33D90B5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121" y="1160463"/>
            <a:ext cx="7299829" cy="1146092"/>
          </a:xfrm>
        </p:spPr>
        <p:txBody>
          <a:bodyPr>
            <a:noAutofit/>
          </a:bodyPr>
          <a:lstStyle/>
          <a:p>
            <a:r>
              <a:rPr lang="de-DE" sz="4000" dirty="0"/>
              <a:t>Förderschwerpunkt Sehen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76D725-B0B7-9E88-CD1E-0864B93F28D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63121" y="2311318"/>
            <a:ext cx="10515600" cy="2989262"/>
          </a:xfrm>
        </p:spPr>
        <p:txBody>
          <a:bodyPr>
            <a:normAutofit/>
          </a:bodyPr>
          <a:lstStyle/>
          <a:p>
            <a:r>
              <a:rPr lang="de-DE" sz="2400" dirty="0"/>
              <a:t>Zentraler </a:t>
            </a:r>
            <a:r>
              <a:rPr lang="de-DE" sz="2400" dirty="0" err="1"/>
              <a:t>Fernvisus</a:t>
            </a:r>
            <a:r>
              <a:rPr lang="de-DE" sz="2400" dirty="0"/>
              <a:t>: 0.3 oder weniger</a:t>
            </a:r>
          </a:p>
          <a:p>
            <a:r>
              <a:rPr lang="de-DE" sz="2400" dirty="0"/>
              <a:t>51 % der </a:t>
            </a:r>
            <a:r>
              <a:rPr lang="de-DE" sz="2400" dirty="0" err="1"/>
              <a:t>SuS</a:t>
            </a:r>
            <a:r>
              <a:rPr lang="de-DE" sz="2400" dirty="0"/>
              <a:t> im FS Sehen in Inklusion</a:t>
            </a:r>
          </a:p>
          <a:p>
            <a:r>
              <a:rPr lang="de-DE" sz="2400" dirty="0"/>
              <a:t>Länderunterschiede: Schleswig-Hol. 100 % vs. Hessen: 15,5 %</a:t>
            </a:r>
          </a:p>
          <a:p>
            <a:r>
              <a:rPr lang="de-DE" sz="2400" dirty="0"/>
              <a:t>Kleinster Förderschwerpunkt </a:t>
            </a:r>
            <a:r>
              <a:rPr lang="de-DE" sz="2400" dirty="0">
                <a:sym typeface="Wingdings" panose="05000000000000000000" pitchFamily="2" charset="2"/>
              </a:rPr>
              <a:t></a:t>
            </a:r>
            <a:r>
              <a:rPr lang="de-DE" sz="2400" dirty="0"/>
              <a:t> Förderschulen sind häufig Internate</a:t>
            </a:r>
          </a:p>
        </p:txBody>
      </p:sp>
    </p:spTree>
    <p:extLst>
      <p:ext uri="{BB962C8B-B14F-4D97-AF65-F5344CB8AC3E}">
        <p14:creationId xmlns:p14="http://schemas.microsoft.com/office/powerpoint/2010/main" val="2181513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3079D0F-2AB3-AA93-223F-DA33D90B5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121" y="1160463"/>
            <a:ext cx="7299829" cy="1146092"/>
          </a:xfrm>
        </p:spPr>
        <p:txBody>
          <a:bodyPr>
            <a:noAutofit/>
          </a:bodyPr>
          <a:lstStyle/>
          <a:p>
            <a:r>
              <a:rPr lang="de-DE" sz="4000" dirty="0"/>
              <a:t>Explorative Studie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76D725-B0B7-9E88-CD1E-0864B93F28D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63120" y="2311317"/>
            <a:ext cx="10652629" cy="3556083"/>
          </a:xfrm>
        </p:spPr>
        <p:txBody>
          <a:bodyPr>
            <a:noAutofit/>
          </a:bodyPr>
          <a:lstStyle/>
          <a:p>
            <a:pPr>
              <a:tabLst>
                <a:tab pos="2695575" algn="l"/>
              </a:tabLst>
            </a:pPr>
            <a:r>
              <a:rPr lang="de-DE" sz="2400" dirty="0"/>
              <a:t>Ansatz:	Bad Practice Approach</a:t>
            </a:r>
          </a:p>
          <a:p>
            <a:pPr>
              <a:tabLst>
                <a:tab pos="2695575" algn="l"/>
              </a:tabLst>
            </a:pPr>
            <a:r>
              <a:rPr lang="de-DE" sz="2400" dirty="0"/>
              <a:t>Ziel: 	</a:t>
            </a:r>
            <a:r>
              <a:rPr lang="de-DE" sz="2400" dirty="0" err="1"/>
              <a:t>Amplifying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voices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disabled </a:t>
            </a:r>
            <a:r>
              <a:rPr lang="de-DE" sz="2400" dirty="0" err="1"/>
              <a:t>children</a:t>
            </a:r>
            <a:endParaRPr lang="de-DE" sz="2400" dirty="0"/>
          </a:p>
          <a:p>
            <a:pPr>
              <a:tabLst>
                <a:tab pos="2695575" algn="l"/>
              </a:tabLst>
            </a:pPr>
            <a:r>
              <a:rPr lang="de-DE" sz="2400" dirty="0"/>
              <a:t>Erhebung:	Episodische Interviews</a:t>
            </a:r>
          </a:p>
          <a:p>
            <a:pPr>
              <a:tabLst>
                <a:tab pos="2695575" algn="l"/>
              </a:tabLst>
            </a:pPr>
            <a:r>
              <a:rPr lang="de-DE" sz="2400" dirty="0"/>
              <a:t>Auswertung:	MAXQDA 2020, Qualitative Inhaltsanalyse</a:t>
            </a:r>
          </a:p>
          <a:p>
            <a:pPr>
              <a:tabLst>
                <a:tab pos="2695575" algn="l"/>
              </a:tabLst>
            </a:pPr>
            <a:r>
              <a:rPr lang="de-DE" sz="2400" dirty="0"/>
              <a:t>Sample:	</a:t>
            </a:r>
            <a:r>
              <a:rPr lang="de-DE" sz="2400" dirty="0" err="1"/>
              <a:t>SuS</a:t>
            </a:r>
            <a:r>
              <a:rPr lang="de-DE" sz="2400" dirty="0"/>
              <a:t> mit Blindheit &amp; Sehbehinderung (</a:t>
            </a:r>
            <a:r>
              <a:rPr lang="en-US" sz="2400" dirty="0"/>
              <a:t>6♀ + 4♂),</a:t>
            </a:r>
            <a:br>
              <a:rPr lang="en-US" sz="2400" dirty="0"/>
            </a:br>
            <a:r>
              <a:rPr lang="en-US" sz="2400" dirty="0"/>
              <a:t>	avg.  18.5 Jahre; 12. </a:t>
            </a:r>
            <a:r>
              <a:rPr lang="en-US" sz="2400" dirty="0" err="1"/>
              <a:t>Klasse</a:t>
            </a:r>
            <a:r>
              <a:rPr lang="en-US" sz="2400" dirty="0"/>
              <a:t>, </a:t>
            </a:r>
            <a:r>
              <a:rPr lang="en-US" sz="2400" dirty="0" err="1"/>
              <a:t>Internat</a:t>
            </a:r>
            <a:r>
              <a:rPr lang="en-US" sz="2400" dirty="0"/>
              <a:t>, </a:t>
            </a:r>
            <a:r>
              <a:rPr lang="de-DE" sz="2400" dirty="0"/>
              <a:t>Systemwechsler zu SEK. II</a:t>
            </a:r>
          </a:p>
          <a:p>
            <a:pPr>
              <a:tabLst>
                <a:tab pos="2695575" algn="l"/>
              </a:tabLst>
            </a:pPr>
            <a:r>
              <a:rPr lang="de-DE" sz="2400" dirty="0"/>
              <a:t>Forschungsfragen:	Wie konstruieren diese Jugendlichen Barrieren im </a:t>
            </a:r>
            <a:r>
              <a:rPr lang="de-DE" sz="2400" dirty="0" err="1"/>
              <a:t>SpU</a:t>
            </a:r>
            <a:r>
              <a:rPr lang="de-DE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92932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3079D0F-2AB3-AA93-223F-DA33D90B5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121" y="1160463"/>
            <a:ext cx="7299829" cy="1146092"/>
          </a:xfrm>
        </p:spPr>
        <p:txBody>
          <a:bodyPr>
            <a:noAutofit/>
          </a:bodyPr>
          <a:lstStyle/>
          <a:p>
            <a:r>
              <a:rPr lang="de-DE" sz="4000" dirty="0"/>
              <a:t>Exemplarische Ergebnisse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76D725-B0B7-9E88-CD1E-0864B93F28D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63120" y="2311317"/>
            <a:ext cx="10652629" cy="3556083"/>
          </a:xfrm>
        </p:spPr>
        <p:txBody>
          <a:bodyPr>
            <a:noAutofit/>
          </a:bodyPr>
          <a:lstStyle/>
          <a:p>
            <a:pPr>
              <a:tabLst>
                <a:tab pos="2695575" algn="l"/>
              </a:tabLst>
            </a:pPr>
            <a:r>
              <a:rPr lang="de-DE" sz="2400" dirty="0"/>
              <a:t>Alle haben Exklusionserfahrungen gemacht, vor allem im Sport</a:t>
            </a:r>
          </a:p>
          <a:p>
            <a:pPr>
              <a:tabLst>
                <a:tab pos="2695575" algn="l"/>
              </a:tabLst>
            </a:pPr>
            <a:r>
              <a:rPr lang="de-DE" sz="2400" dirty="0"/>
              <a:t>Exklusionserfahrungen korrelieren mit dem Grad der Behinderung </a:t>
            </a:r>
          </a:p>
          <a:p>
            <a:pPr>
              <a:tabLst>
                <a:tab pos="2695575" algn="l"/>
              </a:tabLst>
            </a:pPr>
            <a:r>
              <a:rPr lang="de-DE" sz="2400" dirty="0"/>
              <a:t>Mit Zunahme der Leistungsansprüche eskalieren Situationen</a:t>
            </a:r>
          </a:p>
          <a:p>
            <a:pPr>
              <a:tabLst>
                <a:tab pos="2695575" algn="l"/>
              </a:tabLst>
            </a:pPr>
            <a:r>
              <a:rPr lang="de-DE" sz="2400" dirty="0"/>
              <a:t>Lehrkräfte ignorieren die Bedarfe der </a:t>
            </a:r>
            <a:r>
              <a:rPr lang="de-DE" sz="2400" dirty="0" err="1"/>
              <a:t>SuS</a:t>
            </a:r>
            <a:r>
              <a:rPr lang="de-DE" sz="2400" dirty="0"/>
              <a:t>, teilweise bewusst</a:t>
            </a:r>
          </a:p>
          <a:p>
            <a:pPr>
              <a:tabLst>
                <a:tab pos="2695575" algn="l"/>
              </a:tabLst>
            </a:pPr>
            <a:r>
              <a:rPr lang="de-DE" sz="2400" dirty="0"/>
              <a:t>Ambulante Dienste erreichen oft nur “richtige Fächer”</a:t>
            </a:r>
          </a:p>
          <a:p>
            <a:pPr>
              <a:tabLst>
                <a:tab pos="2695575" algn="l"/>
              </a:tabLst>
            </a:pPr>
            <a:r>
              <a:rPr lang="de-DE" sz="2400" dirty="0"/>
              <a:t>Zentrale Bedeutung der </a:t>
            </a:r>
            <a:r>
              <a:rPr lang="de-DE" sz="2400" dirty="0" err="1"/>
              <a:t>peer</a:t>
            </a:r>
            <a:r>
              <a:rPr lang="de-DE" sz="2400" dirty="0"/>
              <a:t> Beziehungen</a:t>
            </a:r>
          </a:p>
        </p:txBody>
      </p:sp>
    </p:spTree>
    <p:extLst>
      <p:ext uri="{BB962C8B-B14F-4D97-AF65-F5344CB8AC3E}">
        <p14:creationId xmlns:p14="http://schemas.microsoft.com/office/powerpoint/2010/main" val="232214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04B5E8F-6CCB-A6CD-0914-7B3EDAA9D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3" y="1056616"/>
            <a:ext cx="9961334" cy="485329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8944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3079D0F-2AB3-AA93-223F-DA33D90B5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121" y="1160463"/>
            <a:ext cx="7299829" cy="1146092"/>
          </a:xfrm>
        </p:spPr>
        <p:txBody>
          <a:bodyPr>
            <a:noAutofit/>
          </a:bodyPr>
          <a:lstStyle/>
          <a:p>
            <a:r>
              <a:rPr lang="de-DE" sz="4000" dirty="0"/>
              <a:t>Diskussion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76D725-B0B7-9E88-CD1E-0864B93F28D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63120" y="2311317"/>
            <a:ext cx="10652629" cy="3556083"/>
          </a:xfrm>
        </p:spPr>
        <p:txBody>
          <a:bodyPr>
            <a:noAutofit/>
          </a:bodyPr>
          <a:lstStyle/>
          <a:p>
            <a:r>
              <a:rPr lang="de-DE" dirty="0"/>
              <a:t>Bildungstheoretische Modelle &amp; fachdidaktische Konzeptionen </a:t>
            </a:r>
            <a:r>
              <a:rPr lang="de-DE" i="1" dirty="0"/>
              <a:t>auf theoretischer Ebene </a:t>
            </a:r>
            <a:r>
              <a:rPr lang="de-DE" dirty="0"/>
              <a:t>diversitätssensibel reformulieren</a:t>
            </a:r>
          </a:p>
          <a:p>
            <a:r>
              <a:rPr lang="de-DE" dirty="0"/>
              <a:t>Methodisch-didaktische Ebene wird überschätzt?</a:t>
            </a:r>
          </a:p>
          <a:p>
            <a:r>
              <a:rPr lang="de-DE" dirty="0"/>
              <a:t>Schulform wird überschätzt?</a:t>
            </a:r>
          </a:p>
          <a:p>
            <a:r>
              <a:rPr lang="de-DE" dirty="0"/>
              <a:t>Relevanz der sozial-emotionalen Beziehungsebene (</a:t>
            </a:r>
            <a:r>
              <a:rPr lang="de-DE" dirty="0" err="1"/>
              <a:t>peers</a:t>
            </a:r>
            <a:r>
              <a:rPr lang="de-DE" dirty="0"/>
              <a:t>)</a:t>
            </a:r>
          </a:p>
          <a:p>
            <a:r>
              <a:rPr lang="de-DE" dirty="0"/>
              <a:t>Diagnostik &amp; Beratungskompetenzen vermitteln</a:t>
            </a:r>
          </a:p>
          <a:p>
            <a:r>
              <a:rPr lang="de-DE" dirty="0"/>
              <a:t>Studierende in ihrer biographischen Prägung, was Sport ist, stärker irritieren</a:t>
            </a:r>
          </a:p>
          <a:p>
            <a:r>
              <a:rPr lang="de-DE" dirty="0"/>
              <a:t>Nur kognitiv &amp; sozial kompetenteste </a:t>
            </a:r>
            <a:r>
              <a:rPr lang="de-DE" dirty="0" err="1"/>
              <a:t>SuS</a:t>
            </a:r>
            <a:r>
              <a:rPr lang="de-DE" dirty="0"/>
              <a:t> überwinden Barrieren =&gt; </a:t>
            </a:r>
            <a:br>
              <a:rPr lang="de-DE" dirty="0"/>
            </a:br>
            <a:r>
              <a:rPr lang="de-DE" dirty="0"/>
              <a:t>Subsegregation entlang der „üblichen“ Fähigkeitsimperative</a:t>
            </a:r>
          </a:p>
        </p:txBody>
      </p:sp>
    </p:spTree>
    <p:extLst>
      <p:ext uri="{BB962C8B-B14F-4D97-AF65-F5344CB8AC3E}">
        <p14:creationId xmlns:p14="http://schemas.microsoft.com/office/powerpoint/2010/main" val="3138197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PHHD Officefarben 1">
      <a:dk1>
        <a:srgbClr val="000000"/>
      </a:dk1>
      <a:lt1>
        <a:srgbClr val="FFFFFF"/>
      </a:lt1>
      <a:dk2>
        <a:srgbClr val="FFC40A"/>
      </a:dk2>
      <a:lt2>
        <a:srgbClr val="FFFFFF"/>
      </a:lt2>
      <a:accent1>
        <a:srgbClr val="1C426F"/>
      </a:accent1>
      <a:accent2>
        <a:srgbClr val="FFC40A"/>
      </a:accent2>
      <a:accent3>
        <a:srgbClr val="1C9AD7"/>
      </a:accent3>
      <a:accent4>
        <a:srgbClr val="D9E126"/>
      </a:accent4>
      <a:accent5>
        <a:srgbClr val="94788E"/>
      </a:accent5>
      <a:accent6>
        <a:srgbClr val="EA8B2D"/>
      </a:accent6>
      <a:hlink>
        <a:srgbClr val="015686"/>
      </a:hlink>
      <a:folHlink>
        <a:srgbClr val="1C9AD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HD PPT 16-9" id="{9D5BB7BA-FE87-4EA2-97EA-5BEAF254DBB3}" vid="{A18719B6-A054-4370-BBA9-FCB4584F9C0E}"/>
    </a:ext>
  </a:extLst>
</a:theme>
</file>

<file path=ppt/theme/theme2.xml><?xml version="1.0" encoding="utf-8"?>
<a:theme xmlns:a="http://schemas.openxmlformats.org/drawingml/2006/main" name="PHHD Bilder">
  <a:themeElements>
    <a:clrScheme name="PHHD Officefarben 1">
      <a:dk1>
        <a:srgbClr val="000000"/>
      </a:dk1>
      <a:lt1>
        <a:srgbClr val="FFFFFF"/>
      </a:lt1>
      <a:dk2>
        <a:srgbClr val="FFC40A"/>
      </a:dk2>
      <a:lt2>
        <a:srgbClr val="FFFFFF"/>
      </a:lt2>
      <a:accent1>
        <a:srgbClr val="1C426F"/>
      </a:accent1>
      <a:accent2>
        <a:srgbClr val="FFC40A"/>
      </a:accent2>
      <a:accent3>
        <a:srgbClr val="1C9AD7"/>
      </a:accent3>
      <a:accent4>
        <a:srgbClr val="D9E126"/>
      </a:accent4>
      <a:accent5>
        <a:srgbClr val="94788E"/>
      </a:accent5>
      <a:accent6>
        <a:srgbClr val="EA8B2D"/>
      </a:accent6>
      <a:hlink>
        <a:srgbClr val="015686"/>
      </a:hlink>
      <a:folHlink>
        <a:srgbClr val="1C9AD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HD PPT 16-9" id="{9D5BB7BA-FE87-4EA2-97EA-5BEAF254DBB3}" vid="{1E5F42D7-26E6-438E-864F-EBDB35D5E172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PHHD_CD-Vorlage_Präsentation_20220704</Template>
  <TotalTime>0</TotalTime>
  <Words>954</Words>
  <Application>Microsoft Office PowerPoint</Application>
  <PresentationFormat>Breitbild</PresentationFormat>
  <Paragraphs>58</Paragraphs>
  <Slides>10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Calibri Light</vt:lpstr>
      <vt:lpstr>Arial</vt:lpstr>
      <vt:lpstr>Calibri</vt:lpstr>
      <vt:lpstr>Office</vt:lpstr>
      <vt:lpstr>PHHD Bilder</vt:lpstr>
      <vt:lpstr>Teilhabebarrieren im inklusiven Sportunterricht aus der Perspektive von Schüler:innen mit dem Förderschwerpunkt Sehen</vt:lpstr>
      <vt:lpstr>Marginalisierte Perspektiven</vt:lpstr>
      <vt:lpstr>Subjektives Inklusionsverständnis</vt:lpstr>
      <vt:lpstr>Forschungsstand</vt:lpstr>
      <vt:lpstr>Förderschwerpunkt Sehen</vt:lpstr>
      <vt:lpstr>Explorative Studie</vt:lpstr>
      <vt:lpstr>Exemplarische Ergebnisse</vt:lpstr>
      <vt:lpstr>PowerPoint-Präsentation</vt:lpstr>
      <vt:lpstr>Diskussion</vt:lpstr>
      <vt:lpstr>Literatur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Teilhabebarrieren im inklusiven Sportunterricht aus der Perspektive von Schüler:innen mit dem Förderschwerpunkt Sehen</dc:title>
  <dc:creator>Martin Giese</dc:creator>
  <cp:lastModifiedBy>Martin Giese</cp:lastModifiedBy>
  <cp:revision>4</cp:revision>
  <dcterms:created xsi:type="dcterms:W3CDTF">2023-06-06T07:30:48Z</dcterms:created>
  <dcterms:modified xsi:type="dcterms:W3CDTF">2023-06-06T14:24:32Z</dcterms:modified>
</cp:coreProperties>
</file>