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5" r:id="rId4"/>
    <p:sldId id="264" r:id="rId5"/>
    <p:sldId id="273" r:id="rId6"/>
    <p:sldId id="274" r:id="rId7"/>
    <p:sldId id="275" r:id="rId8"/>
    <p:sldId id="268" r:id="rId9"/>
    <p:sldId id="277" r:id="rId10"/>
    <p:sldId id="276" r:id="rId11"/>
    <p:sldId id="27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E"/>
    <a:srgbClr val="D8828A"/>
    <a:srgbClr val="A3333E"/>
    <a:srgbClr val="C9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12C6-87B4-46BC-9C0A-E69CA7D900D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8869-E12E-4762-8EEF-69E2963A80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5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44C4D-3F5A-408B-AECF-1481A0D2A81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1421B-81A1-4DDF-B6E6-84DF44BB38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32D3-A816-41AD-B9C1-F0EAB53033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32D3-A816-41AD-B9C1-F0EAB53033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32D3-A816-41AD-B9C1-F0EAB53033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32D3-A816-41AD-B9C1-F0EAB53033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32D3-A816-41AD-B9C1-F0EAB53033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32D3-A816-41AD-B9C1-F0EAB53033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6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1D2-0BCF-4569-8C87-DBEB99CBE894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B735-5251-481A-8A99-D3CD870819E8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6CD0-6FB6-4453-8A71-885FC585883F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E5B-F451-4587-BFA7-97B82BA4D094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D9C-7BCE-47C5-8B65-3C448769EF64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979-8BE6-485B-8D39-5B3C484F426D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0AFF-B907-4641-AE96-5E4425B53A46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5C7E-4A6F-48FE-B1CD-AAF1966B980B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8CA-F0BC-420E-AE6D-0C0C411EA6FB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AD75-B753-4D9F-B815-079FD3986595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ABF5-D24C-4AC6-9FB5-E91069446AB8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8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D618-71B8-4781-8689-7657304DB034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ECC6-EBF9-4153-B5AA-FF176A792D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13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12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5.png"/><Relationship Id="rId18" Type="http://schemas.openxmlformats.org/officeDocument/2006/relationships/image" Target="../media/image2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3.png"/><Relationship Id="rId17" Type="http://schemas.openxmlformats.org/officeDocument/2006/relationships/image" Target="../media/image31.png"/><Relationship Id="rId2" Type="http://schemas.openxmlformats.org/officeDocument/2006/relationships/image" Target="../media/image32.png"/><Relationship Id="rId16" Type="http://schemas.openxmlformats.org/officeDocument/2006/relationships/image" Target="../media/image2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openxmlformats.org/officeDocument/2006/relationships/image" Target="../media/image35.png"/><Relationship Id="rId15" Type="http://schemas.openxmlformats.org/officeDocument/2006/relationships/image" Target="../media/image30.tiff"/><Relationship Id="rId10" Type="http://schemas.openxmlformats.org/officeDocument/2006/relationships/image" Target="../media/image28.png"/><Relationship Id="rId19" Type="http://schemas.openxmlformats.org/officeDocument/2006/relationships/image" Target="../media/image22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17" y="4705501"/>
            <a:ext cx="7721566" cy="21241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2215" y="1451726"/>
            <a:ext cx="11747571" cy="296251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4E7B84"/>
                </a:solidFill>
                <a:ea typeface="+mj-ea"/>
                <a:cs typeface="+mj-cs"/>
              </a:rPr>
              <a:t>SEC-complex down approaches with functional O</a:t>
            </a:r>
            <a:r>
              <a:rPr lang="en-US" sz="2800" baseline="-25000" dirty="0" smtClean="0">
                <a:solidFill>
                  <a:srgbClr val="4E7B84"/>
                </a:solidFill>
                <a:ea typeface="+mj-ea"/>
                <a:cs typeface="+mj-cs"/>
              </a:rPr>
              <a:t>2</a:t>
            </a:r>
            <a:r>
              <a:rPr lang="en-US" sz="2800" dirty="0" smtClean="0">
                <a:solidFill>
                  <a:srgbClr val="4E7B84"/>
                </a:solidFill>
                <a:ea typeface="+mj-ea"/>
                <a:cs typeface="+mj-cs"/>
              </a:rPr>
              <a:t>-affinity assay: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4E7B84"/>
                </a:solidFill>
                <a:ea typeface="+mj-ea"/>
                <a:cs typeface="+mj-cs"/>
              </a:rPr>
              <a:t>Correlation between the higher order structure of bird hemoglobin homologues and their function</a:t>
            </a:r>
            <a:br>
              <a:rPr lang="en-US" sz="2800" dirty="0" smtClean="0">
                <a:solidFill>
                  <a:srgbClr val="4E7B84"/>
                </a:solidFill>
                <a:ea typeface="+mj-ea"/>
                <a:cs typeface="+mj-cs"/>
              </a:rPr>
            </a:br>
            <a:endParaRPr lang="en-US" sz="2800" dirty="0">
              <a:solidFill>
                <a:srgbClr val="4E7B84"/>
              </a:solidFill>
              <a:ea typeface="+mj-ea"/>
              <a:cs typeface="+mj-cs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11630" y="0"/>
            <a:ext cx="11768741" cy="1016114"/>
            <a:chOff x="97421" y="0"/>
            <a:chExt cx="11768741" cy="1016114"/>
          </a:xfrm>
        </p:grpSpPr>
        <p:grpSp>
          <p:nvGrpSpPr>
            <p:cNvPr id="16" name="Groupe 15"/>
            <p:cNvGrpSpPr/>
            <p:nvPr/>
          </p:nvGrpSpPr>
          <p:grpSpPr>
            <a:xfrm>
              <a:off x="1858076" y="0"/>
              <a:ext cx="10008086" cy="931523"/>
              <a:chOff x="1734929" y="136279"/>
              <a:chExt cx="10008086" cy="931523"/>
            </a:xfrm>
          </p:grpSpPr>
          <p:pic>
            <p:nvPicPr>
              <p:cNvPr id="17" name="Picture 2" descr="ProFi Proteomic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9105" y="232434"/>
                <a:ext cx="2907091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0" t="8074" r="12608" b="6882"/>
              <a:stretch/>
            </p:blipFill>
            <p:spPr>
              <a:xfrm>
                <a:off x="4838006" y="149802"/>
                <a:ext cx="1504605" cy="918000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4929" y="136279"/>
                <a:ext cx="916870" cy="916870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3360" y="149802"/>
                <a:ext cx="1348152" cy="918000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7757" y="248802"/>
                <a:ext cx="1655258" cy="720000"/>
              </a:xfrm>
              <a:prstGeom prst="rect">
                <a:avLst/>
              </a:prstGeom>
            </p:spPr>
          </p:pic>
        </p:grp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21" y="80114"/>
              <a:ext cx="1582408" cy="936000"/>
            </a:xfrm>
            <a:prstGeom prst="rect">
              <a:avLst/>
            </a:prstGeom>
          </p:spPr>
        </p:pic>
      </p:grpSp>
      <p:cxnSp>
        <p:nvCxnSpPr>
          <p:cNvPr id="23" name="Connecteur droit 22"/>
          <p:cNvCxnSpPr/>
          <p:nvPr/>
        </p:nvCxnSpPr>
        <p:spPr>
          <a:xfrm flipV="1">
            <a:off x="3164464" y="3840480"/>
            <a:ext cx="5879783" cy="8313"/>
          </a:xfrm>
          <a:prstGeom prst="line">
            <a:avLst/>
          </a:prstGeom>
          <a:ln w="28575">
            <a:solidFill>
              <a:srgbClr val="273D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tre 1"/>
          <p:cNvSpPr txBox="1">
            <a:spLocks/>
          </p:cNvSpPr>
          <p:nvPr/>
        </p:nvSpPr>
        <p:spPr>
          <a:xfrm>
            <a:off x="846555" y="3864497"/>
            <a:ext cx="10515600" cy="68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dirty="0">
                <a:solidFill>
                  <a:srgbClr val="273D41"/>
                </a:solidFill>
                <a:latin typeface="+mn-lt"/>
              </a:rPr>
              <a:t>Under supervision of Dr Hernandez-Alba Oscar and Dr Schaeffer-</a:t>
            </a:r>
            <a:r>
              <a:rPr lang="fr-FR" sz="1800" dirty="0" err="1">
                <a:solidFill>
                  <a:srgbClr val="273D41"/>
                </a:solidFill>
                <a:latin typeface="+mn-lt"/>
              </a:rPr>
              <a:t>Reiss</a:t>
            </a:r>
            <a:r>
              <a:rPr lang="fr-FR" sz="1800" dirty="0">
                <a:solidFill>
                  <a:srgbClr val="273D41"/>
                </a:solidFill>
                <a:latin typeface="+mn-lt"/>
              </a:rPr>
              <a:t> Christine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38200" y="4775931"/>
            <a:ext cx="10515600" cy="9354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000" dirty="0">
              <a:solidFill>
                <a:srgbClr val="273D4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4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3953-4AD8-1862-CD3A-49534898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3430453" y="3323903"/>
            <a:ext cx="207429" cy="19328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1402574" y="3323903"/>
            <a:ext cx="207429" cy="1932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2386332" y="3323903"/>
            <a:ext cx="207429" cy="193286"/>
          </a:xfrm>
          <a:prstGeom prst="rect">
            <a:avLst/>
          </a:prstGeom>
        </p:spPr>
      </p:pic>
      <p:sp>
        <p:nvSpPr>
          <p:cNvPr id="39" name="Rectangle à coins arrondis 1">
            <a:extLst>
              <a:ext uri="{FF2B5EF4-FFF2-40B4-BE49-F238E27FC236}">
                <a16:creationId xmlns:a16="http://schemas.microsoft.com/office/drawing/2014/main" id="{08C7A798-D53A-CC9E-7591-3207EE436181}"/>
              </a:ext>
            </a:extLst>
          </p:cNvPr>
          <p:cNvSpPr/>
          <p:nvPr/>
        </p:nvSpPr>
        <p:spPr>
          <a:xfrm>
            <a:off x="4227720" y="286626"/>
            <a:ext cx="3832528" cy="626562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33" y="1527608"/>
            <a:ext cx="3490960" cy="1769391"/>
          </a:xfrm>
          <a:prstGeom prst="rect">
            <a:avLst/>
          </a:prstGeom>
        </p:spPr>
      </p:pic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4F910A2D-DF0C-3CA1-B089-C21A49D1BD9D}"/>
              </a:ext>
            </a:extLst>
          </p:cNvPr>
          <p:cNvSpPr/>
          <p:nvPr/>
        </p:nvSpPr>
        <p:spPr>
          <a:xfrm>
            <a:off x="297070" y="286626"/>
            <a:ext cx="3832528" cy="6265628"/>
          </a:xfrm>
          <a:prstGeom prst="roundRect">
            <a:avLst/>
          </a:prstGeom>
          <a:solidFill>
            <a:schemeClr val="tx2">
              <a:lumMod val="90000"/>
              <a:alpha val="5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C253C3CC-3591-7A77-71A4-70D138328B00}"/>
              </a:ext>
            </a:extLst>
          </p:cNvPr>
          <p:cNvSpPr txBox="1"/>
          <p:nvPr/>
        </p:nvSpPr>
        <p:spPr>
          <a:xfrm>
            <a:off x="297070" y="397417"/>
            <a:ext cx="383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/>
                </a:solidFill>
              </a:rPr>
              <a:t>Structural </a:t>
            </a:r>
            <a:r>
              <a:rPr lang="fr-FR" sz="2600" b="1" dirty="0" err="1" smtClean="0">
                <a:solidFill>
                  <a:schemeClr val="tx2"/>
                </a:solidFill>
              </a:rPr>
              <a:t>Study</a:t>
            </a:r>
            <a:endParaRPr lang="fr-FR" sz="1200" b="1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SEC-</a:t>
            </a:r>
            <a:r>
              <a:rPr lang="fr-FR" sz="2000" b="1" dirty="0" err="1">
                <a:solidFill>
                  <a:schemeClr val="tx2"/>
                </a:solidFill>
              </a:rPr>
              <a:t>nMS</a:t>
            </a:r>
            <a:endParaRPr lang="fr-FR" sz="2000" b="1" dirty="0">
              <a:solidFill>
                <a:schemeClr val="tx2"/>
              </a:solidFill>
            </a:endParaRPr>
          </a:p>
        </p:txBody>
      </p:sp>
      <p:pic>
        <p:nvPicPr>
          <p:cNvPr id="26" name="Image 254">
            <a:extLst>
              <a:ext uri="{FF2B5EF4-FFF2-40B4-BE49-F238E27FC236}">
                <a16:creationId xmlns:a16="http://schemas.microsoft.com/office/drawing/2014/main" id="{1FB28EBC-192C-C6F6-6B4D-9CBBF9744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5" y="5108118"/>
            <a:ext cx="254501" cy="254501"/>
          </a:xfrm>
          <a:prstGeom prst="rect">
            <a:avLst/>
          </a:prstGeom>
        </p:spPr>
      </p:pic>
      <p:sp>
        <p:nvSpPr>
          <p:cNvPr id="27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051238"/>
            <a:ext cx="3129547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The difference among tetramers is </a:t>
            </a:r>
            <a:r>
              <a:rPr lang="en-US" sz="1600" b="1" dirty="0"/>
              <a:t>only based on alpha chain.</a:t>
            </a:r>
            <a:endParaRPr lang="fr-FR" sz="1600" b="1" baseline="30000" dirty="0">
              <a:solidFill>
                <a:srgbClr val="7030A0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fr-FR" sz="16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786926" y="4344112"/>
            <a:ext cx="285741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Subunit</a:t>
            </a:r>
            <a:r>
              <a:rPr lang="fr-FR" sz="1600" b="1" dirty="0" smtClean="0"/>
              <a:t> release (pMS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)</a:t>
            </a:r>
          </a:p>
          <a:p>
            <a:pPr algn="ctr"/>
            <a:endParaRPr lang="en-US" sz="1600" b="1" baseline="30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1017649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T1</a:t>
            </a:r>
            <a:endParaRPr lang="en-US" sz="16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2014991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T2</a:t>
            </a:r>
            <a:endParaRPr lang="en-US" sz="16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012333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T3</a:t>
            </a:r>
            <a:endParaRPr lang="en-US" sz="1600" b="1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1663687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696975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1214028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 flipV="1">
            <a:off x="2202986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9" b="5312"/>
          <a:stretch/>
        </p:blipFill>
        <p:spPr>
          <a:xfrm>
            <a:off x="2787663" y="1853224"/>
            <a:ext cx="770880" cy="843573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6" b="5632"/>
          <a:stretch/>
        </p:blipFill>
        <p:spPr>
          <a:xfrm>
            <a:off x="788055" y="1853224"/>
            <a:ext cx="792832" cy="840715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9" b="3339"/>
          <a:stretch/>
        </p:blipFill>
        <p:spPr>
          <a:xfrm>
            <a:off x="1781735" y="1858033"/>
            <a:ext cx="788585" cy="861147"/>
          </a:xfrm>
          <a:prstGeom prst="rect">
            <a:avLst/>
          </a:prstGeom>
        </p:spPr>
      </p:pic>
      <p:cxnSp>
        <p:nvCxnSpPr>
          <p:cNvPr id="73" name="Connecteur droit avec flèche 72"/>
          <p:cNvCxnSpPr/>
          <p:nvPr/>
        </p:nvCxnSpPr>
        <p:spPr>
          <a:xfrm flipH="1" flipV="1">
            <a:off x="3186222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786925" y="4601934"/>
            <a:ext cx="288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pMS</a:t>
            </a:r>
            <a:r>
              <a:rPr lang="fr-FR" sz="1600" baseline="30000" dirty="0" err="1"/>
              <a:t>n</a:t>
            </a:r>
            <a:r>
              <a:rPr lang="fr-FR" sz="1600" dirty="0"/>
              <a:t> = pseudo </a:t>
            </a:r>
            <a:r>
              <a:rPr lang="fr-FR" sz="1600" dirty="0" err="1"/>
              <a:t>MS</a:t>
            </a:r>
            <a:r>
              <a:rPr lang="fr-FR" sz="1600" baseline="30000" dirty="0" err="1"/>
              <a:t>n</a:t>
            </a:r>
            <a:endParaRPr lang="en-US" sz="1600" baseline="30000" dirty="0"/>
          </a:p>
        </p:txBody>
      </p:sp>
      <p:sp>
        <p:nvSpPr>
          <p:cNvPr id="75" name="ZoneTexte 74"/>
          <p:cNvSpPr txBox="1"/>
          <p:nvPr/>
        </p:nvSpPr>
        <p:spPr>
          <a:xfrm>
            <a:off x="929391" y="1177237"/>
            <a:ext cx="25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Tetramer</a:t>
            </a:r>
            <a:r>
              <a:rPr lang="fr-FR" sz="1600" b="1" dirty="0"/>
              <a:t> </a:t>
            </a:r>
            <a:r>
              <a:rPr lang="fr-FR" sz="1600" b="1" dirty="0" smtClean="0"/>
              <a:t>composition (MS</a:t>
            </a:r>
            <a:r>
              <a:rPr lang="fr-FR" sz="1600" b="1" baseline="30000" dirty="0" smtClean="0"/>
              <a:t>1</a:t>
            </a:r>
            <a:r>
              <a:rPr lang="fr-FR" sz="1600" b="1" dirty="0" smtClean="0"/>
              <a:t>)</a:t>
            </a:r>
            <a:endParaRPr lang="en-US" sz="1600" b="1" dirty="0" smtClean="0"/>
          </a:p>
        </p:txBody>
      </p:sp>
      <p:sp>
        <p:nvSpPr>
          <p:cNvPr id="4" name="Ellipse 3"/>
          <p:cNvSpPr/>
          <p:nvPr/>
        </p:nvSpPr>
        <p:spPr>
          <a:xfrm>
            <a:off x="569725" y="5684776"/>
            <a:ext cx="255600" cy="255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93" name="Espace réservé du numéro de diapositive 92"/>
          <p:cNvSpPr>
            <a:spLocks noGrp="1"/>
          </p:cNvSpPr>
          <p:nvPr>
            <p:ph type="sldNum" sz="quarter" idx="12"/>
          </p:nvPr>
        </p:nvSpPr>
        <p:spPr>
          <a:xfrm>
            <a:off x="9188896" y="6555328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627896"/>
            <a:ext cx="312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fr-FR" sz="1600" dirty="0" smtClean="0"/>
              <a:t>A </a:t>
            </a:r>
            <a:r>
              <a:rPr lang="fr-FR" sz="1600" b="1" dirty="0" err="1" smtClean="0"/>
              <a:t>difference</a:t>
            </a:r>
            <a:r>
              <a:rPr lang="fr-FR" sz="1600" b="1" dirty="0" smtClean="0"/>
              <a:t> of 580 Da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found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calculation</a:t>
            </a:r>
            <a:r>
              <a:rPr lang="fr-FR" sz="1600" dirty="0" smtClean="0"/>
              <a:t> and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masses of </a:t>
            </a:r>
            <a:r>
              <a:rPr lang="fr-FR" sz="1600" dirty="0" err="1" smtClean="0"/>
              <a:t>tetramers</a:t>
            </a:r>
            <a:endParaRPr lang="fr-FR" sz="1600" b="1" baseline="30000" dirty="0">
              <a:solidFill>
                <a:srgbClr val="7030A0"/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52" y="3279075"/>
            <a:ext cx="1634265" cy="1447695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410F5C43-D0D2-8598-116B-5E5E82FFB2D1}"/>
              </a:ext>
            </a:extLst>
          </p:cNvPr>
          <p:cNvSpPr txBox="1"/>
          <p:nvPr/>
        </p:nvSpPr>
        <p:spPr>
          <a:xfrm>
            <a:off x="4227720" y="397418"/>
            <a:ext cx="383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 smtClean="0">
                <a:solidFill>
                  <a:schemeClr val="accent4">
                    <a:lumMod val="50000"/>
                  </a:schemeClr>
                </a:solidFill>
              </a:rPr>
              <a:t>Subunit</a:t>
            </a:r>
            <a:r>
              <a:rPr lang="fr-FR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600" b="1" dirty="0" err="1" smtClean="0">
                <a:solidFill>
                  <a:schemeClr val="accent4">
                    <a:lumMod val="50000"/>
                  </a:schemeClr>
                </a:solidFill>
              </a:rPr>
              <a:t>characterization</a:t>
            </a:r>
            <a:endParaRPr lang="fr-FR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SEC-TD-MS (pMS</a:t>
            </a:r>
            <a:r>
              <a:rPr lang="fr-FR" sz="2000" b="1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fr-FR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501621" y="5108118"/>
            <a:ext cx="3392605" cy="1323439"/>
            <a:chOff x="4513027" y="4796591"/>
            <a:chExt cx="3392605" cy="1323439"/>
          </a:xfrm>
        </p:grpSpPr>
        <p:pic>
          <p:nvPicPr>
            <p:cNvPr id="41" name="Image 254">
              <a:extLst>
                <a:ext uri="{FF2B5EF4-FFF2-40B4-BE49-F238E27FC236}">
                  <a16:creationId xmlns:a16="http://schemas.microsoft.com/office/drawing/2014/main" id="{D3E2BC16-C76E-D2BC-7254-48E9A9314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027" y="4848758"/>
              <a:ext cx="254501" cy="254501"/>
            </a:xfrm>
            <a:prstGeom prst="rect">
              <a:avLst/>
            </a:prstGeom>
          </p:spPr>
        </p:pic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8E758752-B9CA-317F-3389-C5E684DD47DF}"/>
                </a:ext>
              </a:extLst>
            </p:cNvPr>
            <p:cNvSpPr txBox="1"/>
            <p:nvPr/>
          </p:nvSpPr>
          <p:spPr>
            <a:xfrm>
              <a:off x="4789643" y="4796591"/>
              <a:ext cx="311598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Presence of </a:t>
              </a:r>
              <a:r>
                <a:rPr lang="en-US" sz="1600" b="1" dirty="0" smtClean="0"/>
                <a:t>IP5 on tetrameric form</a:t>
              </a:r>
              <a:r>
                <a:rPr lang="en-US" sz="1600" dirty="0" smtClean="0"/>
                <a:t> of Zebra Finch hemoglobin is identified.</a:t>
              </a:r>
              <a:endParaRPr lang="en-US" sz="1600" b="1" dirty="0"/>
            </a:p>
            <a:p>
              <a:r>
                <a:rPr lang="en-US" sz="1600" dirty="0" smtClean="0"/>
                <a:t>Sequence coverage </a:t>
              </a:r>
              <a:r>
                <a:rPr lang="en-US" sz="1600" b="1" dirty="0" smtClean="0"/>
                <a:t>&gt; 90% </a:t>
              </a:r>
              <a:r>
                <a:rPr lang="en-US" sz="1600" dirty="0" smtClean="0"/>
                <a:t>is achieved for all subunits.</a:t>
              </a:r>
              <a:endParaRPr lang="en-US" sz="1600" b="1" dirty="0"/>
            </a:p>
          </p:txBody>
        </p:sp>
        <p:pic>
          <p:nvPicPr>
            <p:cNvPr id="43" name="Image 254">
              <a:extLst>
                <a:ext uri="{FF2B5EF4-FFF2-40B4-BE49-F238E27FC236}">
                  <a16:creationId xmlns:a16="http://schemas.microsoft.com/office/drawing/2014/main" id="{DAFD2676-5D5B-95AE-78C3-1D32FE7D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027" y="5573255"/>
              <a:ext cx="254501" cy="254501"/>
            </a:xfrm>
            <a:prstGeom prst="rect">
              <a:avLst/>
            </a:prstGeom>
          </p:spPr>
        </p:pic>
      </p:grpSp>
      <p:grpSp>
        <p:nvGrpSpPr>
          <p:cNvPr id="44" name="Groupe 43"/>
          <p:cNvGrpSpPr/>
          <p:nvPr/>
        </p:nvGrpSpPr>
        <p:grpSpPr>
          <a:xfrm>
            <a:off x="4227720" y="1218583"/>
            <a:ext cx="3832528" cy="3895454"/>
            <a:chOff x="9082627" y="2259665"/>
            <a:chExt cx="3832528" cy="3895454"/>
          </a:xfrm>
        </p:grpSpPr>
        <p:sp>
          <p:nvSpPr>
            <p:cNvPr id="79" name="ZoneTexte 78"/>
            <p:cNvSpPr txBox="1"/>
            <p:nvPr/>
          </p:nvSpPr>
          <p:spPr>
            <a:xfrm>
              <a:off x="9082627" y="2259665"/>
              <a:ext cx="3832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/>
                <a:t>Cofactor</a:t>
              </a:r>
              <a:r>
                <a:rPr lang="fr-FR" sz="1600" b="1" dirty="0" smtClean="0"/>
                <a:t> identification</a:t>
              </a:r>
              <a:endParaRPr lang="en-US" sz="1600" b="1" baseline="30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9082627" y="5816565"/>
              <a:ext cx="383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/>
                <a:t>Subunit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characterization</a:t>
              </a:r>
              <a:endParaRPr lang="en-US" sz="1600" b="1" baseline="30000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175586" y="91440"/>
            <a:ext cx="4013287" cy="66003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>
            <a:endCxn id="81" idx="3"/>
          </p:cNvCxnSpPr>
          <p:nvPr/>
        </p:nvCxnSpPr>
        <p:spPr>
          <a:xfrm flipV="1">
            <a:off x="3653421" y="3391593"/>
            <a:ext cx="51328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3538870" y="3113602"/>
            <a:ext cx="74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Isolation</a:t>
            </a:r>
            <a:endParaRPr lang="en-US" sz="1200" b="1" baseline="30000" dirty="0"/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21" y="1755894"/>
            <a:ext cx="987733" cy="784569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4429991" y="1449130"/>
            <a:ext cx="113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IP5 structure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67" y="3388403"/>
            <a:ext cx="2114363" cy="687506"/>
          </a:xfrm>
          <a:prstGeom prst="rect">
            <a:avLst/>
          </a:prstGeom>
        </p:spPr>
      </p:pic>
      <p:grpSp>
        <p:nvGrpSpPr>
          <p:cNvPr id="88" name="Groupe 87"/>
          <p:cNvGrpSpPr/>
          <p:nvPr/>
        </p:nvGrpSpPr>
        <p:grpSpPr>
          <a:xfrm>
            <a:off x="5879523" y="4132615"/>
            <a:ext cx="2113627" cy="580405"/>
            <a:chOff x="9588464" y="5536653"/>
            <a:chExt cx="2113627" cy="580405"/>
          </a:xfrm>
        </p:grpSpPr>
        <p:sp>
          <p:nvSpPr>
            <p:cNvPr id="89" name="ZoneTexte 88"/>
            <p:cNvSpPr txBox="1"/>
            <p:nvPr/>
          </p:nvSpPr>
          <p:spPr>
            <a:xfrm>
              <a:off x="9749312" y="5536653"/>
              <a:ext cx="184056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HCD </a:t>
              </a:r>
              <a:r>
                <a:rPr lang="fr-FR" sz="1100" dirty="0">
                  <a:sym typeface="Wingdings" panose="05000000000000000000" pitchFamily="2" charset="2"/>
                </a:rPr>
                <a:t> </a:t>
              </a:r>
              <a:r>
                <a:rPr lang="fr-FR" sz="1100" dirty="0" err="1">
                  <a:sym typeface="Wingdings" panose="05000000000000000000" pitchFamily="2" charset="2"/>
                </a:rPr>
                <a:t>Induced</a:t>
              </a:r>
              <a:r>
                <a:rPr lang="fr-FR" sz="1100" dirty="0">
                  <a:sym typeface="Wingdings" panose="05000000000000000000" pitchFamily="2" charset="2"/>
                </a:rPr>
                <a:t> by </a:t>
              </a:r>
              <a:r>
                <a:rPr lang="fr-FR" sz="1100" b="1" dirty="0">
                  <a:sym typeface="Wingdings" panose="05000000000000000000" pitchFamily="2" charset="2"/>
                </a:rPr>
                <a:t>collisions</a:t>
              </a:r>
              <a:endParaRPr lang="fr-FR" sz="11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9749312" y="5686171"/>
              <a:ext cx="195277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1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</a:t>
              </a:r>
              <a:r>
                <a:rPr lang="fr-FR" sz="11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hc</a:t>
              </a:r>
              <a:r>
                <a:rPr lang="fr-FR" sz="11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fr-FR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1100" dirty="0">
                  <a:sym typeface="Wingdings" panose="05000000000000000000" pitchFamily="2" charset="2"/>
                </a:rPr>
                <a:t> </a:t>
              </a:r>
              <a:r>
                <a:rPr lang="fr-FR" sz="1100" dirty="0" err="1">
                  <a:sym typeface="Wingdings" panose="05000000000000000000" pitchFamily="2" charset="2"/>
                </a:rPr>
                <a:t>Induced</a:t>
              </a:r>
              <a:r>
                <a:rPr lang="fr-FR" sz="1100" dirty="0">
                  <a:sym typeface="Wingdings" panose="05000000000000000000" pitchFamily="2" charset="2"/>
                </a:rPr>
                <a:t> by </a:t>
              </a:r>
              <a:r>
                <a:rPr lang="fr-FR" sz="1100" b="1" dirty="0" err="1" smtClean="0">
                  <a:sym typeface="Wingdings" panose="05000000000000000000" pitchFamily="2" charset="2"/>
                </a:rPr>
                <a:t>electrons</a:t>
              </a:r>
              <a:endParaRPr lang="fr-FR" sz="1100" b="1" dirty="0" smtClean="0">
                <a:sym typeface="Wingdings" panose="05000000000000000000" pitchFamily="2" charset="2"/>
              </a:endParaRPr>
            </a:p>
            <a:p>
              <a:r>
                <a:rPr lang="fr-FR" sz="11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UVPD</a:t>
              </a:r>
              <a:r>
                <a:rPr lang="fr-FR" sz="1100" b="1" dirty="0" smtClean="0">
                  <a:sym typeface="Wingdings" panose="05000000000000000000" pitchFamily="2" charset="2"/>
                </a:rPr>
                <a:t> </a:t>
              </a:r>
              <a:r>
                <a:rPr lang="fr-FR" sz="1100" dirty="0">
                  <a:sym typeface="Wingdings" panose="05000000000000000000" pitchFamily="2" charset="2"/>
                </a:rPr>
                <a:t></a:t>
              </a:r>
              <a:r>
                <a:rPr lang="fr-FR" sz="1100" b="1" dirty="0" smtClean="0">
                  <a:sym typeface="Wingdings" panose="05000000000000000000" pitchFamily="2" charset="2"/>
                </a:rPr>
                <a:t> </a:t>
              </a:r>
              <a:r>
                <a:rPr lang="fr-FR" sz="1100" dirty="0" err="1" smtClean="0">
                  <a:sym typeface="Wingdings" panose="05000000000000000000" pitchFamily="2" charset="2"/>
                </a:rPr>
                <a:t>Induced</a:t>
              </a:r>
              <a:r>
                <a:rPr lang="fr-FR" sz="1100" dirty="0" smtClean="0">
                  <a:sym typeface="Wingdings" panose="05000000000000000000" pitchFamily="2" charset="2"/>
                </a:rPr>
                <a:t> by </a:t>
              </a:r>
              <a:r>
                <a:rPr lang="fr-FR" sz="1100" b="1" dirty="0" smtClean="0">
                  <a:sym typeface="Wingdings" panose="05000000000000000000" pitchFamily="2" charset="2"/>
                </a:rPr>
                <a:t>photons</a:t>
              </a:r>
              <a:endParaRPr lang="fr-FR" sz="1100" dirty="0"/>
            </a:p>
          </p:txBody>
        </p:sp>
        <p:sp>
          <p:nvSpPr>
            <p:cNvPr id="91" name="Éclair 90"/>
            <p:cNvSpPr/>
            <p:nvPr/>
          </p:nvSpPr>
          <p:spPr>
            <a:xfrm>
              <a:off x="9588464" y="5567747"/>
              <a:ext cx="194972" cy="367759"/>
            </a:xfrm>
            <a:prstGeom prst="lightningBolt">
              <a:avLst/>
            </a:prstGeom>
            <a:ln w="19050"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Connecteur droit 91"/>
          <p:cNvCxnSpPr/>
          <p:nvPr/>
        </p:nvCxnSpPr>
        <p:spPr>
          <a:xfrm flipV="1">
            <a:off x="5434407" y="3480399"/>
            <a:ext cx="396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368182" y="1295310"/>
            <a:ext cx="3512757" cy="197001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786925" y="3276947"/>
            <a:ext cx="504429" cy="52328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1770682" y="3276947"/>
            <a:ext cx="504429" cy="523286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2814804" y="3276947"/>
            <a:ext cx="504429" cy="523286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719607" y="3745789"/>
            <a:ext cx="542143" cy="561001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3074196" y="3691320"/>
            <a:ext cx="446667" cy="523261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035293" y="3646344"/>
            <a:ext cx="542143" cy="561001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2209875" y="3525707"/>
            <a:ext cx="446667" cy="5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3953-4AD8-1862-CD3A-49534898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/>
          <p:cNvGrpSpPr/>
          <p:nvPr/>
        </p:nvGrpSpPr>
        <p:grpSpPr>
          <a:xfrm>
            <a:off x="8158370" y="79739"/>
            <a:ext cx="3953274" cy="6472515"/>
            <a:chOff x="8158370" y="79739"/>
            <a:chExt cx="3953274" cy="6472515"/>
          </a:xfrm>
        </p:grpSpPr>
        <p:grpSp>
          <p:nvGrpSpPr>
            <p:cNvPr id="77" name="Groupe 76"/>
            <p:cNvGrpSpPr/>
            <p:nvPr/>
          </p:nvGrpSpPr>
          <p:grpSpPr>
            <a:xfrm>
              <a:off x="8158370" y="286626"/>
              <a:ext cx="3832528" cy="6265628"/>
              <a:chOff x="8158370" y="286626"/>
              <a:chExt cx="3832528" cy="6265628"/>
            </a:xfrm>
          </p:grpSpPr>
          <p:sp>
            <p:nvSpPr>
              <p:cNvPr id="95" name="Rectangle à coins arrondis 3">
                <a:extLst>
                  <a:ext uri="{FF2B5EF4-FFF2-40B4-BE49-F238E27FC236}">
                    <a16:creationId xmlns:a16="http://schemas.microsoft.com/office/drawing/2014/main" id="{590C2DC5-134E-71B6-D4FF-0383BA7613E2}"/>
                  </a:ext>
                </a:extLst>
              </p:cNvPr>
              <p:cNvSpPr/>
              <p:nvPr/>
            </p:nvSpPr>
            <p:spPr>
              <a:xfrm>
                <a:off x="8158370" y="286626"/>
                <a:ext cx="3832528" cy="626562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5000"/>
                </a:schemeClr>
              </a:solidFill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ZoneTexte 6">
                <a:extLst>
                  <a:ext uri="{FF2B5EF4-FFF2-40B4-BE49-F238E27FC236}">
                    <a16:creationId xmlns:a16="http://schemas.microsoft.com/office/drawing/2014/main" id="{7890B0D0-E6FB-3433-D16C-357CEB0A0553}"/>
                  </a:ext>
                </a:extLst>
              </p:cNvPr>
              <p:cNvSpPr txBox="1"/>
              <p:nvPr/>
            </p:nvSpPr>
            <p:spPr>
              <a:xfrm>
                <a:off x="8158370" y="397418"/>
                <a:ext cx="38325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600" b="1" dirty="0" err="1"/>
                  <a:t>Functional</a:t>
                </a:r>
                <a:r>
                  <a:rPr lang="fr-FR" sz="2600" b="1" dirty="0"/>
                  <a:t> </a:t>
                </a:r>
                <a:r>
                  <a:rPr lang="fr-FR" sz="2600" b="1" dirty="0" err="1" smtClean="0"/>
                  <a:t>Study</a:t>
                </a:r>
                <a:endParaRPr lang="fr-FR" sz="1200" b="1" dirty="0"/>
              </a:p>
              <a:p>
                <a:pPr algn="ctr"/>
                <a:r>
                  <a:rPr lang="fr-FR" sz="2000" b="1" dirty="0"/>
                  <a:t>O</a:t>
                </a:r>
                <a:r>
                  <a:rPr lang="fr-FR" sz="2000" b="1" baseline="-30000" dirty="0"/>
                  <a:t>2</a:t>
                </a:r>
                <a:r>
                  <a:rPr lang="fr-FR" sz="2000" b="1" dirty="0"/>
                  <a:t>-affinity </a:t>
                </a:r>
                <a:r>
                  <a:rPr lang="fr-FR" sz="2000" b="1" dirty="0" err="1"/>
                  <a:t>Assays</a:t>
                </a:r>
                <a:endParaRPr lang="fr-FR" sz="2000" b="1" dirty="0"/>
              </a:p>
              <a:p>
                <a:pPr algn="ctr"/>
                <a:endParaRPr lang="fr-FR" sz="2000" b="1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C9098B7C-BA4C-C401-32C5-146DD43EC5C7}"/>
                      </a:ext>
                    </a:extLst>
                  </p:cNvPr>
                  <p:cNvSpPr/>
                  <p:nvPr/>
                </p:nvSpPr>
                <p:spPr>
                  <a:xfrm>
                    <a:off x="8318190" y="5470430"/>
                    <a:ext cx="36203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600" b="1" dirty="0" smtClean="0">
                        <a:solidFill>
                          <a:schemeClr val="tx1"/>
                        </a:solidFill>
                      </a:rPr>
                      <a:t>α</a:t>
                    </a:r>
                    <a:r>
                      <a:rPr lang="fr-FR" sz="1600" b="1" baseline="-25000" dirty="0" smtClean="0">
                        <a:solidFill>
                          <a:schemeClr val="tx1"/>
                        </a:solidFill>
                      </a:rPr>
                      <a:t>D</a:t>
                    </a:r>
                    <a:r>
                      <a:rPr lang="fr-FR" sz="16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GB" sz="1600" b="1" dirty="0" smtClean="0">
                        <a:solidFill>
                          <a:schemeClr val="tx1"/>
                        </a:solidFill>
                      </a:rPr>
                      <a:t>has </a:t>
                    </a:r>
                    <a:r>
                      <a:rPr lang="en-GB" sz="1600" b="1" dirty="0">
                        <a:solidFill>
                          <a:schemeClr val="tx1"/>
                        </a:solidFill>
                      </a:rPr>
                      <a:t>elevated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b="1" i="1" dirty="0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1600" b="1" i="0" dirty="0">
                                <a:solidFill>
                                  <a:schemeClr val="tx1"/>
                                </a:solidFill>
                              </a:rPr>
                              <m:t>𝐎</m:t>
                            </m:r>
                          </m:e>
                          <m:sub>
                            <m:r>
                              <a:rPr lang="en-US" sz="1600" b="1" i="0" dirty="0">
                                <a:solidFill>
                                  <a:schemeClr val="tx1"/>
                                </a:solidFill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lang="en-GB" sz="1600" b="1" dirty="0">
                        <a:solidFill>
                          <a:schemeClr val="tx1"/>
                        </a:solidFill>
                      </a:rPr>
                      <a:t> affinity relative </a:t>
                    </a:r>
                    <a:r>
                      <a:rPr lang="en-GB" sz="1600" b="1" dirty="0" smtClean="0">
                        <a:solidFill>
                          <a:schemeClr val="tx1"/>
                        </a:solidFill>
                      </a:rPr>
                      <a:t>to </a:t>
                    </a:r>
                    <a:r>
                      <a:rPr lang="el-GR" sz="1600" b="1" dirty="0" smtClean="0"/>
                      <a:t>α</a:t>
                    </a:r>
                    <a:r>
                      <a:rPr lang="fr-FR" sz="1600" b="1" baseline="-25000" dirty="0" smtClean="0"/>
                      <a:t>A</a:t>
                    </a:r>
                    <a:endParaRPr lang="fr-F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C9098B7C-BA4C-C401-32C5-146DD43EC5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190" y="5470430"/>
                    <a:ext cx="3620350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012"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8" name="Image 65">
                <a:extLst>
                  <a:ext uri="{FF2B5EF4-FFF2-40B4-BE49-F238E27FC236}">
                    <a16:creationId xmlns:a16="http://schemas.microsoft.com/office/drawing/2014/main" id="{5354CCAD-3451-522D-825E-A5DA866F9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9521" y="4730329"/>
                <a:ext cx="438750" cy="468000"/>
              </a:xfrm>
              <a:prstGeom prst="rect">
                <a:avLst/>
              </a:prstGeom>
            </p:spPr>
          </p:pic>
          <p:pic>
            <p:nvPicPr>
              <p:cNvPr id="99" name="Image 66">
                <a:extLst>
                  <a:ext uri="{FF2B5EF4-FFF2-40B4-BE49-F238E27FC236}">
                    <a16:creationId xmlns:a16="http://schemas.microsoft.com/office/drawing/2014/main" id="{96B27F1A-6677-ABD6-11FF-41E9FFEF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7316" y="4730329"/>
                <a:ext cx="435826" cy="468000"/>
              </a:xfrm>
              <a:prstGeom prst="rect">
                <a:avLst/>
              </a:prstGeom>
            </p:spPr>
          </p:pic>
          <p:pic>
            <p:nvPicPr>
              <p:cNvPr id="100" name="Image 67">
                <a:extLst>
                  <a:ext uri="{FF2B5EF4-FFF2-40B4-BE49-F238E27FC236}">
                    <a16:creationId xmlns:a16="http://schemas.microsoft.com/office/drawing/2014/main" id="{4E7B7B58-4EE4-C4C9-2692-205BD8621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97039" y="4730329"/>
                <a:ext cx="441509" cy="468000"/>
              </a:xfrm>
              <a:prstGeom prst="rect">
                <a:avLst/>
              </a:prstGeom>
            </p:spPr>
          </p:pic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A52F697-2E83-7995-CA13-CF1408D5136A}"/>
                  </a:ext>
                </a:extLst>
              </p:cNvPr>
              <p:cNvSpPr/>
              <p:nvPr/>
            </p:nvSpPr>
            <p:spPr>
              <a:xfrm>
                <a:off x="9435641" y="472203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&gt;</a:t>
                </a:r>
                <a:endParaRPr lang="fr-FR" sz="2000" b="1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A3FCD43-88B9-857A-53B6-616B1A8D2B0E}"/>
                  </a:ext>
                </a:extLst>
              </p:cNvPr>
              <p:cNvSpPr/>
              <p:nvPr/>
            </p:nvSpPr>
            <p:spPr>
              <a:xfrm>
                <a:off x="10266135" y="471955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&gt;</a:t>
                </a:r>
                <a:endParaRPr lang="fr-FR" sz="2000" b="1" dirty="0"/>
              </a:p>
            </p:txBody>
          </p:sp>
          <p:pic>
            <p:nvPicPr>
              <p:cNvPr id="103" name="Image 29">
                <a:extLst>
                  <a:ext uri="{FF2B5EF4-FFF2-40B4-BE49-F238E27FC236}">
                    <a16:creationId xmlns:a16="http://schemas.microsoft.com/office/drawing/2014/main" id="{82125260-839C-E45E-69F8-441F8473B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43185">
                <a:off x="8384699" y="4949606"/>
                <a:ext cx="495306" cy="495306"/>
              </a:xfrm>
              <a:prstGeom prst="rect">
                <a:avLst/>
              </a:prstGeom>
            </p:spPr>
          </p:pic>
          <p:pic>
            <p:nvPicPr>
              <p:cNvPr id="104" name="Image 10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7939" y="1691051"/>
                <a:ext cx="3188485" cy="2801355"/>
              </a:xfrm>
              <a:prstGeom prst="rect">
                <a:avLst/>
              </a:prstGeom>
            </p:spPr>
          </p:pic>
        </p:grpSp>
        <p:sp>
          <p:nvSpPr>
            <p:cNvPr id="78" name="ZoneTexte 77"/>
            <p:cNvSpPr txBox="1"/>
            <p:nvPr/>
          </p:nvSpPr>
          <p:spPr>
            <a:xfrm>
              <a:off x="11354770" y="862503"/>
              <a:ext cx="756874" cy="461665"/>
            </a:xfrm>
            <a:prstGeom prst="rect">
              <a:avLst/>
            </a:prstGeom>
            <a:solidFill>
              <a:srgbClr val="FCFDFE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Turkan</a:t>
              </a:r>
            </a:p>
            <a:p>
              <a:pPr algn="ctr"/>
              <a:r>
                <a:rPr lang="fr-FR" sz="1200" dirty="0" err="1" smtClean="0"/>
                <a:t>Nabiyeva</a:t>
              </a:r>
              <a:endParaRPr lang="en-US" sz="1200" dirty="0"/>
            </a:p>
          </p:txBody>
        </p:sp>
        <p:grpSp>
          <p:nvGrpSpPr>
            <p:cNvPr id="82" name="Groupe 81"/>
            <p:cNvGrpSpPr/>
            <p:nvPr/>
          </p:nvGrpSpPr>
          <p:grpSpPr>
            <a:xfrm>
              <a:off x="11400016" y="79739"/>
              <a:ext cx="711628" cy="794734"/>
              <a:chOff x="11180672" y="607624"/>
              <a:chExt cx="882000" cy="957600"/>
            </a:xfrm>
          </p:grpSpPr>
          <p:sp>
            <p:nvSpPr>
              <p:cNvPr id="84" name="Ellipse 83"/>
              <p:cNvSpPr/>
              <p:nvPr/>
            </p:nvSpPr>
            <p:spPr>
              <a:xfrm>
                <a:off x="11209632" y="637269"/>
                <a:ext cx="809963" cy="87460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4" name="Image 9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00" t="40196" r="48889" b="33908"/>
              <a:stretch/>
            </p:blipFill>
            <p:spPr>
              <a:xfrm rot="5400000">
                <a:off x="11142872" y="645424"/>
                <a:ext cx="957600" cy="882000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pic>
        </p:grpSp>
      </p:grpSp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3430453" y="3323903"/>
            <a:ext cx="207429" cy="19328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1402574" y="3323903"/>
            <a:ext cx="207429" cy="1932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2386332" y="3323903"/>
            <a:ext cx="207429" cy="193286"/>
          </a:xfrm>
          <a:prstGeom prst="rect">
            <a:avLst/>
          </a:prstGeom>
        </p:spPr>
      </p:pic>
      <p:sp>
        <p:nvSpPr>
          <p:cNvPr id="39" name="Rectangle à coins arrondis 1">
            <a:extLst>
              <a:ext uri="{FF2B5EF4-FFF2-40B4-BE49-F238E27FC236}">
                <a16:creationId xmlns:a16="http://schemas.microsoft.com/office/drawing/2014/main" id="{08C7A798-D53A-CC9E-7591-3207EE436181}"/>
              </a:ext>
            </a:extLst>
          </p:cNvPr>
          <p:cNvSpPr/>
          <p:nvPr/>
        </p:nvSpPr>
        <p:spPr>
          <a:xfrm>
            <a:off x="4227720" y="286626"/>
            <a:ext cx="3832528" cy="626562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833" y="1527608"/>
            <a:ext cx="3490960" cy="1769391"/>
          </a:xfrm>
          <a:prstGeom prst="rect">
            <a:avLst/>
          </a:prstGeom>
        </p:spPr>
      </p:pic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4F910A2D-DF0C-3CA1-B089-C21A49D1BD9D}"/>
              </a:ext>
            </a:extLst>
          </p:cNvPr>
          <p:cNvSpPr/>
          <p:nvPr/>
        </p:nvSpPr>
        <p:spPr>
          <a:xfrm>
            <a:off x="297070" y="286626"/>
            <a:ext cx="3832528" cy="6265628"/>
          </a:xfrm>
          <a:prstGeom prst="roundRect">
            <a:avLst/>
          </a:prstGeom>
          <a:solidFill>
            <a:schemeClr val="tx2">
              <a:lumMod val="90000"/>
              <a:alpha val="5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C253C3CC-3591-7A77-71A4-70D138328B00}"/>
              </a:ext>
            </a:extLst>
          </p:cNvPr>
          <p:cNvSpPr txBox="1"/>
          <p:nvPr/>
        </p:nvSpPr>
        <p:spPr>
          <a:xfrm>
            <a:off x="297070" y="397417"/>
            <a:ext cx="383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/>
                </a:solidFill>
              </a:rPr>
              <a:t>Structural </a:t>
            </a:r>
            <a:r>
              <a:rPr lang="fr-FR" sz="2600" b="1" dirty="0" err="1" smtClean="0">
                <a:solidFill>
                  <a:schemeClr val="tx2"/>
                </a:solidFill>
              </a:rPr>
              <a:t>Study</a:t>
            </a:r>
            <a:endParaRPr lang="fr-FR" sz="1200" b="1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SEC-</a:t>
            </a:r>
            <a:r>
              <a:rPr lang="fr-FR" sz="2000" b="1" dirty="0" err="1">
                <a:solidFill>
                  <a:schemeClr val="tx2"/>
                </a:solidFill>
              </a:rPr>
              <a:t>nMS</a:t>
            </a:r>
            <a:endParaRPr lang="fr-FR" sz="2000" b="1" dirty="0">
              <a:solidFill>
                <a:schemeClr val="tx2"/>
              </a:solidFill>
            </a:endParaRPr>
          </a:p>
        </p:txBody>
      </p:sp>
      <p:pic>
        <p:nvPicPr>
          <p:cNvPr id="26" name="Image 254">
            <a:extLst>
              <a:ext uri="{FF2B5EF4-FFF2-40B4-BE49-F238E27FC236}">
                <a16:creationId xmlns:a16="http://schemas.microsoft.com/office/drawing/2014/main" id="{1FB28EBC-192C-C6F6-6B4D-9CBBF97449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5" y="5108118"/>
            <a:ext cx="254501" cy="254501"/>
          </a:xfrm>
          <a:prstGeom prst="rect">
            <a:avLst/>
          </a:prstGeom>
        </p:spPr>
      </p:pic>
      <p:sp>
        <p:nvSpPr>
          <p:cNvPr id="27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051238"/>
            <a:ext cx="3129547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The difference among tetramers is </a:t>
            </a:r>
            <a:r>
              <a:rPr lang="en-US" sz="1600" b="1" dirty="0"/>
              <a:t>only based on alpha chain.</a:t>
            </a:r>
            <a:endParaRPr lang="fr-FR" sz="1600" b="1" baseline="30000" dirty="0">
              <a:solidFill>
                <a:srgbClr val="7030A0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fr-FR" sz="16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786926" y="4344112"/>
            <a:ext cx="285741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Subunit</a:t>
            </a:r>
            <a:r>
              <a:rPr lang="fr-FR" sz="1600" b="1" dirty="0" smtClean="0"/>
              <a:t> release (pMS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)</a:t>
            </a:r>
          </a:p>
          <a:p>
            <a:pPr algn="ctr"/>
            <a:endParaRPr lang="en-US" sz="1600" b="1" baseline="30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1017649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T1</a:t>
            </a:r>
            <a:endParaRPr lang="en-US" sz="16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2014991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T2</a:t>
            </a:r>
            <a:endParaRPr lang="en-US" sz="16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012333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T3</a:t>
            </a:r>
            <a:endParaRPr lang="en-US" sz="1600" b="1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1663687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696975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1214028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 flipV="1">
            <a:off x="2202986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9" b="5312"/>
          <a:stretch/>
        </p:blipFill>
        <p:spPr>
          <a:xfrm>
            <a:off x="2787663" y="1853224"/>
            <a:ext cx="770880" cy="843573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6" b="5632"/>
          <a:stretch/>
        </p:blipFill>
        <p:spPr>
          <a:xfrm>
            <a:off x="788055" y="1853224"/>
            <a:ext cx="792832" cy="840715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9" b="3339"/>
          <a:stretch/>
        </p:blipFill>
        <p:spPr>
          <a:xfrm>
            <a:off x="1781735" y="1858033"/>
            <a:ext cx="788585" cy="861147"/>
          </a:xfrm>
          <a:prstGeom prst="rect">
            <a:avLst/>
          </a:prstGeom>
        </p:spPr>
      </p:pic>
      <p:cxnSp>
        <p:nvCxnSpPr>
          <p:cNvPr id="73" name="Connecteur droit avec flèche 72"/>
          <p:cNvCxnSpPr/>
          <p:nvPr/>
        </p:nvCxnSpPr>
        <p:spPr>
          <a:xfrm flipH="1" flipV="1">
            <a:off x="3186222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786925" y="4601934"/>
            <a:ext cx="288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pMS</a:t>
            </a:r>
            <a:r>
              <a:rPr lang="fr-FR" sz="1600" baseline="30000" dirty="0" err="1"/>
              <a:t>n</a:t>
            </a:r>
            <a:r>
              <a:rPr lang="fr-FR" sz="1600" dirty="0"/>
              <a:t> = pseudo </a:t>
            </a:r>
            <a:r>
              <a:rPr lang="fr-FR" sz="1600" dirty="0" err="1"/>
              <a:t>MS</a:t>
            </a:r>
            <a:r>
              <a:rPr lang="fr-FR" sz="1600" baseline="30000" dirty="0" err="1"/>
              <a:t>n</a:t>
            </a:r>
            <a:endParaRPr lang="en-US" sz="1600" baseline="30000" dirty="0"/>
          </a:p>
        </p:txBody>
      </p:sp>
      <p:sp>
        <p:nvSpPr>
          <p:cNvPr id="75" name="ZoneTexte 74"/>
          <p:cNvSpPr txBox="1"/>
          <p:nvPr/>
        </p:nvSpPr>
        <p:spPr>
          <a:xfrm>
            <a:off x="929391" y="1177237"/>
            <a:ext cx="25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Tetramer</a:t>
            </a:r>
            <a:r>
              <a:rPr lang="fr-FR" sz="1600" b="1" dirty="0"/>
              <a:t> </a:t>
            </a:r>
            <a:r>
              <a:rPr lang="fr-FR" sz="1600" b="1" dirty="0" smtClean="0"/>
              <a:t>composition (MS</a:t>
            </a:r>
            <a:r>
              <a:rPr lang="fr-FR" sz="1600" b="1" baseline="30000" dirty="0" smtClean="0"/>
              <a:t>1</a:t>
            </a:r>
            <a:r>
              <a:rPr lang="fr-FR" sz="1600" b="1" dirty="0" smtClean="0"/>
              <a:t>)</a:t>
            </a:r>
            <a:endParaRPr lang="en-US" sz="1600" b="1" dirty="0" smtClean="0"/>
          </a:p>
        </p:txBody>
      </p:sp>
      <p:sp>
        <p:nvSpPr>
          <p:cNvPr id="4" name="Ellipse 3"/>
          <p:cNvSpPr/>
          <p:nvPr/>
        </p:nvSpPr>
        <p:spPr>
          <a:xfrm>
            <a:off x="569725" y="5684776"/>
            <a:ext cx="255600" cy="255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93" name="Espace réservé du numéro de diapositive 92"/>
          <p:cNvSpPr>
            <a:spLocks noGrp="1"/>
          </p:cNvSpPr>
          <p:nvPr>
            <p:ph type="sldNum" sz="quarter" idx="12"/>
          </p:nvPr>
        </p:nvSpPr>
        <p:spPr>
          <a:xfrm>
            <a:off x="9188896" y="6555328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627896"/>
            <a:ext cx="312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fr-FR" sz="1600" dirty="0" smtClean="0"/>
              <a:t>A </a:t>
            </a:r>
            <a:r>
              <a:rPr lang="fr-FR" sz="1600" b="1" dirty="0" err="1" smtClean="0"/>
              <a:t>difference</a:t>
            </a:r>
            <a:r>
              <a:rPr lang="fr-FR" sz="1600" b="1" dirty="0" smtClean="0"/>
              <a:t> of 580 Da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found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calculation</a:t>
            </a:r>
            <a:r>
              <a:rPr lang="fr-FR" sz="1600" dirty="0" smtClean="0"/>
              <a:t> and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masses of </a:t>
            </a:r>
            <a:r>
              <a:rPr lang="fr-FR" sz="1600" dirty="0" err="1" smtClean="0"/>
              <a:t>tetramers</a:t>
            </a:r>
            <a:endParaRPr lang="fr-FR" sz="1600" b="1" baseline="30000" dirty="0">
              <a:solidFill>
                <a:srgbClr val="7030A0"/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52" y="3279075"/>
            <a:ext cx="1634265" cy="1447695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410F5C43-D0D2-8598-116B-5E5E82FFB2D1}"/>
              </a:ext>
            </a:extLst>
          </p:cNvPr>
          <p:cNvSpPr txBox="1"/>
          <p:nvPr/>
        </p:nvSpPr>
        <p:spPr>
          <a:xfrm>
            <a:off x="4227720" y="397418"/>
            <a:ext cx="383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 smtClean="0">
                <a:solidFill>
                  <a:schemeClr val="accent4">
                    <a:lumMod val="50000"/>
                  </a:schemeClr>
                </a:solidFill>
              </a:rPr>
              <a:t>Subunit</a:t>
            </a:r>
            <a:r>
              <a:rPr lang="fr-FR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600" b="1" dirty="0" err="1" smtClean="0">
                <a:solidFill>
                  <a:schemeClr val="accent4">
                    <a:lumMod val="50000"/>
                  </a:schemeClr>
                </a:solidFill>
              </a:rPr>
              <a:t>characterization</a:t>
            </a:r>
            <a:endParaRPr lang="fr-FR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SEC-TD-MS (pMS</a:t>
            </a:r>
            <a:r>
              <a:rPr lang="fr-FR" sz="2000" b="1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fr-FR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501621" y="5108118"/>
            <a:ext cx="3392605" cy="1323439"/>
            <a:chOff x="4513027" y="4796591"/>
            <a:chExt cx="3392605" cy="1323439"/>
          </a:xfrm>
        </p:grpSpPr>
        <p:pic>
          <p:nvPicPr>
            <p:cNvPr id="41" name="Image 254">
              <a:extLst>
                <a:ext uri="{FF2B5EF4-FFF2-40B4-BE49-F238E27FC236}">
                  <a16:creationId xmlns:a16="http://schemas.microsoft.com/office/drawing/2014/main" id="{D3E2BC16-C76E-D2BC-7254-48E9A9314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027" y="4848758"/>
              <a:ext cx="254501" cy="254501"/>
            </a:xfrm>
            <a:prstGeom prst="rect">
              <a:avLst/>
            </a:prstGeom>
          </p:spPr>
        </p:pic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8E758752-B9CA-317F-3389-C5E684DD47DF}"/>
                </a:ext>
              </a:extLst>
            </p:cNvPr>
            <p:cNvSpPr txBox="1"/>
            <p:nvPr/>
          </p:nvSpPr>
          <p:spPr>
            <a:xfrm>
              <a:off x="4789643" y="4796591"/>
              <a:ext cx="311598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Presence of </a:t>
              </a:r>
              <a:r>
                <a:rPr lang="en-US" sz="1600" b="1" dirty="0" smtClean="0"/>
                <a:t>IP5 on tetrameric form</a:t>
              </a:r>
              <a:r>
                <a:rPr lang="en-US" sz="1600" dirty="0" smtClean="0"/>
                <a:t> of Zebra Finch hemoglobin is identified.</a:t>
              </a:r>
              <a:endParaRPr lang="en-US" sz="1600" b="1" dirty="0"/>
            </a:p>
            <a:p>
              <a:r>
                <a:rPr lang="en-US" sz="1600" dirty="0" smtClean="0"/>
                <a:t>Sequence coverage </a:t>
              </a:r>
              <a:r>
                <a:rPr lang="en-US" sz="1600" b="1" dirty="0" smtClean="0"/>
                <a:t>&gt; 90% </a:t>
              </a:r>
              <a:r>
                <a:rPr lang="en-US" sz="1600" dirty="0" smtClean="0"/>
                <a:t>is achieved for all subunits.</a:t>
              </a:r>
              <a:endParaRPr lang="en-US" sz="1600" b="1" dirty="0"/>
            </a:p>
          </p:txBody>
        </p:sp>
        <p:pic>
          <p:nvPicPr>
            <p:cNvPr id="43" name="Image 254">
              <a:extLst>
                <a:ext uri="{FF2B5EF4-FFF2-40B4-BE49-F238E27FC236}">
                  <a16:creationId xmlns:a16="http://schemas.microsoft.com/office/drawing/2014/main" id="{DAFD2676-5D5B-95AE-78C3-1D32FE7D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027" y="5573255"/>
              <a:ext cx="254501" cy="254501"/>
            </a:xfrm>
            <a:prstGeom prst="rect">
              <a:avLst/>
            </a:prstGeom>
          </p:spPr>
        </p:pic>
      </p:grpSp>
      <p:grpSp>
        <p:nvGrpSpPr>
          <p:cNvPr id="44" name="Groupe 43"/>
          <p:cNvGrpSpPr/>
          <p:nvPr/>
        </p:nvGrpSpPr>
        <p:grpSpPr>
          <a:xfrm>
            <a:off x="4227720" y="1218583"/>
            <a:ext cx="3832528" cy="3895454"/>
            <a:chOff x="9082627" y="2259665"/>
            <a:chExt cx="3832528" cy="3895454"/>
          </a:xfrm>
        </p:grpSpPr>
        <p:sp>
          <p:nvSpPr>
            <p:cNvPr id="79" name="ZoneTexte 78"/>
            <p:cNvSpPr txBox="1"/>
            <p:nvPr/>
          </p:nvSpPr>
          <p:spPr>
            <a:xfrm>
              <a:off x="9082627" y="2259665"/>
              <a:ext cx="3832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/>
                <a:t>Cofactor</a:t>
              </a:r>
              <a:r>
                <a:rPr lang="fr-FR" sz="1600" b="1" dirty="0" smtClean="0"/>
                <a:t> identification</a:t>
              </a:r>
              <a:endParaRPr lang="en-US" sz="1600" b="1" baseline="30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9082627" y="5816565"/>
              <a:ext cx="383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/>
                <a:t>Subunit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characterization</a:t>
              </a:r>
              <a:endParaRPr lang="en-US" sz="1600" b="1" baseline="30000" dirty="0"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21" y="1755894"/>
            <a:ext cx="987733" cy="784569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4429991" y="1449130"/>
            <a:ext cx="113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IP5 structure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67" y="3388403"/>
            <a:ext cx="2114363" cy="687506"/>
          </a:xfrm>
          <a:prstGeom prst="rect">
            <a:avLst/>
          </a:prstGeom>
        </p:spPr>
      </p:pic>
      <p:grpSp>
        <p:nvGrpSpPr>
          <p:cNvPr id="88" name="Groupe 87"/>
          <p:cNvGrpSpPr/>
          <p:nvPr/>
        </p:nvGrpSpPr>
        <p:grpSpPr>
          <a:xfrm>
            <a:off x="5879523" y="4132615"/>
            <a:ext cx="2113627" cy="580405"/>
            <a:chOff x="9588464" y="5536653"/>
            <a:chExt cx="2113627" cy="580405"/>
          </a:xfrm>
        </p:grpSpPr>
        <p:sp>
          <p:nvSpPr>
            <p:cNvPr id="89" name="ZoneTexte 88"/>
            <p:cNvSpPr txBox="1"/>
            <p:nvPr/>
          </p:nvSpPr>
          <p:spPr>
            <a:xfrm>
              <a:off x="9749312" y="5536653"/>
              <a:ext cx="184056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HCD </a:t>
              </a:r>
              <a:r>
                <a:rPr lang="fr-FR" sz="1100" dirty="0">
                  <a:sym typeface="Wingdings" panose="05000000000000000000" pitchFamily="2" charset="2"/>
                </a:rPr>
                <a:t> </a:t>
              </a:r>
              <a:r>
                <a:rPr lang="fr-FR" sz="1100" dirty="0" err="1">
                  <a:sym typeface="Wingdings" panose="05000000000000000000" pitchFamily="2" charset="2"/>
                </a:rPr>
                <a:t>Induced</a:t>
              </a:r>
              <a:r>
                <a:rPr lang="fr-FR" sz="1100" dirty="0">
                  <a:sym typeface="Wingdings" panose="05000000000000000000" pitchFamily="2" charset="2"/>
                </a:rPr>
                <a:t> by </a:t>
              </a:r>
              <a:r>
                <a:rPr lang="fr-FR" sz="1100" b="1" dirty="0">
                  <a:sym typeface="Wingdings" panose="05000000000000000000" pitchFamily="2" charset="2"/>
                </a:rPr>
                <a:t>collisions</a:t>
              </a:r>
              <a:endParaRPr lang="fr-FR" sz="11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9749312" y="5686171"/>
              <a:ext cx="195277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1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</a:t>
              </a:r>
              <a:r>
                <a:rPr lang="fr-FR" sz="11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hc</a:t>
              </a:r>
              <a:r>
                <a:rPr lang="fr-FR" sz="11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fr-FR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1100" dirty="0">
                  <a:sym typeface="Wingdings" panose="05000000000000000000" pitchFamily="2" charset="2"/>
                </a:rPr>
                <a:t> </a:t>
              </a:r>
              <a:r>
                <a:rPr lang="fr-FR" sz="1100" dirty="0" err="1">
                  <a:sym typeface="Wingdings" panose="05000000000000000000" pitchFamily="2" charset="2"/>
                </a:rPr>
                <a:t>Induced</a:t>
              </a:r>
              <a:r>
                <a:rPr lang="fr-FR" sz="1100" dirty="0">
                  <a:sym typeface="Wingdings" panose="05000000000000000000" pitchFamily="2" charset="2"/>
                </a:rPr>
                <a:t> by </a:t>
              </a:r>
              <a:r>
                <a:rPr lang="fr-FR" sz="1100" b="1" dirty="0" err="1" smtClean="0">
                  <a:sym typeface="Wingdings" panose="05000000000000000000" pitchFamily="2" charset="2"/>
                </a:rPr>
                <a:t>electrons</a:t>
              </a:r>
              <a:endParaRPr lang="fr-FR" sz="1100" b="1" dirty="0" smtClean="0">
                <a:sym typeface="Wingdings" panose="05000000000000000000" pitchFamily="2" charset="2"/>
              </a:endParaRPr>
            </a:p>
            <a:p>
              <a:r>
                <a:rPr lang="fr-FR" sz="11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UVPD</a:t>
              </a:r>
              <a:r>
                <a:rPr lang="fr-FR" sz="1100" b="1" dirty="0" smtClean="0">
                  <a:sym typeface="Wingdings" panose="05000000000000000000" pitchFamily="2" charset="2"/>
                </a:rPr>
                <a:t> </a:t>
              </a:r>
              <a:r>
                <a:rPr lang="fr-FR" sz="1100" dirty="0">
                  <a:sym typeface="Wingdings" panose="05000000000000000000" pitchFamily="2" charset="2"/>
                </a:rPr>
                <a:t></a:t>
              </a:r>
              <a:r>
                <a:rPr lang="fr-FR" sz="1100" b="1" dirty="0" smtClean="0">
                  <a:sym typeface="Wingdings" panose="05000000000000000000" pitchFamily="2" charset="2"/>
                </a:rPr>
                <a:t> </a:t>
              </a:r>
              <a:r>
                <a:rPr lang="fr-FR" sz="1100" dirty="0" err="1" smtClean="0">
                  <a:sym typeface="Wingdings" panose="05000000000000000000" pitchFamily="2" charset="2"/>
                </a:rPr>
                <a:t>Induced</a:t>
              </a:r>
              <a:r>
                <a:rPr lang="fr-FR" sz="1100" dirty="0" smtClean="0">
                  <a:sym typeface="Wingdings" panose="05000000000000000000" pitchFamily="2" charset="2"/>
                </a:rPr>
                <a:t> by </a:t>
              </a:r>
              <a:r>
                <a:rPr lang="fr-FR" sz="1100" b="1" dirty="0" smtClean="0">
                  <a:sym typeface="Wingdings" panose="05000000000000000000" pitchFamily="2" charset="2"/>
                </a:rPr>
                <a:t>photons</a:t>
              </a:r>
              <a:endParaRPr lang="fr-FR" sz="1100" dirty="0"/>
            </a:p>
          </p:txBody>
        </p:sp>
        <p:sp>
          <p:nvSpPr>
            <p:cNvPr id="91" name="Éclair 90"/>
            <p:cNvSpPr/>
            <p:nvPr/>
          </p:nvSpPr>
          <p:spPr>
            <a:xfrm>
              <a:off x="9588464" y="5567747"/>
              <a:ext cx="194972" cy="367759"/>
            </a:xfrm>
            <a:prstGeom prst="lightningBolt">
              <a:avLst/>
            </a:prstGeom>
            <a:ln w="19050"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Connecteur droit 91"/>
          <p:cNvCxnSpPr/>
          <p:nvPr/>
        </p:nvCxnSpPr>
        <p:spPr>
          <a:xfrm flipV="1">
            <a:off x="5434407" y="3480399"/>
            <a:ext cx="396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368182" y="1295310"/>
            <a:ext cx="3512757" cy="197001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786925" y="3276947"/>
            <a:ext cx="504429" cy="52328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1770682" y="3276947"/>
            <a:ext cx="504429" cy="523286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2814804" y="3276947"/>
            <a:ext cx="504429" cy="523286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719607" y="3745789"/>
            <a:ext cx="542143" cy="561001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3074196" y="3691320"/>
            <a:ext cx="446667" cy="523261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035293" y="3646344"/>
            <a:ext cx="542143" cy="561001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2209875" y="3525707"/>
            <a:ext cx="446667" cy="523261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75586" y="91440"/>
            <a:ext cx="7934291" cy="66003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80500" y="4000500"/>
            <a:ext cx="495300" cy="163209"/>
          </a:xfrm>
          <a:prstGeom prst="rect">
            <a:avLst/>
          </a:prstGeom>
          <a:solidFill>
            <a:srgbClr val="FC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975831" y="3981220"/>
            <a:ext cx="495300" cy="163209"/>
          </a:xfrm>
          <a:prstGeom prst="rect">
            <a:avLst/>
          </a:prstGeom>
          <a:solidFill>
            <a:srgbClr val="FC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0788827" y="3980063"/>
            <a:ext cx="495300" cy="163209"/>
          </a:xfrm>
          <a:prstGeom prst="rect">
            <a:avLst/>
          </a:prstGeom>
          <a:solidFill>
            <a:srgbClr val="FC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9025229" y="3930862"/>
            <a:ext cx="327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T1</a:t>
            </a:r>
            <a:endParaRPr lang="en-US" sz="1100" b="1" dirty="0"/>
          </a:p>
        </p:txBody>
      </p:sp>
      <p:sp>
        <p:nvSpPr>
          <p:cNvPr id="106" name="ZoneTexte 105"/>
          <p:cNvSpPr txBox="1"/>
          <p:nvPr/>
        </p:nvSpPr>
        <p:spPr>
          <a:xfrm>
            <a:off x="9934185" y="3937924"/>
            <a:ext cx="327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T2</a:t>
            </a:r>
            <a:endParaRPr lang="en-US" sz="1100" b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10764732" y="3925224"/>
            <a:ext cx="327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T3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162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5769-CAD4-FD4C-C220-1F661A4DB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608821"/>
            <a:ext cx="1219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C434EB7-DB35-61EE-4A95-1031D697544E}"/>
              </a:ext>
            </a:extLst>
          </p:cNvPr>
          <p:cNvSpPr/>
          <p:nvPr/>
        </p:nvSpPr>
        <p:spPr>
          <a:xfrm>
            <a:off x="6849040" y="-144308"/>
            <a:ext cx="6656567" cy="71056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A3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08" y="1184490"/>
            <a:ext cx="3571438" cy="5040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371FC32-AA50-52C9-63BB-9DA7C90950C4}"/>
              </a:ext>
            </a:extLst>
          </p:cNvPr>
          <p:cNvSpPr/>
          <p:nvPr/>
        </p:nvSpPr>
        <p:spPr>
          <a:xfrm>
            <a:off x="7211833" y="0"/>
            <a:ext cx="6656567" cy="7105650"/>
          </a:xfrm>
          <a:prstGeom prst="ellipse">
            <a:avLst/>
          </a:prstGeom>
          <a:noFill/>
          <a:ln>
            <a:solidFill>
              <a:srgbClr val="D8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85D0EA-7FDA-2CDE-76B6-17E0E22ADA2E}"/>
              </a:ext>
            </a:extLst>
          </p:cNvPr>
          <p:cNvSpPr txBox="1"/>
          <p:nvPr/>
        </p:nvSpPr>
        <p:spPr>
          <a:xfrm>
            <a:off x="8677072" y="478377"/>
            <a:ext cx="2974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A3333E"/>
                </a:solidFill>
              </a:rPr>
              <a:t>See</a:t>
            </a:r>
            <a:r>
              <a:rPr lang="fr-FR" sz="4000" dirty="0">
                <a:solidFill>
                  <a:srgbClr val="A3333E"/>
                </a:solidFill>
              </a:rPr>
              <a:t> </a:t>
            </a:r>
            <a:r>
              <a:rPr lang="fr-FR" sz="4000" dirty="0" err="1">
                <a:solidFill>
                  <a:srgbClr val="A3333E"/>
                </a:solidFill>
              </a:rPr>
              <a:t>you</a:t>
            </a:r>
            <a:r>
              <a:rPr lang="fr-FR" sz="4000" dirty="0">
                <a:solidFill>
                  <a:srgbClr val="A3333E"/>
                </a:solidFill>
              </a:rPr>
              <a:t> at </a:t>
            </a:r>
            <a:r>
              <a:rPr lang="fr-FR" sz="4000" b="1" dirty="0" smtClean="0">
                <a:solidFill>
                  <a:srgbClr val="A3333E"/>
                </a:solidFill>
              </a:rPr>
              <a:t>34</a:t>
            </a:r>
            <a:endParaRPr lang="fr-FR" sz="4000" b="1" dirty="0">
              <a:solidFill>
                <a:srgbClr val="A3333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A6FDF8-29CC-C974-E3C3-9516A6A658BD}"/>
              </a:ext>
            </a:extLst>
          </p:cNvPr>
          <p:cNvGrpSpPr/>
          <p:nvPr/>
        </p:nvGrpSpPr>
        <p:grpSpPr>
          <a:xfrm>
            <a:off x="1586680" y="2025702"/>
            <a:ext cx="3626689" cy="3419447"/>
            <a:chOff x="1586680" y="1530402"/>
            <a:chExt cx="3626689" cy="3419447"/>
          </a:xfrm>
        </p:grpSpPr>
        <p:sp>
          <p:nvSpPr>
            <p:cNvPr id="5" name="Bouée 3">
              <a:extLst>
                <a:ext uri="{FF2B5EF4-FFF2-40B4-BE49-F238E27FC236}">
                  <a16:creationId xmlns:a16="http://schemas.microsoft.com/office/drawing/2014/main" id="{16A2DEC0-013E-7D34-1EDC-64B70BFA8AEE}"/>
                </a:ext>
              </a:extLst>
            </p:cNvPr>
            <p:cNvSpPr/>
            <p:nvPr/>
          </p:nvSpPr>
          <p:spPr>
            <a:xfrm>
              <a:off x="1586680" y="3010619"/>
              <a:ext cx="1912341" cy="1912341"/>
            </a:xfrm>
            <a:prstGeom prst="donut">
              <a:avLst>
                <a:gd name="adj" fmla="val 10689"/>
              </a:avLst>
            </a:prstGeom>
            <a:solidFill>
              <a:schemeClr val="tx2">
                <a:alpha val="3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chemeClr val="tx1"/>
                </a:solidFill>
              </a:endParaRPr>
            </a:p>
          </p:txBody>
        </p:sp>
        <p:sp>
          <p:nvSpPr>
            <p:cNvPr id="8" name="Bouée 47">
              <a:extLst>
                <a:ext uri="{FF2B5EF4-FFF2-40B4-BE49-F238E27FC236}">
                  <a16:creationId xmlns:a16="http://schemas.microsoft.com/office/drawing/2014/main" id="{EED6362A-604C-8C07-9F61-816E823F833E}"/>
                </a:ext>
              </a:extLst>
            </p:cNvPr>
            <p:cNvSpPr/>
            <p:nvPr/>
          </p:nvSpPr>
          <p:spPr>
            <a:xfrm>
              <a:off x="2475906" y="1530402"/>
              <a:ext cx="1912341" cy="1912341"/>
            </a:xfrm>
            <a:prstGeom prst="donut">
              <a:avLst>
                <a:gd name="adj" fmla="val 10689"/>
              </a:avLst>
            </a:prstGeom>
            <a:solidFill>
              <a:schemeClr val="accent4">
                <a:alpha val="3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Bouée 48">
              <a:extLst>
                <a:ext uri="{FF2B5EF4-FFF2-40B4-BE49-F238E27FC236}">
                  <a16:creationId xmlns:a16="http://schemas.microsoft.com/office/drawing/2014/main" id="{E4C5254B-554F-479D-FBA2-909B7AF08B5E}"/>
                </a:ext>
              </a:extLst>
            </p:cNvPr>
            <p:cNvSpPr/>
            <p:nvPr/>
          </p:nvSpPr>
          <p:spPr>
            <a:xfrm>
              <a:off x="3301028" y="3037508"/>
              <a:ext cx="1912341" cy="1912341"/>
            </a:xfrm>
            <a:prstGeom prst="donut">
              <a:avLst>
                <a:gd name="adj" fmla="val 10689"/>
              </a:avLst>
            </a:prstGeom>
            <a:solidFill>
              <a:schemeClr val="accent6">
                <a:alpha val="3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ZoneTexte 4">
              <a:extLst>
                <a:ext uri="{FF2B5EF4-FFF2-40B4-BE49-F238E27FC236}">
                  <a16:creationId xmlns:a16="http://schemas.microsoft.com/office/drawing/2014/main" id="{D8DBA04D-876E-EB46-D3D5-E112F2121C16}"/>
                </a:ext>
              </a:extLst>
            </p:cNvPr>
            <p:cNvSpPr txBox="1"/>
            <p:nvPr/>
          </p:nvSpPr>
          <p:spPr>
            <a:xfrm>
              <a:off x="2542850" y="1970015"/>
              <a:ext cx="1792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Subunit</a:t>
              </a:r>
              <a:r>
                <a:rPr lang="fr-FR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 and </a:t>
              </a:r>
              <a:r>
                <a:rPr lang="fr-FR" sz="16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cofactor</a:t>
              </a:r>
              <a:r>
                <a:rPr lang="fr-FR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characterization</a:t>
              </a:r>
              <a:endParaRPr lang="fr-FR" sz="1600" b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" name="ZoneTexte 49">
              <a:extLst>
                <a:ext uri="{FF2B5EF4-FFF2-40B4-BE49-F238E27FC236}">
                  <a16:creationId xmlns:a16="http://schemas.microsoft.com/office/drawing/2014/main" id="{33A52A6B-08B5-1EB9-72FE-D336F370B1EE}"/>
                </a:ext>
              </a:extLst>
            </p:cNvPr>
            <p:cNvSpPr txBox="1"/>
            <p:nvPr/>
          </p:nvSpPr>
          <p:spPr>
            <a:xfrm>
              <a:off x="1759370" y="3674402"/>
              <a:ext cx="1566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2"/>
                  </a:solidFill>
                </a:rPr>
                <a:t>Structural </a:t>
              </a:r>
            </a:p>
            <a:p>
              <a:pPr algn="ctr"/>
              <a:r>
                <a:rPr lang="fr-FR" sz="1600" b="1" dirty="0" err="1">
                  <a:solidFill>
                    <a:schemeClr val="tx2"/>
                  </a:solidFill>
                </a:rPr>
                <a:t>Study</a:t>
              </a:r>
              <a:endParaRPr lang="fr-FR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ZoneTexte 50">
              <a:extLst>
                <a:ext uri="{FF2B5EF4-FFF2-40B4-BE49-F238E27FC236}">
                  <a16:creationId xmlns:a16="http://schemas.microsoft.com/office/drawing/2014/main" id="{96B9B0C7-78A9-4F7F-66C2-524A94B5DE32}"/>
                </a:ext>
              </a:extLst>
            </p:cNvPr>
            <p:cNvSpPr txBox="1"/>
            <p:nvPr/>
          </p:nvSpPr>
          <p:spPr>
            <a:xfrm>
              <a:off x="3446239" y="3668933"/>
              <a:ext cx="1650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chemeClr val="accent6">
                      <a:lumMod val="75000"/>
                    </a:schemeClr>
                  </a:solidFill>
                </a:rPr>
                <a:t>Functional</a:t>
              </a:r>
              <a:r>
                <a:rPr lang="fr-FR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fr-FR" sz="1600" b="1" dirty="0" err="1">
                  <a:solidFill>
                    <a:schemeClr val="accent6">
                      <a:lumMod val="75000"/>
                    </a:schemeClr>
                  </a:solidFill>
                </a:rPr>
                <a:t>Study</a:t>
              </a:r>
              <a:endParaRPr lang="fr-FR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C2A7B2-F55D-1ED7-8603-8C74C0494062}"/>
              </a:ext>
            </a:extLst>
          </p:cNvPr>
          <p:cNvSpPr txBox="1"/>
          <p:nvPr/>
        </p:nvSpPr>
        <p:spPr>
          <a:xfrm>
            <a:off x="1108843" y="5705179"/>
            <a:ext cx="4646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Thanks for your attention!</a:t>
            </a:r>
            <a:endParaRPr lang="en-GB" sz="3200" b="1" dirty="0">
              <a:solidFill>
                <a:schemeClr val="accent3"/>
              </a:solidFill>
            </a:endParaRPr>
          </a:p>
        </p:txBody>
      </p:sp>
      <p:pic>
        <p:nvPicPr>
          <p:cNvPr id="15" name="Picture 14" descr="A black circle with arrows&#10;&#10;AI-generated content may be incorrect.">
            <a:extLst>
              <a:ext uri="{FF2B5EF4-FFF2-40B4-BE49-F238E27FC236}">
                <a16:creationId xmlns:a16="http://schemas.microsoft.com/office/drawing/2014/main" id="{E21CA372-8A94-871C-5FC5-C34410C48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30" y="3399244"/>
            <a:ext cx="1062845" cy="1062845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5032006" y="3555917"/>
            <a:ext cx="1399384" cy="1015357"/>
            <a:chOff x="5032006" y="3060617"/>
            <a:chExt cx="1399384" cy="1015357"/>
          </a:xfrm>
        </p:grpSpPr>
        <p:sp>
          <p:nvSpPr>
            <p:cNvPr id="14" name="Ellipse 13"/>
            <p:cNvSpPr/>
            <p:nvPr/>
          </p:nvSpPr>
          <p:spPr>
            <a:xfrm>
              <a:off x="5032006" y="3911382"/>
              <a:ext cx="164592" cy="16459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5142317" y="3360725"/>
              <a:ext cx="321690" cy="580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454918" y="3360725"/>
              <a:ext cx="63412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5112567" y="3060617"/>
              <a:ext cx="1318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O</a:t>
              </a:r>
              <a:r>
                <a:rPr lang="fr-FR" sz="1200" baseline="-30000" dirty="0" smtClean="0"/>
                <a:t>2</a:t>
              </a:r>
              <a:r>
                <a:rPr lang="fr-FR" sz="1200" dirty="0" smtClean="0"/>
                <a:t>-binding </a:t>
              </a:r>
              <a:r>
                <a:rPr lang="fr-FR" sz="1200" dirty="0" err="1" smtClean="0"/>
                <a:t>affinity</a:t>
              </a:r>
              <a:endParaRPr lang="fr-FR" sz="1200" dirty="0"/>
            </a:p>
          </p:txBody>
        </p:sp>
      </p:grpSp>
      <p:sp>
        <p:nvSpPr>
          <p:cNvPr id="31" name="Ellipse 30"/>
          <p:cNvSpPr/>
          <p:nvPr/>
        </p:nvSpPr>
        <p:spPr>
          <a:xfrm flipH="1">
            <a:off x="1607999" y="4406682"/>
            <a:ext cx="164592" cy="16459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H="1" flipV="1">
            <a:off x="1340590" y="3856025"/>
            <a:ext cx="321690" cy="580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715556" y="3856025"/>
            <a:ext cx="6341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flipH="1">
            <a:off x="373207" y="3555917"/>
            <a:ext cx="1513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Binding </a:t>
            </a:r>
            <a:r>
              <a:rPr lang="fr-FR" sz="1200" dirty="0" err="1" smtClean="0"/>
              <a:t>stochiometry</a:t>
            </a:r>
            <a:endParaRPr lang="fr-FR" sz="1200" dirty="0"/>
          </a:p>
        </p:txBody>
      </p:sp>
      <p:sp>
        <p:nvSpPr>
          <p:cNvPr id="39" name="Ellipse 38"/>
          <p:cNvSpPr/>
          <p:nvPr/>
        </p:nvSpPr>
        <p:spPr>
          <a:xfrm flipH="1">
            <a:off x="3347905" y="2052572"/>
            <a:ext cx="164592" cy="16459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>
            <a:stCxn id="39" idx="0"/>
          </p:cNvCxnSpPr>
          <p:nvPr/>
        </p:nvCxnSpPr>
        <p:spPr>
          <a:xfrm flipV="1">
            <a:off x="3430201" y="1619765"/>
            <a:ext cx="1876" cy="432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3129178" y="1629429"/>
            <a:ext cx="6341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 flipH="1">
            <a:off x="2548111" y="1335960"/>
            <a:ext cx="1541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Subunits</a:t>
            </a:r>
            <a:r>
              <a:rPr lang="fr-FR" sz="1200" dirty="0" smtClean="0"/>
              <a:t> and </a:t>
            </a:r>
            <a:r>
              <a:rPr lang="fr-FR" sz="1200" dirty="0" err="1" smtClean="0"/>
              <a:t>cofactor</a:t>
            </a:r>
            <a:endParaRPr lang="fr-FR" sz="1200" dirty="0"/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163484" y="141606"/>
            <a:ext cx="12419041" cy="44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63484" y="141606"/>
            <a:ext cx="12419041" cy="44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8821"/>
            <a:ext cx="1219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12">
            <a:extLst>
              <a:ext uri="{FF2B5EF4-FFF2-40B4-BE49-F238E27FC236}">
                <a16:creationId xmlns:a16="http://schemas.microsoft.com/office/drawing/2014/main" id="{EB057F16-C93C-0673-4CEE-7C9296D72687}"/>
              </a:ext>
            </a:extLst>
          </p:cNvPr>
          <p:cNvSpPr txBox="1"/>
          <p:nvPr/>
        </p:nvSpPr>
        <p:spPr>
          <a:xfrm>
            <a:off x="0" y="766277"/>
            <a:ext cx="1220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</a:rPr>
              <a:t>Hemoglobin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dirty="0" err="1"/>
              <a:t>red</a:t>
            </a:r>
            <a:r>
              <a:rPr lang="fr-FR" sz="2000" dirty="0"/>
              <a:t> </a:t>
            </a:r>
            <a:r>
              <a:rPr lang="fr-FR" sz="2000" dirty="0" err="1"/>
              <a:t>blood</a:t>
            </a:r>
            <a:r>
              <a:rPr lang="fr-FR" sz="2000" dirty="0"/>
              <a:t> </a:t>
            </a:r>
            <a:r>
              <a:rPr lang="fr-FR" sz="2000" dirty="0" err="1"/>
              <a:t>cell</a:t>
            </a:r>
            <a:r>
              <a:rPr lang="fr-FR" sz="2000" dirty="0"/>
              <a:t> 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carries </a:t>
            </a:r>
            <a:r>
              <a:rPr lang="fr-FR" sz="2000" dirty="0" err="1"/>
              <a:t>oxygen</a:t>
            </a:r>
            <a:endParaRPr lang="fr-FR" sz="2000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2EF5C46-5C9E-6A06-E711-466F2A4353DA}"/>
              </a:ext>
            </a:extLst>
          </p:cNvPr>
          <p:cNvGrpSpPr/>
          <p:nvPr/>
        </p:nvGrpSpPr>
        <p:grpSpPr>
          <a:xfrm>
            <a:off x="272378" y="2997092"/>
            <a:ext cx="1212255" cy="1327252"/>
            <a:chOff x="5798408" y="2351415"/>
            <a:chExt cx="1212255" cy="132725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C192D25-2CEF-60CB-0868-B846BCF9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5319" y="2351415"/>
              <a:ext cx="991680" cy="93096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FC4E18F-C905-A298-05F8-62498DAE9664}"/>
                </a:ext>
              </a:extLst>
            </p:cNvPr>
            <p:cNvSpPr txBox="1"/>
            <p:nvPr/>
          </p:nvSpPr>
          <p:spPr>
            <a:xfrm>
              <a:off x="5798408" y="3370890"/>
              <a:ext cx="1212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Red</a:t>
              </a:r>
              <a:r>
                <a:rPr lang="fr-FR" sz="1400" dirty="0"/>
                <a:t> </a:t>
              </a:r>
              <a:r>
                <a:rPr lang="fr-FR" sz="1400" dirty="0" err="1"/>
                <a:t>blood</a:t>
              </a:r>
              <a:r>
                <a:rPr lang="fr-FR" sz="1400" dirty="0"/>
                <a:t> </a:t>
              </a:r>
              <a:r>
                <a:rPr lang="fr-FR" sz="1400" dirty="0" err="1"/>
                <a:t>cell</a:t>
              </a:r>
              <a:endParaRPr lang="fr-FR" sz="1400" dirty="0"/>
            </a:p>
          </p:txBody>
        </p:sp>
      </p:grpSp>
      <p:sp>
        <p:nvSpPr>
          <p:cNvPr id="48" name="Bouée 47">
            <a:extLst>
              <a:ext uri="{FF2B5EF4-FFF2-40B4-BE49-F238E27FC236}">
                <a16:creationId xmlns:a16="http://schemas.microsoft.com/office/drawing/2014/main" id="{E9332231-DD8B-DD4A-2AB6-D286DEB23F41}"/>
              </a:ext>
            </a:extLst>
          </p:cNvPr>
          <p:cNvSpPr/>
          <p:nvPr/>
        </p:nvSpPr>
        <p:spPr>
          <a:xfrm>
            <a:off x="7666182" y="3075026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tx2">
              <a:alpha val="3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49" name="Bouée 48">
            <a:extLst>
              <a:ext uri="{FF2B5EF4-FFF2-40B4-BE49-F238E27FC236}">
                <a16:creationId xmlns:a16="http://schemas.microsoft.com/office/drawing/2014/main" id="{DE4BD0A6-A550-81B8-E784-578DFFD6A77B}"/>
              </a:ext>
            </a:extLst>
          </p:cNvPr>
          <p:cNvSpPr/>
          <p:nvPr/>
        </p:nvSpPr>
        <p:spPr>
          <a:xfrm>
            <a:off x="8555408" y="1594809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0" name="Bouée 49">
            <a:extLst>
              <a:ext uri="{FF2B5EF4-FFF2-40B4-BE49-F238E27FC236}">
                <a16:creationId xmlns:a16="http://schemas.microsoft.com/office/drawing/2014/main" id="{B763B3AD-0CDA-96B3-0F13-7CA2F1B9CBBD}"/>
              </a:ext>
            </a:extLst>
          </p:cNvPr>
          <p:cNvSpPr/>
          <p:nvPr/>
        </p:nvSpPr>
        <p:spPr>
          <a:xfrm>
            <a:off x="9380530" y="3101915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accent6">
              <a:alpha val="3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3149B9B-D4DD-B7CB-3144-5E8CF5D6997D}"/>
              </a:ext>
            </a:extLst>
          </p:cNvPr>
          <p:cNvSpPr txBox="1"/>
          <p:nvPr/>
        </p:nvSpPr>
        <p:spPr>
          <a:xfrm>
            <a:off x="7860646" y="3817666"/>
            <a:ext cx="150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Structural </a:t>
            </a:r>
          </a:p>
          <a:p>
            <a:pPr algn="ctr"/>
            <a:r>
              <a:rPr lang="fr-FR" sz="1600" b="1" dirty="0" err="1">
                <a:solidFill>
                  <a:schemeClr val="tx2"/>
                </a:solidFill>
              </a:rPr>
              <a:t>Study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55A27EC-AFE1-13D6-09CC-48956F13D241}"/>
              </a:ext>
            </a:extLst>
          </p:cNvPr>
          <p:cNvSpPr txBox="1"/>
          <p:nvPr/>
        </p:nvSpPr>
        <p:spPr>
          <a:xfrm>
            <a:off x="9511578" y="3817667"/>
            <a:ext cx="165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Functional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Study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4" name="Groupe 2">
            <a:extLst>
              <a:ext uri="{FF2B5EF4-FFF2-40B4-BE49-F238E27FC236}">
                <a16:creationId xmlns:a16="http://schemas.microsoft.com/office/drawing/2014/main" id="{4E075EB2-9CAF-0AC3-BE54-2AEB015EA050}"/>
              </a:ext>
            </a:extLst>
          </p:cNvPr>
          <p:cNvGrpSpPr/>
          <p:nvPr/>
        </p:nvGrpSpPr>
        <p:grpSpPr>
          <a:xfrm>
            <a:off x="2907355" y="2038234"/>
            <a:ext cx="2811749" cy="2830515"/>
            <a:chOff x="8996234" y="1558969"/>
            <a:chExt cx="3026508" cy="3216840"/>
          </a:xfrm>
        </p:grpSpPr>
        <p:pic>
          <p:nvPicPr>
            <p:cNvPr id="55" name="Image 6">
              <a:extLst>
                <a:ext uri="{FF2B5EF4-FFF2-40B4-BE49-F238E27FC236}">
                  <a16:creationId xmlns:a16="http://schemas.microsoft.com/office/drawing/2014/main" id="{C9D7746C-DD3A-BFA5-5549-ADC95EAAB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6" r="22942" b="9731"/>
            <a:stretch/>
          </p:blipFill>
          <p:spPr>
            <a:xfrm>
              <a:off x="9036260" y="2224716"/>
              <a:ext cx="2407098" cy="22826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1">
                  <a:extLst>
                    <a:ext uri="{FF2B5EF4-FFF2-40B4-BE49-F238E27FC236}">
                      <a16:creationId xmlns:a16="http://schemas.microsoft.com/office/drawing/2014/main" id="{BF5876F3-9ECD-94FF-008F-92265FF67FD2}"/>
                    </a:ext>
                  </a:extLst>
                </p:cNvPr>
                <p:cNvSpPr txBox="1"/>
                <p:nvPr/>
              </p:nvSpPr>
              <p:spPr>
                <a:xfrm>
                  <a:off x="8996234" y="1969605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2" name="ZoneTexte 1">
                  <a:extLst>
                    <a:ext uri="{FF2B5EF4-FFF2-40B4-BE49-F238E27FC236}">
                      <a16:creationId xmlns:a16="http://schemas.microsoft.com/office/drawing/2014/main" id="{00A88C49-4494-5F9D-5D7A-BDB1A974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6234" y="1969605"/>
                  <a:ext cx="114320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7813"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24">
                  <a:extLst>
                    <a:ext uri="{FF2B5EF4-FFF2-40B4-BE49-F238E27FC236}">
                      <a16:creationId xmlns:a16="http://schemas.microsoft.com/office/drawing/2014/main" id="{7E7AB758-C39B-FA0D-B0BF-0CC36D5E2A92}"/>
                    </a:ext>
                  </a:extLst>
                </p:cNvPr>
                <p:cNvSpPr txBox="1"/>
                <p:nvPr/>
              </p:nvSpPr>
              <p:spPr>
                <a:xfrm>
                  <a:off x="9220010" y="4406477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7" name="ZoneTexte 24">
                  <a:extLst>
                    <a:ext uri="{FF2B5EF4-FFF2-40B4-BE49-F238E27FC236}">
                      <a16:creationId xmlns:a16="http://schemas.microsoft.com/office/drawing/2014/main" id="{7E7AB758-C39B-FA0D-B0BF-0CC36D5E2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010" y="4406477"/>
                  <a:ext cx="1143203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9259" b="-40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29">
                  <a:extLst>
                    <a:ext uri="{FF2B5EF4-FFF2-40B4-BE49-F238E27FC236}">
                      <a16:creationId xmlns:a16="http://schemas.microsoft.com/office/drawing/2014/main" id="{B8ABF13E-9B31-21FE-3984-1F15A048C08F}"/>
                    </a:ext>
                  </a:extLst>
                </p:cNvPr>
                <p:cNvSpPr txBox="1"/>
                <p:nvPr/>
              </p:nvSpPr>
              <p:spPr>
                <a:xfrm>
                  <a:off x="10871756" y="2098306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6" name="ZoneTexte 29">
                  <a:extLst>
                    <a:ext uri="{FF2B5EF4-FFF2-40B4-BE49-F238E27FC236}">
                      <a16:creationId xmlns:a16="http://schemas.microsoft.com/office/drawing/2014/main" id="{C83AA7D0-28D8-FCD2-94D1-203B169D0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1756" y="2098306"/>
                  <a:ext cx="1143203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7692" b="-169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30">
                  <a:extLst>
                    <a:ext uri="{FF2B5EF4-FFF2-40B4-BE49-F238E27FC236}">
                      <a16:creationId xmlns:a16="http://schemas.microsoft.com/office/drawing/2014/main" id="{EDFB420D-986B-4FF2-F0E9-31BD27A6F9C9}"/>
                    </a:ext>
                  </a:extLst>
                </p:cNvPr>
                <p:cNvSpPr txBox="1"/>
                <p:nvPr/>
              </p:nvSpPr>
              <p:spPr>
                <a:xfrm>
                  <a:off x="10879539" y="4107863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9" name="ZoneTexte 30">
                  <a:extLst>
                    <a:ext uri="{FF2B5EF4-FFF2-40B4-BE49-F238E27FC236}">
                      <a16:creationId xmlns:a16="http://schemas.microsoft.com/office/drawing/2014/main" id="{EDFB420D-986B-4FF2-F0E9-31BD27A6F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9539" y="4107863"/>
                  <a:ext cx="1143203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9259" b="-40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onnecteur droit avec flèche 3">
              <a:extLst>
                <a:ext uri="{FF2B5EF4-FFF2-40B4-BE49-F238E27FC236}">
                  <a16:creationId xmlns:a16="http://schemas.microsoft.com/office/drawing/2014/main" id="{6F5E5FC6-C8E2-73FF-6FBB-B72A66AA81C4}"/>
                </a:ext>
              </a:extLst>
            </p:cNvPr>
            <p:cNvCxnSpPr/>
            <p:nvPr/>
          </p:nvCxnSpPr>
          <p:spPr>
            <a:xfrm flipH="1">
              <a:off x="9958135" y="1881163"/>
              <a:ext cx="281674" cy="10439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ZoneTexte 7">
              <a:extLst>
                <a:ext uri="{FF2B5EF4-FFF2-40B4-BE49-F238E27FC236}">
                  <a16:creationId xmlns:a16="http://schemas.microsoft.com/office/drawing/2014/main" id="{487EFFB0-75ED-56DE-EE78-04D53DFC6AF9}"/>
                </a:ext>
              </a:extLst>
            </p:cNvPr>
            <p:cNvSpPr txBox="1"/>
            <p:nvPr/>
          </p:nvSpPr>
          <p:spPr>
            <a:xfrm>
              <a:off x="10157362" y="1558969"/>
              <a:ext cx="81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Heme</a:t>
              </a:r>
              <a:endParaRPr lang="en-US" dirty="0"/>
            </a:p>
          </p:txBody>
        </p:sp>
      </p:grpSp>
      <p:cxnSp>
        <p:nvCxnSpPr>
          <p:cNvPr id="66" name="Straight Connector 16">
            <a:extLst>
              <a:ext uri="{FF2B5EF4-FFF2-40B4-BE49-F238E27FC236}">
                <a16:creationId xmlns:a16="http://schemas.microsoft.com/office/drawing/2014/main" id="{7FAA7AC5-D12C-ED25-890B-F104C1888DFF}"/>
              </a:ext>
            </a:extLst>
          </p:cNvPr>
          <p:cNvCxnSpPr>
            <a:cxnSpLocks/>
            <a:stCxn id="26" idx="3"/>
            <a:endCxn id="67" idx="1"/>
          </p:cNvCxnSpPr>
          <p:nvPr/>
        </p:nvCxnSpPr>
        <p:spPr>
          <a:xfrm flipV="1">
            <a:off x="1330969" y="2386437"/>
            <a:ext cx="1709267" cy="107613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7">
            <a:extLst>
              <a:ext uri="{FF2B5EF4-FFF2-40B4-BE49-F238E27FC236}">
                <a16:creationId xmlns:a16="http://schemas.microsoft.com/office/drawing/2014/main" id="{AB9A0638-268D-2465-8BBD-5561E2362394}"/>
              </a:ext>
            </a:extLst>
          </p:cNvPr>
          <p:cNvSpPr/>
          <p:nvPr/>
        </p:nvSpPr>
        <p:spPr>
          <a:xfrm>
            <a:off x="2549165" y="1895366"/>
            <a:ext cx="3353241" cy="3353241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20">
            <a:extLst>
              <a:ext uri="{FF2B5EF4-FFF2-40B4-BE49-F238E27FC236}">
                <a16:creationId xmlns:a16="http://schemas.microsoft.com/office/drawing/2014/main" id="{2355C4A3-1DCD-FCAE-5976-BF6597450E94}"/>
              </a:ext>
            </a:extLst>
          </p:cNvPr>
          <p:cNvCxnSpPr>
            <a:stCxn id="26" idx="3"/>
            <a:endCxn id="67" idx="3"/>
          </p:cNvCxnSpPr>
          <p:nvPr/>
        </p:nvCxnSpPr>
        <p:spPr>
          <a:xfrm>
            <a:off x="1330969" y="3462575"/>
            <a:ext cx="1709267" cy="129496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13697" r="-589" b="30182"/>
          <a:stretch/>
        </p:blipFill>
        <p:spPr>
          <a:xfrm>
            <a:off x="331526" y="1765637"/>
            <a:ext cx="1113905" cy="926128"/>
          </a:xfrm>
          <a:prstGeom prst="rect">
            <a:avLst/>
          </a:prstGeom>
        </p:spPr>
      </p:pic>
      <p:sp>
        <p:nvSpPr>
          <p:cNvPr id="70" name="Espace réservé du numéro de diapositive 92"/>
          <p:cNvSpPr txBox="1">
            <a:spLocks/>
          </p:cNvSpPr>
          <p:nvPr/>
        </p:nvSpPr>
        <p:spPr>
          <a:xfrm>
            <a:off x="9188896" y="6555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C02F242-A829-9FF9-5014-9CAE279771BE}"/>
              </a:ext>
            </a:extLst>
          </p:cNvPr>
          <p:cNvSpPr txBox="1"/>
          <p:nvPr/>
        </p:nvSpPr>
        <p:spPr>
          <a:xfrm>
            <a:off x="8615377" y="2085419"/>
            <a:ext cx="179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Subunit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cofactor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characterization</a:t>
            </a:r>
            <a:endParaRPr lang="fr-FR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63484" y="141606"/>
            <a:ext cx="12419041" cy="44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8821"/>
            <a:ext cx="1219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12">
            <a:extLst>
              <a:ext uri="{FF2B5EF4-FFF2-40B4-BE49-F238E27FC236}">
                <a16:creationId xmlns:a16="http://schemas.microsoft.com/office/drawing/2014/main" id="{EB057F16-C93C-0673-4CEE-7C9296D72687}"/>
              </a:ext>
            </a:extLst>
          </p:cNvPr>
          <p:cNvSpPr txBox="1"/>
          <p:nvPr/>
        </p:nvSpPr>
        <p:spPr>
          <a:xfrm>
            <a:off x="0" y="766277"/>
            <a:ext cx="1220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</a:rPr>
              <a:t>Hemoglobin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dirty="0" err="1"/>
              <a:t>red</a:t>
            </a:r>
            <a:r>
              <a:rPr lang="fr-FR" sz="2000" dirty="0"/>
              <a:t> </a:t>
            </a:r>
            <a:r>
              <a:rPr lang="fr-FR" sz="2000" dirty="0" err="1"/>
              <a:t>blood</a:t>
            </a:r>
            <a:r>
              <a:rPr lang="fr-FR" sz="2000" dirty="0"/>
              <a:t> </a:t>
            </a:r>
            <a:r>
              <a:rPr lang="fr-FR" sz="2000" dirty="0" err="1"/>
              <a:t>cell</a:t>
            </a:r>
            <a:r>
              <a:rPr lang="fr-FR" sz="2000" dirty="0"/>
              <a:t> 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carries </a:t>
            </a:r>
            <a:r>
              <a:rPr lang="fr-FR" sz="2000" dirty="0" err="1"/>
              <a:t>oxygen</a:t>
            </a:r>
            <a:endParaRPr lang="fr-FR" sz="2000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2EF5C46-5C9E-6A06-E711-466F2A4353DA}"/>
              </a:ext>
            </a:extLst>
          </p:cNvPr>
          <p:cNvGrpSpPr/>
          <p:nvPr/>
        </p:nvGrpSpPr>
        <p:grpSpPr>
          <a:xfrm>
            <a:off x="272378" y="2997092"/>
            <a:ext cx="1212255" cy="1327252"/>
            <a:chOff x="5798408" y="2351415"/>
            <a:chExt cx="1212255" cy="132725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C192D25-2CEF-60CB-0868-B846BCF9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5319" y="2351415"/>
              <a:ext cx="991680" cy="93096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FC4E18F-C905-A298-05F8-62498DAE9664}"/>
                </a:ext>
              </a:extLst>
            </p:cNvPr>
            <p:cNvSpPr txBox="1"/>
            <p:nvPr/>
          </p:nvSpPr>
          <p:spPr>
            <a:xfrm>
              <a:off x="5798408" y="3370890"/>
              <a:ext cx="1212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Red</a:t>
              </a:r>
              <a:r>
                <a:rPr lang="fr-FR" sz="1400" dirty="0"/>
                <a:t> </a:t>
              </a:r>
              <a:r>
                <a:rPr lang="fr-FR" sz="1400" dirty="0" err="1"/>
                <a:t>blood</a:t>
              </a:r>
              <a:r>
                <a:rPr lang="fr-FR" sz="1400" dirty="0"/>
                <a:t> </a:t>
              </a:r>
              <a:r>
                <a:rPr lang="fr-FR" sz="1400" dirty="0" err="1"/>
                <a:t>cell</a:t>
              </a:r>
              <a:endParaRPr lang="fr-FR" sz="1400" dirty="0"/>
            </a:p>
          </p:txBody>
        </p:sp>
      </p:grpSp>
      <p:sp>
        <p:nvSpPr>
          <p:cNvPr id="48" name="Bouée 47">
            <a:extLst>
              <a:ext uri="{FF2B5EF4-FFF2-40B4-BE49-F238E27FC236}">
                <a16:creationId xmlns:a16="http://schemas.microsoft.com/office/drawing/2014/main" id="{E9332231-DD8B-DD4A-2AB6-D286DEB23F41}"/>
              </a:ext>
            </a:extLst>
          </p:cNvPr>
          <p:cNvSpPr/>
          <p:nvPr/>
        </p:nvSpPr>
        <p:spPr>
          <a:xfrm>
            <a:off x="7666182" y="3075026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tx2">
              <a:alpha val="3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49" name="Bouée 48">
            <a:extLst>
              <a:ext uri="{FF2B5EF4-FFF2-40B4-BE49-F238E27FC236}">
                <a16:creationId xmlns:a16="http://schemas.microsoft.com/office/drawing/2014/main" id="{DE4BD0A6-A550-81B8-E784-578DFFD6A77B}"/>
              </a:ext>
            </a:extLst>
          </p:cNvPr>
          <p:cNvSpPr/>
          <p:nvPr/>
        </p:nvSpPr>
        <p:spPr>
          <a:xfrm>
            <a:off x="8555408" y="1594809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0" name="Bouée 49">
            <a:extLst>
              <a:ext uri="{FF2B5EF4-FFF2-40B4-BE49-F238E27FC236}">
                <a16:creationId xmlns:a16="http://schemas.microsoft.com/office/drawing/2014/main" id="{B763B3AD-0CDA-96B3-0F13-7CA2F1B9CBBD}"/>
              </a:ext>
            </a:extLst>
          </p:cNvPr>
          <p:cNvSpPr/>
          <p:nvPr/>
        </p:nvSpPr>
        <p:spPr>
          <a:xfrm>
            <a:off x="9380530" y="3101915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accent6">
              <a:alpha val="3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3149B9B-D4DD-B7CB-3144-5E8CF5D6997D}"/>
              </a:ext>
            </a:extLst>
          </p:cNvPr>
          <p:cNvSpPr txBox="1"/>
          <p:nvPr/>
        </p:nvSpPr>
        <p:spPr>
          <a:xfrm>
            <a:off x="7860646" y="3817666"/>
            <a:ext cx="150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Structural </a:t>
            </a:r>
          </a:p>
          <a:p>
            <a:pPr algn="ctr"/>
            <a:r>
              <a:rPr lang="fr-FR" sz="1600" b="1" dirty="0" err="1">
                <a:solidFill>
                  <a:schemeClr val="tx2"/>
                </a:solidFill>
              </a:rPr>
              <a:t>Study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55A27EC-AFE1-13D6-09CC-48956F13D241}"/>
              </a:ext>
            </a:extLst>
          </p:cNvPr>
          <p:cNvSpPr txBox="1"/>
          <p:nvPr/>
        </p:nvSpPr>
        <p:spPr>
          <a:xfrm>
            <a:off x="9511578" y="3817667"/>
            <a:ext cx="165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Functional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Study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4" name="Groupe 2">
            <a:extLst>
              <a:ext uri="{FF2B5EF4-FFF2-40B4-BE49-F238E27FC236}">
                <a16:creationId xmlns:a16="http://schemas.microsoft.com/office/drawing/2014/main" id="{4E075EB2-9CAF-0AC3-BE54-2AEB015EA050}"/>
              </a:ext>
            </a:extLst>
          </p:cNvPr>
          <p:cNvGrpSpPr/>
          <p:nvPr/>
        </p:nvGrpSpPr>
        <p:grpSpPr>
          <a:xfrm>
            <a:off x="2907355" y="2038234"/>
            <a:ext cx="2811749" cy="2830515"/>
            <a:chOff x="8996234" y="1558969"/>
            <a:chExt cx="3026508" cy="3216840"/>
          </a:xfrm>
        </p:grpSpPr>
        <p:pic>
          <p:nvPicPr>
            <p:cNvPr id="55" name="Image 6">
              <a:extLst>
                <a:ext uri="{FF2B5EF4-FFF2-40B4-BE49-F238E27FC236}">
                  <a16:creationId xmlns:a16="http://schemas.microsoft.com/office/drawing/2014/main" id="{C9D7746C-DD3A-BFA5-5549-ADC95EAAB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6" r="22942" b="9731"/>
            <a:stretch/>
          </p:blipFill>
          <p:spPr>
            <a:xfrm>
              <a:off x="9036260" y="2224716"/>
              <a:ext cx="2407098" cy="22826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1">
                  <a:extLst>
                    <a:ext uri="{FF2B5EF4-FFF2-40B4-BE49-F238E27FC236}">
                      <a16:creationId xmlns:a16="http://schemas.microsoft.com/office/drawing/2014/main" id="{BF5876F3-9ECD-94FF-008F-92265FF67FD2}"/>
                    </a:ext>
                  </a:extLst>
                </p:cNvPr>
                <p:cNvSpPr txBox="1"/>
                <p:nvPr/>
              </p:nvSpPr>
              <p:spPr>
                <a:xfrm>
                  <a:off x="8996234" y="1969605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2" name="ZoneTexte 1">
                  <a:extLst>
                    <a:ext uri="{FF2B5EF4-FFF2-40B4-BE49-F238E27FC236}">
                      <a16:creationId xmlns:a16="http://schemas.microsoft.com/office/drawing/2014/main" id="{00A88C49-4494-5F9D-5D7A-BDB1A974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6234" y="1969605"/>
                  <a:ext cx="114320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7813"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24">
                  <a:extLst>
                    <a:ext uri="{FF2B5EF4-FFF2-40B4-BE49-F238E27FC236}">
                      <a16:creationId xmlns:a16="http://schemas.microsoft.com/office/drawing/2014/main" id="{7E7AB758-C39B-FA0D-B0BF-0CC36D5E2A92}"/>
                    </a:ext>
                  </a:extLst>
                </p:cNvPr>
                <p:cNvSpPr txBox="1"/>
                <p:nvPr/>
              </p:nvSpPr>
              <p:spPr>
                <a:xfrm>
                  <a:off x="9220010" y="4406477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7" name="ZoneTexte 24">
                  <a:extLst>
                    <a:ext uri="{FF2B5EF4-FFF2-40B4-BE49-F238E27FC236}">
                      <a16:creationId xmlns:a16="http://schemas.microsoft.com/office/drawing/2014/main" id="{7E7AB758-C39B-FA0D-B0BF-0CC36D5E2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010" y="4406477"/>
                  <a:ext cx="1143203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9259" b="-40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29">
                  <a:extLst>
                    <a:ext uri="{FF2B5EF4-FFF2-40B4-BE49-F238E27FC236}">
                      <a16:creationId xmlns:a16="http://schemas.microsoft.com/office/drawing/2014/main" id="{B8ABF13E-9B31-21FE-3984-1F15A048C08F}"/>
                    </a:ext>
                  </a:extLst>
                </p:cNvPr>
                <p:cNvSpPr txBox="1"/>
                <p:nvPr/>
              </p:nvSpPr>
              <p:spPr>
                <a:xfrm>
                  <a:off x="10871756" y="2098306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6" name="ZoneTexte 29">
                  <a:extLst>
                    <a:ext uri="{FF2B5EF4-FFF2-40B4-BE49-F238E27FC236}">
                      <a16:creationId xmlns:a16="http://schemas.microsoft.com/office/drawing/2014/main" id="{C83AA7D0-28D8-FCD2-94D1-203B169D0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1756" y="2098306"/>
                  <a:ext cx="1143203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7692" b="-169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30">
                  <a:extLst>
                    <a:ext uri="{FF2B5EF4-FFF2-40B4-BE49-F238E27FC236}">
                      <a16:creationId xmlns:a16="http://schemas.microsoft.com/office/drawing/2014/main" id="{EDFB420D-986B-4FF2-F0E9-31BD27A6F9C9}"/>
                    </a:ext>
                  </a:extLst>
                </p:cNvPr>
                <p:cNvSpPr txBox="1"/>
                <p:nvPr/>
              </p:nvSpPr>
              <p:spPr>
                <a:xfrm>
                  <a:off x="10879539" y="4107863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9" name="ZoneTexte 30">
                  <a:extLst>
                    <a:ext uri="{FF2B5EF4-FFF2-40B4-BE49-F238E27FC236}">
                      <a16:creationId xmlns:a16="http://schemas.microsoft.com/office/drawing/2014/main" id="{EDFB420D-986B-4FF2-F0E9-31BD27A6F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9539" y="4107863"/>
                  <a:ext cx="1143203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9259" b="-40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onnecteur droit avec flèche 3">
              <a:extLst>
                <a:ext uri="{FF2B5EF4-FFF2-40B4-BE49-F238E27FC236}">
                  <a16:creationId xmlns:a16="http://schemas.microsoft.com/office/drawing/2014/main" id="{6F5E5FC6-C8E2-73FF-6FBB-B72A66AA81C4}"/>
                </a:ext>
              </a:extLst>
            </p:cNvPr>
            <p:cNvCxnSpPr/>
            <p:nvPr/>
          </p:nvCxnSpPr>
          <p:spPr>
            <a:xfrm flipH="1">
              <a:off x="9958135" y="1881163"/>
              <a:ext cx="281674" cy="10439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ZoneTexte 7">
              <a:extLst>
                <a:ext uri="{FF2B5EF4-FFF2-40B4-BE49-F238E27FC236}">
                  <a16:creationId xmlns:a16="http://schemas.microsoft.com/office/drawing/2014/main" id="{487EFFB0-75ED-56DE-EE78-04D53DFC6AF9}"/>
                </a:ext>
              </a:extLst>
            </p:cNvPr>
            <p:cNvSpPr txBox="1"/>
            <p:nvPr/>
          </p:nvSpPr>
          <p:spPr>
            <a:xfrm>
              <a:off x="10157362" y="1558969"/>
              <a:ext cx="81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Heme</a:t>
              </a:r>
              <a:endParaRPr lang="en-US" dirty="0"/>
            </a:p>
          </p:txBody>
        </p:sp>
      </p:grpSp>
      <p:cxnSp>
        <p:nvCxnSpPr>
          <p:cNvPr id="66" name="Straight Connector 16">
            <a:extLst>
              <a:ext uri="{FF2B5EF4-FFF2-40B4-BE49-F238E27FC236}">
                <a16:creationId xmlns:a16="http://schemas.microsoft.com/office/drawing/2014/main" id="{7FAA7AC5-D12C-ED25-890B-F104C1888DFF}"/>
              </a:ext>
            </a:extLst>
          </p:cNvPr>
          <p:cNvCxnSpPr>
            <a:cxnSpLocks/>
            <a:stCxn id="26" idx="3"/>
            <a:endCxn id="67" idx="1"/>
          </p:cNvCxnSpPr>
          <p:nvPr/>
        </p:nvCxnSpPr>
        <p:spPr>
          <a:xfrm flipV="1">
            <a:off x="1330969" y="2386437"/>
            <a:ext cx="1709267" cy="107613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7">
            <a:extLst>
              <a:ext uri="{FF2B5EF4-FFF2-40B4-BE49-F238E27FC236}">
                <a16:creationId xmlns:a16="http://schemas.microsoft.com/office/drawing/2014/main" id="{AB9A0638-268D-2465-8BBD-5561E2362394}"/>
              </a:ext>
            </a:extLst>
          </p:cNvPr>
          <p:cNvSpPr/>
          <p:nvPr/>
        </p:nvSpPr>
        <p:spPr>
          <a:xfrm>
            <a:off x="2549165" y="1895366"/>
            <a:ext cx="3353241" cy="3353241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20">
            <a:extLst>
              <a:ext uri="{FF2B5EF4-FFF2-40B4-BE49-F238E27FC236}">
                <a16:creationId xmlns:a16="http://schemas.microsoft.com/office/drawing/2014/main" id="{2355C4A3-1DCD-FCAE-5976-BF6597450E94}"/>
              </a:ext>
            </a:extLst>
          </p:cNvPr>
          <p:cNvCxnSpPr>
            <a:stCxn id="26" idx="3"/>
            <a:endCxn id="67" idx="3"/>
          </p:cNvCxnSpPr>
          <p:nvPr/>
        </p:nvCxnSpPr>
        <p:spPr>
          <a:xfrm>
            <a:off x="1330969" y="3462575"/>
            <a:ext cx="1709267" cy="129496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7" r="48416" b="30182"/>
          <a:stretch/>
        </p:blipFill>
        <p:spPr>
          <a:xfrm>
            <a:off x="280443" y="1765637"/>
            <a:ext cx="1216073" cy="926128"/>
          </a:xfrm>
          <a:prstGeom prst="rect">
            <a:avLst/>
          </a:prstGeom>
        </p:spPr>
      </p:pic>
      <p:sp>
        <p:nvSpPr>
          <p:cNvPr id="31" name="Espace réservé du numéro de diapositive 92"/>
          <p:cNvSpPr txBox="1">
            <a:spLocks/>
          </p:cNvSpPr>
          <p:nvPr/>
        </p:nvSpPr>
        <p:spPr>
          <a:xfrm>
            <a:off x="9188896" y="6555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 rot="965122">
            <a:off x="5582904" y="1458987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i="1" dirty="0" smtClean="0">
                <a:latin typeface="Bodoni MT Condensed" panose="02070606080606020203" pitchFamily="18" charset="0"/>
              </a:rPr>
              <a:t>?</a:t>
            </a:r>
            <a:endParaRPr lang="en-US" sz="8000" i="1" dirty="0">
              <a:latin typeface="Bodoni MT Condensed" panose="02070606080606020203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C02F242-A829-9FF9-5014-9CAE279771BE}"/>
              </a:ext>
            </a:extLst>
          </p:cNvPr>
          <p:cNvSpPr txBox="1"/>
          <p:nvPr/>
        </p:nvSpPr>
        <p:spPr>
          <a:xfrm>
            <a:off x="8615377" y="2085419"/>
            <a:ext cx="179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Subunit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cofactor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characterization</a:t>
            </a:r>
            <a:endParaRPr lang="fr-FR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63484" y="141606"/>
            <a:ext cx="12419041" cy="44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8821"/>
            <a:ext cx="1219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12">
            <a:extLst>
              <a:ext uri="{FF2B5EF4-FFF2-40B4-BE49-F238E27FC236}">
                <a16:creationId xmlns:a16="http://schemas.microsoft.com/office/drawing/2014/main" id="{EB057F16-C93C-0673-4CEE-7C9296D72687}"/>
              </a:ext>
            </a:extLst>
          </p:cNvPr>
          <p:cNvSpPr txBox="1"/>
          <p:nvPr/>
        </p:nvSpPr>
        <p:spPr>
          <a:xfrm>
            <a:off x="0" y="766277"/>
            <a:ext cx="1220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</a:rPr>
              <a:t>Hemoglobin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dirty="0" err="1"/>
              <a:t>red</a:t>
            </a:r>
            <a:r>
              <a:rPr lang="fr-FR" sz="2000" dirty="0"/>
              <a:t> </a:t>
            </a:r>
            <a:r>
              <a:rPr lang="fr-FR" sz="2000" dirty="0" err="1"/>
              <a:t>blood</a:t>
            </a:r>
            <a:r>
              <a:rPr lang="fr-FR" sz="2000" dirty="0"/>
              <a:t> </a:t>
            </a:r>
            <a:r>
              <a:rPr lang="fr-FR" sz="2000" dirty="0" err="1"/>
              <a:t>cell</a:t>
            </a:r>
            <a:r>
              <a:rPr lang="fr-FR" sz="2000" dirty="0"/>
              <a:t> 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carries </a:t>
            </a:r>
            <a:r>
              <a:rPr lang="fr-FR" sz="2000" dirty="0" err="1"/>
              <a:t>oxygen</a:t>
            </a:r>
            <a:endParaRPr lang="fr-FR" sz="2000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2EF5C46-5C9E-6A06-E711-466F2A4353DA}"/>
              </a:ext>
            </a:extLst>
          </p:cNvPr>
          <p:cNvGrpSpPr/>
          <p:nvPr/>
        </p:nvGrpSpPr>
        <p:grpSpPr>
          <a:xfrm>
            <a:off x="272378" y="2997092"/>
            <a:ext cx="1212255" cy="1327252"/>
            <a:chOff x="5798408" y="2351415"/>
            <a:chExt cx="1212255" cy="132725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C192D25-2CEF-60CB-0868-B846BCF9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5319" y="2351415"/>
              <a:ext cx="991680" cy="93096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FC4E18F-C905-A298-05F8-62498DAE9664}"/>
                </a:ext>
              </a:extLst>
            </p:cNvPr>
            <p:cNvSpPr txBox="1"/>
            <p:nvPr/>
          </p:nvSpPr>
          <p:spPr>
            <a:xfrm>
              <a:off x="5798408" y="3370890"/>
              <a:ext cx="1212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Red</a:t>
              </a:r>
              <a:r>
                <a:rPr lang="fr-FR" sz="1400" dirty="0"/>
                <a:t> </a:t>
              </a:r>
              <a:r>
                <a:rPr lang="fr-FR" sz="1400" dirty="0" err="1"/>
                <a:t>blood</a:t>
              </a:r>
              <a:r>
                <a:rPr lang="fr-FR" sz="1400" dirty="0"/>
                <a:t> </a:t>
              </a:r>
              <a:r>
                <a:rPr lang="fr-FR" sz="1400" dirty="0" err="1"/>
                <a:t>cell</a:t>
              </a:r>
              <a:endParaRPr lang="fr-FR" sz="1400" dirty="0"/>
            </a:p>
          </p:txBody>
        </p:sp>
      </p:grpSp>
      <p:sp>
        <p:nvSpPr>
          <p:cNvPr id="48" name="Bouée 47">
            <a:extLst>
              <a:ext uri="{FF2B5EF4-FFF2-40B4-BE49-F238E27FC236}">
                <a16:creationId xmlns:a16="http://schemas.microsoft.com/office/drawing/2014/main" id="{E9332231-DD8B-DD4A-2AB6-D286DEB23F41}"/>
              </a:ext>
            </a:extLst>
          </p:cNvPr>
          <p:cNvSpPr/>
          <p:nvPr/>
        </p:nvSpPr>
        <p:spPr>
          <a:xfrm>
            <a:off x="7666182" y="3075026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tx2">
              <a:alpha val="3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49" name="Bouée 48">
            <a:extLst>
              <a:ext uri="{FF2B5EF4-FFF2-40B4-BE49-F238E27FC236}">
                <a16:creationId xmlns:a16="http://schemas.microsoft.com/office/drawing/2014/main" id="{DE4BD0A6-A550-81B8-E784-578DFFD6A77B}"/>
              </a:ext>
            </a:extLst>
          </p:cNvPr>
          <p:cNvSpPr/>
          <p:nvPr/>
        </p:nvSpPr>
        <p:spPr>
          <a:xfrm>
            <a:off x="8555408" y="1594809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0" name="Bouée 49">
            <a:extLst>
              <a:ext uri="{FF2B5EF4-FFF2-40B4-BE49-F238E27FC236}">
                <a16:creationId xmlns:a16="http://schemas.microsoft.com/office/drawing/2014/main" id="{B763B3AD-0CDA-96B3-0F13-7CA2F1B9CBBD}"/>
              </a:ext>
            </a:extLst>
          </p:cNvPr>
          <p:cNvSpPr/>
          <p:nvPr/>
        </p:nvSpPr>
        <p:spPr>
          <a:xfrm>
            <a:off x="9380530" y="3101915"/>
            <a:ext cx="1912341" cy="1912341"/>
          </a:xfrm>
          <a:prstGeom prst="donut">
            <a:avLst>
              <a:gd name="adj" fmla="val 10689"/>
            </a:avLst>
          </a:prstGeom>
          <a:solidFill>
            <a:schemeClr val="accent6">
              <a:alpha val="3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3149B9B-D4DD-B7CB-3144-5E8CF5D6997D}"/>
              </a:ext>
            </a:extLst>
          </p:cNvPr>
          <p:cNvSpPr txBox="1"/>
          <p:nvPr/>
        </p:nvSpPr>
        <p:spPr>
          <a:xfrm>
            <a:off x="7860646" y="3817666"/>
            <a:ext cx="150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Structural </a:t>
            </a:r>
          </a:p>
          <a:p>
            <a:pPr algn="ctr"/>
            <a:r>
              <a:rPr lang="fr-FR" sz="1600" b="1" dirty="0" err="1">
                <a:solidFill>
                  <a:schemeClr val="tx2"/>
                </a:solidFill>
              </a:rPr>
              <a:t>Study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55A27EC-AFE1-13D6-09CC-48956F13D241}"/>
              </a:ext>
            </a:extLst>
          </p:cNvPr>
          <p:cNvSpPr txBox="1"/>
          <p:nvPr/>
        </p:nvSpPr>
        <p:spPr>
          <a:xfrm>
            <a:off x="9511578" y="3817667"/>
            <a:ext cx="165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Functional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</a:rPr>
              <a:t>Study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4" name="Groupe 2">
            <a:extLst>
              <a:ext uri="{FF2B5EF4-FFF2-40B4-BE49-F238E27FC236}">
                <a16:creationId xmlns:a16="http://schemas.microsoft.com/office/drawing/2014/main" id="{4E075EB2-9CAF-0AC3-BE54-2AEB015EA050}"/>
              </a:ext>
            </a:extLst>
          </p:cNvPr>
          <p:cNvGrpSpPr/>
          <p:nvPr/>
        </p:nvGrpSpPr>
        <p:grpSpPr>
          <a:xfrm>
            <a:off x="2907355" y="2038234"/>
            <a:ext cx="2811749" cy="2830515"/>
            <a:chOff x="8996234" y="1558969"/>
            <a:chExt cx="3026508" cy="3216840"/>
          </a:xfrm>
        </p:grpSpPr>
        <p:pic>
          <p:nvPicPr>
            <p:cNvPr id="55" name="Image 6">
              <a:extLst>
                <a:ext uri="{FF2B5EF4-FFF2-40B4-BE49-F238E27FC236}">
                  <a16:creationId xmlns:a16="http://schemas.microsoft.com/office/drawing/2014/main" id="{C9D7746C-DD3A-BFA5-5549-ADC95EAAB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6" r="22942" b="9731"/>
            <a:stretch/>
          </p:blipFill>
          <p:spPr>
            <a:xfrm>
              <a:off x="9036260" y="2224716"/>
              <a:ext cx="2407098" cy="22826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1">
                  <a:extLst>
                    <a:ext uri="{FF2B5EF4-FFF2-40B4-BE49-F238E27FC236}">
                      <a16:creationId xmlns:a16="http://schemas.microsoft.com/office/drawing/2014/main" id="{BF5876F3-9ECD-94FF-008F-92265FF67FD2}"/>
                    </a:ext>
                  </a:extLst>
                </p:cNvPr>
                <p:cNvSpPr txBox="1"/>
                <p:nvPr/>
              </p:nvSpPr>
              <p:spPr>
                <a:xfrm>
                  <a:off x="8996234" y="1969605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2" name="ZoneTexte 1">
                  <a:extLst>
                    <a:ext uri="{FF2B5EF4-FFF2-40B4-BE49-F238E27FC236}">
                      <a16:creationId xmlns:a16="http://schemas.microsoft.com/office/drawing/2014/main" id="{00A88C49-4494-5F9D-5D7A-BDB1A974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6234" y="1969605"/>
                  <a:ext cx="114320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7813"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24">
                  <a:extLst>
                    <a:ext uri="{FF2B5EF4-FFF2-40B4-BE49-F238E27FC236}">
                      <a16:creationId xmlns:a16="http://schemas.microsoft.com/office/drawing/2014/main" id="{7E7AB758-C39B-FA0D-B0BF-0CC36D5E2A92}"/>
                    </a:ext>
                  </a:extLst>
                </p:cNvPr>
                <p:cNvSpPr txBox="1"/>
                <p:nvPr/>
              </p:nvSpPr>
              <p:spPr>
                <a:xfrm>
                  <a:off x="9220010" y="4406477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7" name="ZoneTexte 24">
                  <a:extLst>
                    <a:ext uri="{FF2B5EF4-FFF2-40B4-BE49-F238E27FC236}">
                      <a16:creationId xmlns:a16="http://schemas.microsoft.com/office/drawing/2014/main" id="{7E7AB758-C39B-FA0D-B0BF-0CC36D5E2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010" y="4406477"/>
                  <a:ext cx="1143203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9259" b="-40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29">
                  <a:extLst>
                    <a:ext uri="{FF2B5EF4-FFF2-40B4-BE49-F238E27FC236}">
                      <a16:creationId xmlns:a16="http://schemas.microsoft.com/office/drawing/2014/main" id="{B8ABF13E-9B31-21FE-3984-1F15A048C08F}"/>
                    </a:ext>
                  </a:extLst>
                </p:cNvPr>
                <p:cNvSpPr txBox="1"/>
                <p:nvPr/>
              </p:nvSpPr>
              <p:spPr>
                <a:xfrm>
                  <a:off x="10871756" y="2098306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β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6" name="ZoneTexte 29">
                  <a:extLst>
                    <a:ext uri="{FF2B5EF4-FFF2-40B4-BE49-F238E27FC236}">
                      <a16:creationId xmlns:a16="http://schemas.microsoft.com/office/drawing/2014/main" id="{C83AA7D0-28D8-FCD2-94D1-203B169D0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1756" y="2098306"/>
                  <a:ext cx="1143203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7692" b="-169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30">
                  <a:extLst>
                    <a:ext uri="{FF2B5EF4-FFF2-40B4-BE49-F238E27FC236}">
                      <a16:creationId xmlns:a16="http://schemas.microsoft.com/office/drawing/2014/main" id="{EDFB420D-986B-4FF2-F0E9-31BD27A6F9C9}"/>
                    </a:ext>
                  </a:extLst>
                </p:cNvPr>
                <p:cNvSpPr txBox="1"/>
                <p:nvPr/>
              </p:nvSpPr>
              <p:spPr>
                <a:xfrm>
                  <a:off x="10879539" y="4107863"/>
                  <a:ext cx="11432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fr-FR" dirty="0"/>
                    <a:t>-</a:t>
                  </a:r>
                  <a:r>
                    <a:rPr lang="fr-FR" dirty="0" err="1"/>
                    <a:t>chain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9" name="ZoneTexte 30">
                  <a:extLst>
                    <a:ext uri="{FF2B5EF4-FFF2-40B4-BE49-F238E27FC236}">
                      <a16:creationId xmlns:a16="http://schemas.microsoft.com/office/drawing/2014/main" id="{EDFB420D-986B-4FF2-F0E9-31BD27A6F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9539" y="4107863"/>
                  <a:ext cx="1143203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9259" b="-40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onnecteur droit avec flèche 3">
              <a:extLst>
                <a:ext uri="{FF2B5EF4-FFF2-40B4-BE49-F238E27FC236}">
                  <a16:creationId xmlns:a16="http://schemas.microsoft.com/office/drawing/2014/main" id="{6F5E5FC6-C8E2-73FF-6FBB-B72A66AA81C4}"/>
                </a:ext>
              </a:extLst>
            </p:cNvPr>
            <p:cNvCxnSpPr/>
            <p:nvPr/>
          </p:nvCxnSpPr>
          <p:spPr>
            <a:xfrm flipH="1">
              <a:off x="9958135" y="1881163"/>
              <a:ext cx="281674" cy="10439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ZoneTexte 7">
              <a:extLst>
                <a:ext uri="{FF2B5EF4-FFF2-40B4-BE49-F238E27FC236}">
                  <a16:creationId xmlns:a16="http://schemas.microsoft.com/office/drawing/2014/main" id="{487EFFB0-75ED-56DE-EE78-04D53DFC6AF9}"/>
                </a:ext>
              </a:extLst>
            </p:cNvPr>
            <p:cNvSpPr txBox="1"/>
            <p:nvPr/>
          </p:nvSpPr>
          <p:spPr>
            <a:xfrm>
              <a:off x="10157362" y="1558969"/>
              <a:ext cx="81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Heme</a:t>
              </a:r>
              <a:endParaRPr lang="en-US" dirty="0"/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1D14F73B-157A-20D2-9C41-C98AD58E9429}"/>
              </a:ext>
            </a:extLst>
          </p:cNvPr>
          <p:cNvGrpSpPr/>
          <p:nvPr/>
        </p:nvGrpSpPr>
        <p:grpSpPr>
          <a:xfrm>
            <a:off x="2324447" y="5522203"/>
            <a:ext cx="7543106" cy="1159831"/>
            <a:chOff x="2082815" y="5361563"/>
            <a:chExt cx="7543106" cy="1159831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7E3E8EAB-F0F8-02E0-B0E9-742DDCB63E83}"/>
                </a:ext>
              </a:extLst>
            </p:cNvPr>
            <p:cNvSpPr txBox="1"/>
            <p:nvPr/>
          </p:nvSpPr>
          <p:spPr>
            <a:xfrm>
              <a:off x="2082815" y="5361563"/>
              <a:ext cx="3074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rgbClr val="32495A"/>
                  </a:solidFill>
                </a:rPr>
                <a:t>Environmental</a:t>
              </a:r>
              <a:r>
                <a:rPr lang="fr-FR" sz="2000" b="1" dirty="0">
                  <a:solidFill>
                    <a:srgbClr val="32495A"/>
                  </a:solidFill>
                </a:rPr>
                <a:t> </a:t>
              </a:r>
              <a:r>
                <a:rPr lang="fr-FR" sz="2000" b="1" dirty="0" err="1">
                  <a:solidFill>
                    <a:srgbClr val="32495A"/>
                  </a:solidFill>
                </a:rPr>
                <a:t>adaptability</a:t>
              </a:r>
              <a:endParaRPr lang="fr-FR" sz="2000" b="1" dirty="0">
                <a:solidFill>
                  <a:srgbClr val="32495A"/>
                </a:solidFill>
              </a:endParaRPr>
            </a:p>
          </p:txBody>
        </p:sp>
        <p:sp>
          <p:nvSpPr>
            <p:cNvPr id="64" name="TextBox 12">
              <a:extLst>
                <a:ext uri="{FF2B5EF4-FFF2-40B4-BE49-F238E27FC236}">
                  <a16:creationId xmlns:a16="http://schemas.microsoft.com/office/drawing/2014/main" id="{F5BD7EF5-0145-E721-3402-75E6F787226C}"/>
                </a:ext>
              </a:extLst>
            </p:cNvPr>
            <p:cNvSpPr txBox="1"/>
            <p:nvPr/>
          </p:nvSpPr>
          <p:spPr>
            <a:xfrm>
              <a:off x="6075258" y="5361563"/>
              <a:ext cx="35506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2495A"/>
                  </a:solidFill>
                </a:rPr>
                <a:t>Structure-</a:t>
              </a:r>
              <a:r>
                <a:rPr lang="fr-FR" sz="2000" b="1" dirty="0" err="1">
                  <a:solidFill>
                    <a:srgbClr val="32495A"/>
                  </a:solidFill>
                </a:rPr>
                <a:t>function</a:t>
              </a:r>
              <a:r>
                <a:rPr lang="fr-FR" sz="2000" b="1" dirty="0">
                  <a:solidFill>
                    <a:srgbClr val="32495A"/>
                  </a:solidFill>
                </a:rPr>
                <a:t> relation</a:t>
              </a:r>
            </a:p>
          </p:txBody>
        </p:sp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id="{086E6198-88D8-D55D-6DC2-460D825AE802}"/>
                </a:ext>
              </a:extLst>
            </p:cNvPr>
            <p:cNvSpPr txBox="1"/>
            <p:nvPr/>
          </p:nvSpPr>
          <p:spPr>
            <a:xfrm>
              <a:off x="2794770" y="6121284"/>
              <a:ext cx="612277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rgbClr val="32495A"/>
                  </a:solidFill>
                </a:rPr>
                <a:t>Phylogeny</a:t>
              </a:r>
              <a:r>
                <a:rPr lang="fr-FR" sz="2000" b="1" dirty="0">
                  <a:solidFill>
                    <a:srgbClr val="32495A"/>
                  </a:solidFill>
                </a:rPr>
                <a:t> </a:t>
              </a:r>
            </a:p>
          </p:txBody>
        </p:sp>
      </p:grpSp>
      <p:cxnSp>
        <p:nvCxnSpPr>
          <p:cNvPr id="66" name="Straight Connector 16">
            <a:extLst>
              <a:ext uri="{FF2B5EF4-FFF2-40B4-BE49-F238E27FC236}">
                <a16:creationId xmlns:a16="http://schemas.microsoft.com/office/drawing/2014/main" id="{7FAA7AC5-D12C-ED25-890B-F104C1888DFF}"/>
              </a:ext>
            </a:extLst>
          </p:cNvPr>
          <p:cNvCxnSpPr>
            <a:cxnSpLocks/>
            <a:stCxn id="26" idx="3"/>
            <a:endCxn id="67" idx="1"/>
          </p:cNvCxnSpPr>
          <p:nvPr/>
        </p:nvCxnSpPr>
        <p:spPr>
          <a:xfrm flipV="1">
            <a:off x="1330969" y="2386437"/>
            <a:ext cx="1709267" cy="107613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7">
            <a:extLst>
              <a:ext uri="{FF2B5EF4-FFF2-40B4-BE49-F238E27FC236}">
                <a16:creationId xmlns:a16="http://schemas.microsoft.com/office/drawing/2014/main" id="{AB9A0638-268D-2465-8BBD-5561E2362394}"/>
              </a:ext>
            </a:extLst>
          </p:cNvPr>
          <p:cNvSpPr/>
          <p:nvPr/>
        </p:nvSpPr>
        <p:spPr>
          <a:xfrm>
            <a:off x="2549165" y="1895366"/>
            <a:ext cx="3353241" cy="3353241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20">
            <a:extLst>
              <a:ext uri="{FF2B5EF4-FFF2-40B4-BE49-F238E27FC236}">
                <a16:creationId xmlns:a16="http://schemas.microsoft.com/office/drawing/2014/main" id="{2355C4A3-1DCD-FCAE-5976-BF6597450E94}"/>
              </a:ext>
            </a:extLst>
          </p:cNvPr>
          <p:cNvCxnSpPr>
            <a:stCxn id="26" idx="3"/>
            <a:endCxn id="67" idx="3"/>
          </p:cNvCxnSpPr>
          <p:nvPr/>
        </p:nvCxnSpPr>
        <p:spPr>
          <a:xfrm>
            <a:off x="1330969" y="3462575"/>
            <a:ext cx="1709267" cy="129496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7" r="48416" b="30182"/>
          <a:stretch/>
        </p:blipFill>
        <p:spPr>
          <a:xfrm>
            <a:off x="280443" y="1765637"/>
            <a:ext cx="1216073" cy="926128"/>
          </a:xfrm>
          <a:prstGeom prst="rect">
            <a:avLst/>
          </a:prstGeom>
        </p:spPr>
      </p:pic>
      <p:sp>
        <p:nvSpPr>
          <p:cNvPr id="31" name="Espace réservé du numéro de diapositive 92"/>
          <p:cNvSpPr txBox="1">
            <a:spLocks/>
          </p:cNvSpPr>
          <p:nvPr/>
        </p:nvSpPr>
        <p:spPr>
          <a:xfrm>
            <a:off x="9188896" y="6555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 rot="965122">
            <a:off x="5582904" y="1458987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i="1" dirty="0" smtClean="0">
                <a:latin typeface="Bodoni MT Condensed" panose="02070606080606020203" pitchFamily="18" charset="0"/>
              </a:rPr>
              <a:t>?</a:t>
            </a:r>
            <a:endParaRPr lang="en-US" sz="8000" i="1" dirty="0">
              <a:latin typeface="Bodoni MT Condensed" panose="02070606080606020203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C02F242-A829-9FF9-5014-9CAE279771BE}"/>
              </a:ext>
            </a:extLst>
          </p:cNvPr>
          <p:cNvSpPr txBox="1"/>
          <p:nvPr/>
        </p:nvSpPr>
        <p:spPr>
          <a:xfrm>
            <a:off x="8615377" y="2085419"/>
            <a:ext cx="179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Subunit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cofactor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4">
                    <a:lumMod val="50000"/>
                  </a:schemeClr>
                </a:solidFill>
              </a:rPr>
              <a:t>characterization</a:t>
            </a:r>
            <a:endParaRPr lang="fr-FR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/>
          <a:srcRect l="389" t="1185" r="1104" b="1883"/>
          <a:stretch/>
        </p:blipFill>
        <p:spPr>
          <a:xfrm>
            <a:off x="271549" y="4379975"/>
            <a:ext cx="3912467" cy="2312356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 rotWithShape="1">
          <a:blip r:embed="rId4"/>
          <a:srcRect l="10050" t="3965" r="4589" b="1712"/>
          <a:stretch/>
        </p:blipFill>
        <p:spPr>
          <a:xfrm>
            <a:off x="409574" y="847724"/>
            <a:ext cx="5095875" cy="3248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08821"/>
            <a:ext cx="12192000" cy="36000"/>
          </a:xfrm>
          <a:prstGeom prst="rect">
            <a:avLst/>
          </a:prstGeom>
          <a:solidFill>
            <a:srgbClr val="F2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ZoneTexte 112"/>
          <p:cNvSpPr txBox="1"/>
          <p:nvPr/>
        </p:nvSpPr>
        <p:spPr>
          <a:xfrm>
            <a:off x="5404681" y="2470359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150 </a:t>
            </a:r>
            <a:r>
              <a:rPr lang="fr-FR" sz="1200" dirty="0" err="1"/>
              <a:t>mM</a:t>
            </a:r>
            <a:r>
              <a:rPr lang="fr-FR" sz="1200" dirty="0"/>
              <a:t> </a:t>
            </a:r>
            <a:r>
              <a:rPr lang="fr-FR" sz="1200" dirty="0" err="1"/>
              <a:t>AmAc</a:t>
            </a:r>
            <a:endParaRPr lang="en-US" sz="12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3977942" y="3354115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</a:t>
            </a:r>
            <a:r>
              <a:rPr lang="fr-FR" sz="1200" dirty="0" err="1"/>
              <a:t>mM</a:t>
            </a:r>
            <a:r>
              <a:rPr lang="fr-FR" sz="1200" dirty="0"/>
              <a:t> </a:t>
            </a:r>
            <a:r>
              <a:rPr lang="fr-FR" sz="1200" dirty="0" err="1"/>
              <a:t>AmAc</a:t>
            </a:r>
            <a:endParaRPr lang="en-US" sz="1200" dirty="0"/>
          </a:p>
        </p:txBody>
      </p:sp>
      <p:sp>
        <p:nvSpPr>
          <p:cNvPr id="111" name="ZoneTexte 110"/>
          <p:cNvSpPr txBox="1"/>
          <p:nvPr/>
        </p:nvSpPr>
        <p:spPr>
          <a:xfrm>
            <a:off x="4423507" y="3077116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50 </a:t>
            </a:r>
            <a:r>
              <a:rPr lang="fr-FR" sz="1200" dirty="0" err="1"/>
              <a:t>mM</a:t>
            </a:r>
            <a:r>
              <a:rPr lang="fr-FR" sz="1200" dirty="0"/>
              <a:t> </a:t>
            </a:r>
            <a:r>
              <a:rPr lang="fr-FR" sz="1200" dirty="0" err="1"/>
              <a:t>AmAc</a:t>
            </a:r>
            <a:endParaRPr lang="en-US" sz="12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4912097" y="2777227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 </a:t>
            </a:r>
            <a:r>
              <a:rPr lang="fr-FR" sz="1200" dirty="0" err="1"/>
              <a:t>mM</a:t>
            </a:r>
            <a:r>
              <a:rPr lang="fr-FR" sz="1200" dirty="0"/>
              <a:t> </a:t>
            </a:r>
            <a:r>
              <a:rPr lang="fr-FR" sz="1200" dirty="0" err="1"/>
              <a:t>AmAc</a:t>
            </a:r>
            <a:endParaRPr lang="en-US" sz="1200" dirty="0"/>
          </a:p>
        </p:txBody>
      </p:sp>
      <p:sp>
        <p:nvSpPr>
          <p:cNvPr id="116" name="ZoneTexte 115"/>
          <p:cNvSpPr txBox="1"/>
          <p:nvPr/>
        </p:nvSpPr>
        <p:spPr>
          <a:xfrm>
            <a:off x="1463267" y="1759892"/>
            <a:ext cx="11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High </a:t>
            </a:r>
            <a:r>
              <a:rPr lang="fr-FR" sz="1200" b="1" dirty="0" err="1"/>
              <a:t>ionic</a:t>
            </a:r>
            <a:r>
              <a:rPr lang="fr-FR" sz="1200" b="1" dirty="0"/>
              <a:t> </a:t>
            </a:r>
            <a:r>
              <a:rPr lang="fr-FR" sz="1200" b="1" dirty="0" err="1"/>
              <a:t>strength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454025" y="2045990"/>
            <a:ext cx="971550" cy="694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avec flèche 113"/>
          <p:cNvCxnSpPr/>
          <p:nvPr/>
        </p:nvCxnSpPr>
        <p:spPr>
          <a:xfrm flipV="1">
            <a:off x="443835" y="2085367"/>
            <a:ext cx="1259821" cy="8096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-35403" y="2915727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Low</a:t>
            </a:r>
            <a:r>
              <a:rPr lang="fr-FR" sz="1200" b="1" dirty="0"/>
              <a:t> </a:t>
            </a:r>
            <a:r>
              <a:rPr lang="fr-FR" sz="1200" b="1" dirty="0" err="1"/>
              <a:t>ionic</a:t>
            </a:r>
            <a:r>
              <a:rPr lang="fr-FR" sz="1200" b="1" dirty="0"/>
              <a:t> </a:t>
            </a:r>
            <a:r>
              <a:rPr lang="fr-FR" sz="1200" b="1" dirty="0" err="1"/>
              <a:t>strength</a:t>
            </a:r>
            <a:endParaRPr lang="en-US" sz="1200" b="1" dirty="0"/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 rotWithShape="1">
          <a:blip r:embed="rId5"/>
          <a:srcRect t="26074" b="23995"/>
          <a:stretch/>
        </p:blipFill>
        <p:spPr>
          <a:xfrm rot="643763">
            <a:off x="66511" y="1352882"/>
            <a:ext cx="1212389" cy="403188"/>
          </a:xfrm>
          <a:prstGeom prst="rect">
            <a:avLst/>
          </a:prstGeom>
        </p:spPr>
      </p:pic>
      <p:sp>
        <p:nvSpPr>
          <p:cNvPr id="121" name="ZoneTexte 120"/>
          <p:cNvSpPr txBox="1"/>
          <p:nvPr/>
        </p:nvSpPr>
        <p:spPr>
          <a:xfrm>
            <a:off x="13248" y="698263"/>
            <a:ext cx="4023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BEH SEC </a:t>
            </a:r>
            <a:r>
              <a:rPr lang="en-US" sz="1400" dirty="0">
                <a:cs typeface="Arial" panose="020B0604020202020204" pitchFamily="34" charset="0"/>
              </a:rPr>
              <a:t>column (Waters), </a:t>
            </a:r>
          </a:p>
          <a:p>
            <a:r>
              <a:rPr lang="en-US" sz="1400" dirty="0">
                <a:cs typeface="Arial" panose="020B0604020202020204" pitchFamily="34" charset="0"/>
              </a:rPr>
              <a:t>4.6 x 150 mm, 1.7 µm, 200 Å</a:t>
            </a:r>
          </a:p>
          <a:p>
            <a:r>
              <a:rPr lang="en-US" sz="1400" dirty="0">
                <a:cs typeface="Arial" panose="020B0604020202020204" pitchFamily="34" charset="0"/>
              </a:rPr>
              <a:t>10 </a:t>
            </a:r>
            <a:r>
              <a:rPr lang="en-US" sz="1400" dirty="0" err="1">
                <a:cs typeface="Arial" panose="020B0604020202020204" pitchFamily="34" charset="0"/>
              </a:rPr>
              <a:t>mM</a:t>
            </a:r>
            <a:r>
              <a:rPr lang="en-US" sz="1400" dirty="0">
                <a:cs typeface="Arial" panose="020B0604020202020204" pitchFamily="34" charset="0"/>
              </a:rPr>
              <a:t> Ammonium Acetate (</a:t>
            </a:r>
            <a:r>
              <a:rPr lang="en-US" sz="1400" dirty="0" err="1">
                <a:cs typeface="Arial" panose="020B0604020202020204" pitchFamily="34" charset="0"/>
              </a:rPr>
              <a:t>AmAc</a:t>
            </a:r>
            <a:r>
              <a:rPr lang="en-US" sz="1400" dirty="0">
                <a:cs typeface="Arial" panose="020B0604020202020204" pitchFamily="34" charset="0"/>
              </a:rPr>
              <a:t>)</a:t>
            </a:r>
            <a:endParaRPr lang="en-US" sz="1400" baseline="-25000" dirty="0">
              <a:cs typeface="Arial" panose="020B0604020202020204" pitchFamily="34" charset="0"/>
            </a:endParaRPr>
          </a:p>
        </p:txBody>
      </p:sp>
      <p:sp>
        <p:nvSpPr>
          <p:cNvPr id="123" name="Titre 1"/>
          <p:cNvSpPr txBox="1">
            <a:spLocks/>
          </p:cNvSpPr>
          <p:nvPr/>
        </p:nvSpPr>
        <p:spPr>
          <a:xfrm>
            <a:off x="163484" y="141606"/>
            <a:ext cx="12419041" cy="44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3"/>
                </a:solidFill>
              </a:rPr>
              <a:t>Chromatographic separation optimization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352573" y="3172795"/>
            <a:ext cx="688720" cy="261610"/>
            <a:chOff x="2352573" y="3172795"/>
            <a:chExt cx="688720" cy="261610"/>
          </a:xfrm>
        </p:grpSpPr>
        <p:sp>
          <p:nvSpPr>
            <p:cNvPr id="6" name="Rectangle 5"/>
            <p:cNvSpPr/>
            <p:nvPr/>
          </p:nvSpPr>
          <p:spPr>
            <a:xfrm>
              <a:off x="2436283" y="3258586"/>
              <a:ext cx="131234" cy="95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352573" y="3172795"/>
              <a:ext cx="688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T1</a:t>
              </a:r>
              <a:endParaRPr lang="en-US" sz="1100" b="1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498099" y="2421424"/>
            <a:ext cx="595098" cy="261610"/>
            <a:chOff x="2498099" y="2421424"/>
            <a:chExt cx="595098" cy="261610"/>
          </a:xfrm>
        </p:grpSpPr>
        <p:sp>
          <p:nvSpPr>
            <p:cNvPr id="3" name="Rectangle 2"/>
            <p:cNvSpPr/>
            <p:nvPr/>
          </p:nvSpPr>
          <p:spPr>
            <a:xfrm>
              <a:off x="2567517" y="2490211"/>
              <a:ext cx="190500" cy="102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498099" y="2421424"/>
              <a:ext cx="595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T2</a:t>
              </a:r>
              <a:endParaRPr lang="en-US" sz="11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696933" y="2967260"/>
            <a:ext cx="628022" cy="261610"/>
            <a:chOff x="2696933" y="2967260"/>
            <a:chExt cx="628022" cy="261610"/>
          </a:xfrm>
        </p:grpSpPr>
        <p:sp>
          <p:nvSpPr>
            <p:cNvPr id="8" name="Rectangle 7"/>
            <p:cNvSpPr/>
            <p:nvPr/>
          </p:nvSpPr>
          <p:spPr>
            <a:xfrm>
              <a:off x="2758017" y="3038730"/>
              <a:ext cx="206285" cy="10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696933" y="2967260"/>
              <a:ext cx="6280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T3</a:t>
              </a:r>
              <a:endParaRPr lang="en-US" sz="1100" b="1" dirty="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4503484" y="5068752"/>
            <a:ext cx="7441157" cy="1323439"/>
          </a:xfrm>
          <a:prstGeom prst="rect">
            <a:avLst/>
          </a:prstGeom>
          <a:noFill/>
          <a:ln w="28575">
            <a:solidFill>
              <a:srgbClr val="F2C1B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2C1BE"/>
              </a:buClr>
              <a:buFont typeface="Wingdings" panose="05000000000000000000" pitchFamily="2" charset="2"/>
              <a:buChar char="v"/>
            </a:pPr>
            <a:r>
              <a:rPr lang="fr-FR" sz="1400" dirty="0" err="1"/>
              <a:t>Only</a:t>
            </a:r>
            <a:r>
              <a:rPr lang="fr-FR" sz="1400" dirty="0"/>
              <a:t> a concentration of </a:t>
            </a:r>
            <a:r>
              <a:rPr lang="fr-FR" sz="1400" b="1" dirty="0"/>
              <a:t>10 </a:t>
            </a:r>
            <a:r>
              <a:rPr lang="fr-FR" sz="1400" b="1" dirty="0" err="1"/>
              <a:t>mM</a:t>
            </a:r>
            <a:r>
              <a:rPr lang="fr-FR" sz="1400" b="1" dirty="0"/>
              <a:t> </a:t>
            </a:r>
            <a:r>
              <a:rPr lang="fr-FR" sz="1400" dirty="0"/>
              <a:t>of </a:t>
            </a:r>
            <a:r>
              <a:rPr lang="fr-FR" sz="1400" dirty="0" err="1"/>
              <a:t>AmAc</a:t>
            </a:r>
            <a:r>
              <a:rPr lang="fr-FR" sz="1400" dirty="0"/>
              <a:t> </a:t>
            </a:r>
            <a:r>
              <a:rPr lang="fr-FR" sz="1400" dirty="0" err="1"/>
              <a:t>allows</a:t>
            </a:r>
            <a:r>
              <a:rPr lang="fr-FR" sz="1400" dirty="0"/>
              <a:t> the </a:t>
            </a:r>
            <a:r>
              <a:rPr lang="fr-FR" sz="1400" dirty="0" err="1"/>
              <a:t>separation</a:t>
            </a:r>
            <a:r>
              <a:rPr lang="fr-FR" sz="1400" dirty="0"/>
              <a:t> of </a:t>
            </a:r>
            <a:r>
              <a:rPr lang="fr-FR" sz="1400" dirty="0" err="1"/>
              <a:t>tetramers</a:t>
            </a:r>
            <a:r>
              <a:rPr lang="fr-FR" sz="1400" dirty="0"/>
              <a:t>.</a:t>
            </a:r>
          </a:p>
          <a:p>
            <a:pPr>
              <a:buClr>
                <a:srgbClr val="F2C1BE"/>
              </a:buClr>
            </a:pPr>
            <a:endParaRPr lang="fr-FR" sz="500" dirty="0"/>
          </a:p>
          <a:p>
            <a:pPr>
              <a:buClr>
                <a:srgbClr val="F2C1BE"/>
              </a:buClr>
            </a:pP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L</a:t>
            </a:r>
            <a:r>
              <a:rPr lang="en-US" sz="1400" dirty="0">
                <a:solidFill>
                  <a:srgbClr val="FFFFFF"/>
                </a:solidFill>
              </a:rPr>
              <a:t>ow energy analysis allows the transmission of </a:t>
            </a:r>
            <a:r>
              <a:rPr lang="en-US" sz="1400" b="1" dirty="0">
                <a:solidFill>
                  <a:srgbClr val="FFFFFF"/>
                </a:solidFill>
              </a:rPr>
              <a:t>intact tetramers, </a:t>
            </a:r>
            <a:r>
              <a:rPr lang="en-US" sz="1400" dirty="0">
                <a:solidFill>
                  <a:srgbClr val="FFFFFF"/>
                </a:solidFill>
              </a:rPr>
              <a:t>thus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affording information on their molecular weight.</a:t>
            </a:r>
          </a:p>
          <a:p>
            <a:pPr>
              <a:buClr>
                <a:srgbClr val="F2C1BE"/>
              </a:buClr>
            </a:pPr>
            <a:endParaRPr lang="en-US" sz="500" dirty="0">
              <a:solidFill>
                <a:srgbClr val="FFFFFF"/>
              </a:solidFill>
            </a:endParaRPr>
          </a:p>
          <a:p>
            <a:pPr>
              <a:buClr>
                <a:srgbClr val="F2C1BE"/>
              </a:buClr>
            </a:pP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H</a:t>
            </a:r>
            <a:r>
              <a:rPr lang="en-US" sz="1400" dirty="0">
                <a:solidFill>
                  <a:srgbClr val="FFFFFF"/>
                </a:solidFill>
              </a:rPr>
              <a:t>igh energy analysis </a:t>
            </a:r>
            <a:r>
              <a:rPr lang="en-US" sz="1400" dirty="0" err="1">
                <a:solidFill>
                  <a:srgbClr val="FFFFFF"/>
                </a:solidFill>
              </a:rPr>
              <a:t>favours</a:t>
            </a:r>
            <a:r>
              <a:rPr lang="en-US" sz="1400" dirty="0">
                <a:solidFill>
                  <a:srgbClr val="FFFFFF"/>
                </a:solidFill>
              </a:rPr>
              <a:t> the subunit release of each tetramer.</a:t>
            </a:r>
          </a:p>
          <a:p>
            <a:pPr>
              <a:buClr>
                <a:srgbClr val="F2C1BE"/>
              </a:buClr>
            </a:pPr>
            <a:r>
              <a:rPr lang="fr-FR" sz="1400" dirty="0">
                <a:solidFill>
                  <a:srgbClr val="FFFFFF"/>
                </a:solidFill>
              </a:rPr>
              <a:t>	→ </a:t>
            </a:r>
            <a:r>
              <a:rPr lang="en-US" sz="1400" b="1" dirty="0">
                <a:solidFill>
                  <a:srgbClr val="FFFFFF"/>
                </a:solidFill>
              </a:rPr>
              <a:t>binding stoichiometry </a:t>
            </a:r>
            <a:r>
              <a:rPr lang="en-US" sz="1400" dirty="0">
                <a:solidFill>
                  <a:srgbClr val="FFFFFF"/>
                </a:solidFill>
              </a:rPr>
              <a:t>of each tetramer </a:t>
            </a:r>
          </a:p>
        </p:txBody>
      </p:sp>
      <p:sp>
        <p:nvSpPr>
          <p:cNvPr id="28" name="Espace réservé du numéro de diapositive 92"/>
          <p:cNvSpPr txBox="1">
            <a:spLocks/>
          </p:cNvSpPr>
          <p:nvPr/>
        </p:nvSpPr>
        <p:spPr>
          <a:xfrm>
            <a:off x="9188896" y="6555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0369" t="3987" r="3632" b="3073"/>
          <a:stretch/>
        </p:blipFill>
        <p:spPr>
          <a:xfrm>
            <a:off x="428625" y="847725"/>
            <a:ext cx="5133976" cy="3200400"/>
          </a:xfrm>
          <a:prstGeom prst="rect">
            <a:avLst/>
          </a:prstGeom>
        </p:spPr>
      </p:pic>
      <p:sp>
        <p:nvSpPr>
          <p:cNvPr id="100" name="ZoneTexte 99"/>
          <p:cNvSpPr txBox="1"/>
          <p:nvPr/>
        </p:nvSpPr>
        <p:spPr>
          <a:xfrm>
            <a:off x="3977942" y="3354115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</a:t>
            </a:r>
            <a:r>
              <a:rPr lang="fr-FR" sz="1200" dirty="0" err="1"/>
              <a:t>mM</a:t>
            </a:r>
            <a:r>
              <a:rPr lang="fr-FR" sz="1200" dirty="0"/>
              <a:t> </a:t>
            </a:r>
            <a:r>
              <a:rPr lang="fr-FR" sz="1200" dirty="0" err="1"/>
              <a:t>AmAc</a:t>
            </a:r>
            <a:endParaRPr lang="en-US" sz="1200" dirty="0"/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3859" r="13203" b="46680"/>
          <a:stretch/>
        </p:blipFill>
        <p:spPr>
          <a:xfrm>
            <a:off x="5361949" y="1484655"/>
            <a:ext cx="6643479" cy="1458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08821"/>
            <a:ext cx="12192000" cy="36000"/>
          </a:xfrm>
          <a:prstGeom prst="rect">
            <a:avLst/>
          </a:prstGeom>
          <a:solidFill>
            <a:srgbClr val="F2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ZoneTexte 115"/>
          <p:cNvSpPr txBox="1"/>
          <p:nvPr/>
        </p:nvSpPr>
        <p:spPr>
          <a:xfrm>
            <a:off x="1463267" y="1759892"/>
            <a:ext cx="11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High </a:t>
            </a:r>
            <a:r>
              <a:rPr lang="fr-FR" sz="1200" b="1" dirty="0" err="1"/>
              <a:t>ionic</a:t>
            </a:r>
            <a:r>
              <a:rPr lang="fr-FR" sz="1200" b="1" dirty="0"/>
              <a:t> </a:t>
            </a:r>
            <a:r>
              <a:rPr lang="fr-FR" sz="1200" b="1" dirty="0" err="1"/>
              <a:t>strength</a:t>
            </a:r>
            <a:endParaRPr lang="en-US" sz="1200" b="1" dirty="0"/>
          </a:p>
        </p:txBody>
      </p:sp>
      <p:cxnSp>
        <p:nvCxnSpPr>
          <p:cNvPr id="114" name="Connecteur droit avec flèche 113"/>
          <p:cNvCxnSpPr/>
          <p:nvPr/>
        </p:nvCxnSpPr>
        <p:spPr>
          <a:xfrm flipV="1">
            <a:off x="443835" y="2085367"/>
            <a:ext cx="1259821" cy="8096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-35403" y="2915727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Low</a:t>
            </a:r>
            <a:r>
              <a:rPr lang="fr-FR" sz="1200" b="1" dirty="0"/>
              <a:t> </a:t>
            </a:r>
            <a:r>
              <a:rPr lang="fr-FR" sz="1200" b="1" dirty="0" err="1"/>
              <a:t>ionic</a:t>
            </a:r>
            <a:r>
              <a:rPr lang="fr-FR" sz="1200" b="1" dirty="0"/>
              <a:t> </a:t>
            </a:r>
            <a:r>
              <a:rPr lang="fr-FR" sz="1200" b="1" dirty="0" err="1"/>
              <a:t>strength</a:t>
            </a:r>
            <a:endParaRPr lang="en-US" sz="12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/>
          <a:srcRect t="26074" b="23995"/>
          <a:stretch/>
        </p:blipFill>
        <p:spPr>
          <a:xfrm rot="643763">
            <a:off x="66511" y="1352882"/>
            <a:ext cx="1212389" cy="40318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11544300" y="2895055"/>
            <a:ext cx="561975" cy="45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itre 1"/>
          <p:cNvSpPr txBox="1">
            <a:spLocks/>
          </p:cNvSpPr>
          <p:nvPr/>
        </p:nvSpPr>
        <p:spPr>
          <a:xfrm>
            <a:off x="163484" y="141606"/>
            <a:ext cx="12419041" cy="44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3"/>
                </a:solidFill>
              </a:rPr>
              <a:t>Identification of tetramers (MS1)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352573" y="3172795"/>
            <a:ext cx="688720" cy="261610"/>
            <a:chOff x="2352573" y="3172795"/>
            <a:chExt cx="688720" cy="261610"/>
          </a:xfrm>
        </p:grpSpPr>
        <p:sp>
          <p:nvSpPr>
            <p:cNvPr id="19" name="Rectangle 18"/>
            <p:cNvSpPr/>
            <p:nvPr/>
          </p:nvSpPr>
          <p:spPr>
            <a:xfrm>
              <a:off x="2436283" y="3258586"/>
              <a:ext cx="131234" cy="95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352573" y="3172795"/>
              <a:ext cx="688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T1</a:t>
              </a:r>
              <a:endParaRPr lang="en-US" sz="1100" b="1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498099" y="2421424"/>
            <a:ext cx="595098" cy="261610"/>
            <a:chOff x="2498099" y="2421424"/>
            <a:chExt cx="595098" cy="261610"/>
          </a:xfrm>
        </p:grpSpPr>
        <p:sp>
          <p:nvSpPr>
            <p:cNvPr id="22" name="Rectangle 21"/>
            <p:cNvSpPr/>
            <p:nvPr/>
          </p:nvSpPr>
          <p:spPr>
            <a:xfrm>
              <a:off x="2567517" y="2490211"/>
              <a:ext cx="190500" cy="102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498099" y="2421424"/>
              <a:ext cx="595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T2</a:t>
              </a:r>
              <a:endParaRPr lang="en-US" sz="1100" b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696933" y="2967260"/>
            <a:ext cx="628022" cy="261610"/>
            <a:chOff x="2696933" y="2967260"/>
            <a:chExt cx="628022" cy="261610"/>
          </a:xfrm>
        </p:grpSpPr>
        <p:sp>
          <p:nvSpPr>
            <p:cNvPr id="25" name="Rectangle 24"/>
            <p:cNvSpPr/>
            <p:nvPr/>
          </p:nvSpPr>
          <p:spPr>
            <a:xfrm>
              <a:off x="2758017" y="3038730"/>
              <a:ext cx="206285" cy="10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696933" y="2967260"/>
              <a:ext cx="6280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T3</a:t>
              </a:r>
              <a:endParaRPr lang="en-US" sz="1100" b="1" dirty="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3248" y="698263"/>
            <a:ext cx="4023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BEH SEC </a:t>
            </a:r>
            <a:r>
              <a:rPr lang="en-US" sz="1400" dirty="0">
                <a:cs typeface="Arial" panose="020B0604020202020204" pitchFamily="34" charset="0"/>
              </a:rPr>
              <a:t>column (Waters), </a:t>
            </a:r>
          </a:p>
          <a:p>
            <a:r>
              <a:rPr lang="en-US" sz="1400" dirty="0">
                <a:cs typeface="Arial" panose="020B0604020202020204" pitchFamily="34" charset="0"/>
              </a:rPr>
              <a:t>4.6 x 150 mm, 1.7 µm, 200 Å</a:t>
            </a:r>
          </a:p>
          <a:p>
            <a:r>
              <a:rPr lang="en-US" sz="1400" dirty="0">
                <a:cs typeface="Arial" panose="020B0604020202020204" pitchFamily="34" charset="0"/>
              </a:rPr>
              <a:t>10 </a:t>
            </a:r>
            <a:r>
              <a:rPr lang="en-US" sz="1400" dirty="0" err="1">
                <a:cs typeface="Arial" panose="020B0604020202020204" pitchFamily="34" charset="0"/>
              </a:rPr>
              <a:t>mM</a:t>
            </a:r>
            <a:r>
              <a:rPr lang="en-US" sz="1400" dirty="0">
                <a:cs typeface="Arial" panose="020B0604020202020204" pitchFamily="34" charset="0"/>
              </a:rPr>
              <a:t> Ammonium Acetate (</a:t>
            </a:r>
            <a:r>
              <a:rPr lang="en-US" sz="1400" dirty="0" err="1">
                <a:cs typeface="Arial" panose="020B0604020202020204" pitchFamily="34" charset="0"/>
              </a:rPr>
              <a:t>AmAc</a:t>
            </a:r>
            <a:r>
              <a:rPr lang="en-US" sz="1400" dirty="0">
                <a:cs typeface="Arial" panose="020B0604020202020204" pitchFamily="34" charset="0"/>
              </a:rPr>
              <a:t>)</a:t>
            </a:r>
            <a:endParaRPr lang="en-US" sz="1400" baseline="-25000" dirty="0"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03484" y="5068752"/>
            <a:ext cx="7441157" cy="1323439"/>
          </a:xfrm>
          <a:prstGeom prst="rect">
            <a:avLst/>
          </a:prstGeom>
          <a:noFill/>
          <a:ln w="28575">
            <a:solidFill>
              <a:srgbClr val="F2C1B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2C1BE"/>
              </a:buClr>
              <a:buFont typeface="Wingdings" panose="05000000000000000000" pitchFamily="2" charset="2"/>
              <a:buChar char="v"/>
            </a:pPr>
            <a:r>
              <a:rPr lang="fr-FR" sz="1400" dirty="0" err="1"/>
              <a:t>Only</a:t>
            </a:r>
            <a:r>
              <a:rPr lang="fr-FR" sz="1400" dirty="0"/>
              <a:t> a concentration of </a:t>
            </a:r>
            <a:r>
              <a:rPr lang="fr-FR" sz="1400" b="1" dirty="0"/>
              <a:t>10 </a:t>
            </a:r>
            <a:r>
              <a:rPr lang="fr-FR" sz="1400" b="1" dirty="0" err="1"/>
              <a:t>mM</a:t>
            </a:r>
            <a:r>
              <a:rPr lang="fr-FR" sz="1400" b="1" dirty="0"/>
              <a:t> </a:t>
            </a:r>
            <a:r>
              <a:rPr lang="fr-FR" sz="1400" dirty="0"/>
              <a:t>of </a:t>
            </a:r>
            <a:r>
              <a:rPr lang="fr-FR" sz="1400" dirty="0" err="1"/>
              <a:t>AmAc</a:t>
            </a:r>
            <a:r>
              <a:rPr lang="fr-FR" sz="1400" dirty="0"/>
              <a:t> </a:t>
            </a:r>
            <a:r>
              <a:rPr lang="fr-FR" sz="1400" dirty="0" err="1"/>
              <a:t>allows</a:t>
            </a:r>
            <a:r>
              <a:rPr lang="fr-FR" sz="1400" dirty="0"/>
              <a:t> the </a:t>
            </a:r>
            <a:r>
              <a:rPr lang="fr-FR" sz="1400" dirty="0" err="1"/>
              <a:t>separation</a:t>
            </a:r>
            <a:r>
              <a:rPr lang="fr-FR" sz="1400" dirty="0"/>
              <a:t> of </a:t>
            </a:r>
            <a:r>
              <a:rPr lang="fr-FR" sz="1400" dirty="0" err="1"/>
              <a:t>tetramers</a:t>
            </a:r>
            <a:r>
              <a:rPr lang="fr-FR" sz="1400" dirty="0"/>
              <a:t>.</a:t>
            </a:r>
          </a:p>
          <a:p>
            <a:pPr>
              <a:buClr>
                <a:srgbClr val="F2C1BE"/>
              </a:buClr>
            </a:pPr>
            <a:endParaRPr lang="fr-FR" sz="500" dirty="0"/>
          </a:p>
          <a:p>
            <a:pPr marL="285750" indent="-285750">
              <a:buClr>
                <a:srgbClr val="F2C1BE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ym typeface="Wingdings" panose="05000000000000000000" pitchFamily="2" charset="2"/>
              </a:rPr>
              <a:t>L</a:t>
            </a:r>
            <a:r>
              <a:rPr lang="en-US" sz="1400" dirty="0"/>
              <a:t>ow energy analysis allows the transmission of </a:t>
            </a:r>
            <a:r>
              <a:rPr lang="en-US" sz="1400" b="1" dirty="0"/>
              <a:t>intact tetramers, </a:t>
            </a:r>
            <a:r>
              <a:rPr lang="en-US" sz="1400" dirty="0"/>
              <a:t>thus</a:t>
            </a:r>
            <a:r>
              <a:rPr lang="en-US" sz="1400" b="1" dirty="0"/>
              <a:t> </a:t>
            </a:r>
            <a:r>
              <a:rPr lang="en-US" sz="1400" dirty="0"/>
              <a:t>affording information on their molecular weight.</a:t>
            </a:r>
          </a:p>
          <a:p>
            <a:pPr>
              <a:buClr>
                <a:srgbClr val="F2C1BE"/>
              </a:buClr>
            </a:pPr>
            <a:endParaRPr lang="en-US" sz="500" dirty="0"/>
          </a:p>
          <a:p>
            <a:pPr>
              <a:buClr>
                <a:srgbClr val="F2C1BE"/>
              </a:buClr>
            </a:pP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H</a:t>
            </a:r>
            <a:r>
              <a:rPr lang="en-US" sz="1400" dirty="0">
                <a:solidFill>
                  <a:srgbClr val="FFFFFF"/>
                </a:solidFill>
              </a:rPr>
              <a:t>igh energy analysis </a:t>
            </a:r>
            <a:r>
              <a:rPr lang="en-US" sz="1400" dirty="0" err="1">
                <a:solidFill>
                  <a:srgbClr val="FFFFFF"/>
                </a:solidFill>
              </a:rPr>
              <a:t>favours</a:t>
            </a:r>
            <a:r>
              <a:rPr lang="en-US" sz="1400" dirty="0">
                <a:solidFill>
                  <a:srgbClr val="FFFFFF"/>
                </a:solidFill>
              </a:rPr>
              <a:t> the subunit release of each tetramer.</a:t>
            </a:r>
          </a:p>
          <a:p>
            <a:pPr>
              <a:buClr>
                <a:srgbClr val="F2C1BE"/>
              </a:buClr>
            </a:pPr>
            <a:r>
              <a:rPr lang="fr-FR" sz="1400" dirty="0">
                <a:solidFill>
                  <a:srgbClr val="FFFFFF"/>
                </a:solidFill>
              </a:rPr>
              <a:t>	→ </a:t>
            </a:r>
            <a:r>
              <a:rPr lang="en-US" sz="1400" b="1" dirty="0">
                <a:solidFill>
                  <a:srgbClr val="FFFFFF"/>
                </a:solidFill>
              </a:rPr>
              <a:t>binding stoichiometry </a:t>
            </a:r>
            <a:r>
              <a:rPr lang="en-US" sz="1400" dirty="0">
                <a:solidFill>
                  <a:srgbClr val="FFFFFF"/>
                </a:solidFill>
              </a:rPr>
              <a:t>of each tetramer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1200" y="1484655"/>
            <a:ext cx="422082" cy="38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66881" y="1499405"/>
            <a:ext cx="422082" cy="38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195293" y="1507987"/>
            <a:ext cx="422082" cy="38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" r="39088" b="3637"/>
          <a:stretch/>
        </p:blipFill>
        <p:spPr>
          <a:xfrm>
            <a:off x="6322047" y="1507988"/>
            <a:ext cx="304813" cy="35741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" r="39088" b="3637"/>
          <a:stretch/>
        </p:blipFill>
        <p:spPr>
          <a:xfrm>
            <a:off x="8350083" y="1499405"/>
            <a:ext cx="304813" cy="35741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" r="39088" b="3637"/>
          <a:stretch/>
        </p:blipFill>
        <p:spPr>
          <a:xfrm>
            <a:off x="10312562" y="1507987"/>
            <a:ext cx="304813" cy="357413"/>
          </a:xfrm>
          <a:prstGeom prst="rect">
            <a:avLst/>
          </a:prstGeom>
        </p:spPr>
      </p:pic>
      <p:sp>
        <p:nvSpPr>
          <p:cNvPr id="34" name="Espace réservé du numéro de diapositive 92"/>
          <p:cNvSpPr txBox="1">
            <a:spLocks/>
          </p:cNvSpPr>
          <p:nvPr/>
        </p:nvSpPr>
        <p:spPr>
          <a:xfrm>
            <a:off x="9188896" y="6555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705" y="4337501"/>
            <a:ext cx="3311898" cy="22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0369" t="3987" r="3632" b="3073"/>
          <a:stretch/>
        </p:blipFill>
        <p:spPr>
          <a:xfrm>
            <a:off x="428625" y="847725"/>
            <a:ext cx="5133976" cy="3200400"/>
          </a:xfrm>
          <a:prstGeom prst="rect">
            <a:avLst/>
          </a:prstGeom>
        </p:spPr>
      </p:pic>
      <p:sp>
        <p:nvSpPr>
          <p:cNvPr id="100" name="ZoneTexte 99"/>
          <p:cNvSpPr txBox="1"/>
          <p:nvPr/>
        </p:nvSpPr>
        <p:spPr>
          <a:xfrm>
            <a:off x="3977942" y="3354115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</a:t>
            </a:r>
            <a:r>
              <a:rPr lang="fr-FR" sz="1200" dirty="0" err="1"/>
              <a:t>mM</a:t>
            </a:r>
            <a:r>
              <a:rPr lang="fr-FR" sz="1200" dirty="0"/>
              <a:t> </a:t>
            </a:r>
            <a:r>
              <a:rPr lang="fr-FR" sz="1200" dirty="0" err="1"/>
              <a:t>AmAc</a:t>
            </a:r>
            <a:endParaRPr lang="en-US" sz="1200" dirty="0"/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3860" r="13203" b="2922"/>
          <a:stretch/>
        </p:blipFill>
        <p:spPr>
          <a:xfrm>
            <a:off x="5361949" y="1484655"/>
            <a:ext cx="6643479" cy="2748954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63484" y="141606"/>
            <a:ext cx="12419041" cy="44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3"/>
                </a:solidFill>
              </a:rPr>
              <a:t>Identification of tetramers (MS1) and subunits (pMS</a:t>
            </a:r>
            <a:r>
              <a:rPr lang="en-US" sz="2400" baseline="30000" dirty="0">
                <a:solidFill>
                  <a:schemeClr val="accent3"/>
                </a:solidFill>
              </a:rPr>
              <a:t>2</a:t>
            </a:r>
            <a:r>
              <a:rPr lang="en-US" sz="2400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08821"/>
            <a:ext cx="12192000" cy="36000"/>
          </a:xfrm>
          <a:prstGeom prst="rect">
            <a:avLst/>
          </a:prstGeom>
          <a:solidFill>
            <a:srgbClr val="F2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ZoneTexte 115"/>
          <p:cNvSpPr txBox="1"/>
          <p:nvPr/>
        </p:nvSpPr>
        <p:spPr>
          <a:xfrm>
            <a:off x="1463267" y="1759892"/>
            <a:ext cx="11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High </a:t>
            </a:r>
            <a:r>
              <a:rPr lang="fr-FR" sz="1200" b="1" dirty="0" err="1"/>
              <a:t>ionic</a:t>
            </a:r>
            <a:r>
              <a:rPr lang="fr-FR" sz="1200" b="1" dirty="0"/>
              <a:t> </a:t>
            </a:r>
            <a:r>
              <a:rPr lang="fr-FR" sz="1200" b="1" dirty="0" err="1"/>
              <a:t>strength</a:t>
            </a:r>
            <a:endParaRPr lang="en-US" sz="1200" b="1" dirty="0"/>
          </a:p>
        </p:txBody>
      </p:sp>
      <p:cxnSp>
        <p:nvCxnSpPr>
          <p:cNvPr id="114" name="Connecteur droit avec flèche 113"/>
          <p:cNvCxnSpPr/>
          <p:nvPr/>
        </p:nvCxnSpPr>
        <p:spPr>
          <a:xfrm flipV="1">
            <a:off x="443835" y="2085367"/>
            <a:ext cx="1259821" cy="8096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-35403" y="2915727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Low</a:t>
            </a:r>
            <a:r>
              <a:rPr lang="fr-FR" sz="1200" b="1" dirty="0"/>
              <a:t> </a:t>
            </a:r>
            <a:r>
              <a:rPr lang="fr-FR" sz="1200" b="1" dirty="0" err="1"/>
              <a:t>ionic</a:t>
            </a:r>
            <a:r>
              <a:rPr lang="fr-FR" sz="1200" b="1" dirty="0"/>
              <a:t> </a:t>
            </a:r>
            <a:r>
              <a:rPr lang="fr-FR" sz="1200" b="1" dirty="0" err="1"/>
              <a:t>strength</a:t>
            </a:r>
            <a:endParaRPr lang="en-US" sz="1200" b="1" dirty="0"/>
          </a:p>
        </p:txBody>
      </p:sp>
      <p:pic>
        <p:nvPicPr>
          <p:cNvPr id="119" name="Image 1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t="50727" r="1557" b="31936"/>
          <a:stretch/>
        </p:blipFill>
        <p:spPr>
          <a:xfrm>
            <a:off x="5779434" y="4395182"/>
            <a:ext cx="1337140" cy="5112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03484" y="5068752"/>
            <a:ext cx="7441157" cy="1323439"/>
          </a:xfrm>
          <a:prstGeom prst="rect">
            <a:avLst/>
          </a:prstGeom>
          <a:noFill/>
          <a:ln w="28575">
            <a:solidFill>
              <a:srgbClr val="F2C1B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2C1BE"/>
              </a:buClr>
              <a:buFont typeface="Wingdings" panose="05000000000000000000" pitchFamily="2" charset="2"/>
              <a:buChar char="v"/>
            </a:pPr>
            <a:r>
              <a:rPr lang="fr-FR" sz="1400" dirty="0" err="1"/>
              <a:t>Only</a:t>
            </a:r>
            <a:r>
              <a:rPr lang="fr-FR" sz="1400" dirty="0"/>
              <a:t> a concentration of </a:t>
            </a:r>
            <a:r>
              <a:rPr lang="fr-FR" sz="1400" b="1" dirty="0"/>
              <a:t>10 </a:t>
            </a:r>
            <a:r>
              <a:rPr lang="fr-FR" sz="1400" b="1" dirty="0" err="1"/>
              <a:t>mM</a:t>
            </a:r>
            <a:r>
              <a:rPr lang="fr-FR" sz="1400" b="1" dirty="0"/>
              <a:t> </a:t>
            </a:r>
            <a:r>
              <a:rPr lang="fr-FR" sz="1400" dirty="0"/>
              <a:t>of </a:t>
            </a:r>
            <a:r>
              <a:rPr lang="fr-FR" sz="1400" dirty="0" err="1"/>
              <a:t>AmAc</a:t>
            </a:r>
            <a:r>
              <a:rPr lang="fr-FR" sz="1400" dirty="0"/>
              <a:t> </a:t>
            </a:r>
            <a:r>
              <a:rPr lang="fr-FR" sz="1400" dirty="0" err="1"/>
              <a:t>allows</a:t>
            </a:r>
            <a:r>
              <a:rPr lang="fr-FR" sz="1400" dirty="0"/>
              <a:t> the </a:t>
            </a:r>
            <a:r>
              <a:rPr lang="fr-FR" sz="1400" dirty="0" err="1"/>
              <a:t>separation</a:t>
            </a:r>
            <a:r>
              <a:rPr lang="fr-FR" sz="1400" dirty="0"/>
              <a:t> of </a:t>
            </a:r>
            <a:r>
              <a:rPr lang="fr-FR" sz="1400" dirty="0" err="1"/>
              <a:t>tetramers</a:t>
            </a:r>
            <a:r>
              <a:rPr lang="fr-FR" sz="1400" dirty="0"/>
              <a:t>.</a:t>
            </a:r>
          </a:p>
          <a:p>
            <a:pPr>
              <a:buClr>
                <a:srgbClr val="F2C1BE"/>
              </a:buClr>
            </a:pPr>
            <a:endParaRPr lang="fr-FR" sz="500" dirty="0"/>
          </a:p>
          <a:p>
            <a:pPr marL="285750" indent="-285750">
              <a:buClr>
                <a:srgbClr val="F2C1BE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ym typeface="Wingdings" panose="05000000000000000000" pitchFamily="2" charset="2"/>
              </a:rPr>
              <a:t>L</a:t>
            </a:r>
            <a:r>
              <a:rPr lang="en-US" sz="1400" dirty="0"/>
              <a:t>ow energy analysis allows the transmission of </a:t>
            </a:r>
            <a:r>
              <a:rPr lang="en-US" sz="1400" b="1" dirty="0"/>
              <a:t>intact tetramers, </a:t>
            </a:r>
            <a:r>
              <a:rPr lang="en-US" sz="1400" dirty="0"/>
              <a:t>thus</a:t>
            </a:r>
            <a:r>
              <a:rPr lang="en-US" sz="1400" b="1" dirty="0"/>
              <a:t> </a:t>
            </a:r>
            <a:r>
              <a:rPr lang="en-US" sz="1400" dirty="0"/>
              <a:t>affording information on their molecular weight.</a:t>
            </a:r>
          </a:p>
          <a:p>
            <a:pPr>
              <a:buClr>
                <a:srgbClr val="F2C1BE"/>
              </a:buClr>
            </a:pPr>
            <a:endParaRPr lang="en-US" sz="500" dirty="0"/>
          </a:p>
          <a:p>
            <a:pPr marL="285750" indent="-285750">
              <a:buClr>
                <a:srgbClr val="F2C1BE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ym typeface="Wingdings" panose="05000000000000000000" pitchFamily="2" charset="2"/>
              </a:rPr>
              <a:t>H</a:t>
            </a:r>
            <a:r>
              <a:rPr lang="en-US" sz="1400" dirty="0"/>
              <a:t>igh energy analysis </a:t>
            </a:r>
            <a:r>
              <a:rPr lang="en-US" sz="1400" dirty="0" err="1"/>
              <a:t>favours</a:t>
            </a:r>
            <a:r>
              <a:rPr lang="en-US" sz="1400" dirty="0"/>
              <a:t> the subunit release of each tetramer.</a:t>
            </a:r>
          </a:p>
          <a:p>
            <a:pPr>
              <a:buClr>
                <a:srgbClr val="F2C1BE"/>
              </a:buClr>
            </a:pPr>
            <a:r>
              <a:rPr lang="fr-FR" sz="1400" dirty="0"/>
              <a:t>	→ </a:t>
            </a:r>
            <a:r>
              <a:rPr lang="en-US" sz="1400" b="1" dirty="0"/>
              <a:t>binding stoichiometry </a:t>
            </a:r>
            <a:r>
              <a:rPr lang="en-US" sz="1400" dirty="0"/>
              <a:t>of each tetramer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/>
          <a:srcRect t="26074" b="23995"/>
          <a:stretch/>
        </p:blipFill>
        <p:spPr>
          <a:xfrm rot="643763">
            <a:off x="66511" y="1352882"/>
            <a:ext cx="1212389" cy="403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44300" y="2895055"/>
            <a:ext cx="561975" cy="45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e 18"/>
          <p:cNvGrpSpPr/>
          <p:nvPr/>
        </p:nvGrpSpPr>
        <p:grpSpPr>
          <a:xfrm>
            <a:off x="2352573" y="3172795"/>
            <a:ext cx="688720" cy="261610"/>
            <a:chOff x="2352573" y="3172795"/>
            <a:chExt cx="688720" cy="261610"/>
          </a:xfrm>
        </p:grpSpPr>
        <p:sp>
          <p:nvSpPr>
            <p:cNvPr id="20" name="Rectangle 19"/>
            <p:cNvSpPr/>
            <p:nvPr/>
          </p:nvSpPr>
          <p:spPr>
            <a:xfrm>
              <a:off x="2436283" y="3258586"/>
              <a:ext cx="131234" cy="95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352573" y="3172795"/>
              <a:ext cx="688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T1</a:t>
              </a:r>
              <a:endParaRPr lang="en-US" sz="1100" b="1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498099" y="2421424"/>
            <a:ext cx="595098" cy="261610"/>
            <a:chOff x="2498099" y="2421424"/>
            <a:chExt cx="595098" cy="261610"/>
          </a:xfrm>
        </p:grpSpPr>
        <p:sp>
          <p:nvSpPr>
            <p:cNvPr id="23" name="Rectangle 22"/>
            <p:cNvSpPr/>
            <p:nvPr/>
          </p:nvSpPr>
          <p:spPr>
            <a:xfrm>
              <a:off x="2567517" y="2490211"/>
              <a:ext cx="190500" cy="102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498099" y="2421424"/>
              <a:ext cx="595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T2</a:t>
              </a:r>
              <a:endParaRPr lang="en-US" sz="1100" b="1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696933" y="2967260"/>
            <a:ext cx="628022" cy="261610"/>
            <a:chOff x="2696933" y="2967260"/>
            <a:chExt cx="628022" cy="261610"/>
          </a:xfrm>
        </p:grpSpPr>
        <p:sp>
          <p:nvSpPr>
            <p:cNvPr id="26" name="Rectangle 25"/>
            <p:cNvSpPr/>
            <p:nvPr/>
          </p:nvSpPr>
          <p:spPr>
            <a:xfrm>
              <a:off x="2758017" y="3038730"/>
              <a:ext cx="206285" cy="10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96933" y="2967260"/>
              <a:ext cx="6280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T3</a:t>
              </a:r>
              <a:endParaRPr lang="en-US" sz="1100" b="1" dirty="0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13248" y="698263"/>
            <a:ext cx="4023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BEH SEC </a:t>
            </a:r>
            <a:r>
              <a:rPr lang="en-US" sz="1400" dirty="0">
                <a:cs typeface="Arial" panose="020B0604020202020204" pitchFamily="34" charset="0"/>
              </a:rPr>
              <a:t>column (Waters), </a:t>
            </a:r>
          </a:p>
          <a:p>
            <a:r>
              <a:rPr lang="en-US" sz="1400" dirty="0">
                <a:cs typeface="Arial" panose="020B0604020202020204" pitchFamily="34" charset="0"/>
              </a:rPr>
              <a:t>4.6 x 150 mm, 1.7 µm, 200 Å</a:t>
            </a:r>
          </a:p>
          <a:p>
            <a:r>
              <a:rPr lang="en-US" sz="1400" dirty="0">
                <a:cs typeface="Arial" panose="020B0604020202020204" pitchFamily="34" charset="0"/>
              </a:rPr>
              <a:t>10 </a:t>
            </a:r>
            <a:r>
              <a:rPr lang="en-US" sz="1400" dirty="0" err="1">
                <a:cs typeface="Arial" panose="020B0604020202020204" pitchFamily="34" charset="0"/>
              </a:rPr>
              <a:t>mM</a:t>
            </a:r>
            <a:r>
              <a:rPr lang="en-US" sz="1400" dirty="0">
                <a:cs typeface="Arial" panose="020B0604020202020204" pitchFamily="34" charset="0"/>
              </a:rPr>
              <a:t> Ammonium Acetate (</a:t>
            </a:r>
            <a:r>
              <a:rPr lang="en-US" sz="1400" dirty="0" err="1">
                <a:cs typeface="Arial" panose="020B0604020202020204" pitchFamily="34" charset="0"/>
              </a:rPr>
              <a:t>AmAc</a:t>
            </a:r>
            <a:r>
              <a:rPr lang="en-US" sz="1400" dirty="0">
                <a:cs typeface="Arial" panose="020B0604020202020204" pitchFamily="34" charset="0"/>
              </a:rPr>
              <a:t>)</a:t>
            </a:r>
            <a:endParaRPr lang="en-US" sz="1400" baseline="-25000" dirty="0">
              <a:cs typeface="Arial" panose="020B0604020202020204" pitchFamily="34" charset="0"/>
            </a:endParaRPr>
          </a:p>
        </p:txBody>
      </p:sp>
      <p:sp>
        <p:nvSpPr>
          <p:cNvPr id="29" name="Espace réservé du numéro de diapositive 92"/>
          <p:cNvSpPr txBox="1">
            <a:spLocks/>
          </p:cNvSpPr>
          <p:nvPr/>
        </p:nvSpPr>
        <p:spPr>
          <a:xfrm>
            <a:off x="9188896" y="6555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05" y="4337501"/>
            <a:ext cx="3311898" cy="2228980"/>
          </a:xfrm>
          <a:prstGeom prst="rect">
            <a:avLst/>
          </a:prstGeom>
        </p:spPr>
      </p:pic>
      <p:sp>
        <p:nvSpPr>
          <p:cNvPr id="3" name="Éclair 2"/>
          <p:cNvSpPr/>
          <p:nvPr/>
        </p:nvSpPr>
        <p:spPr>
          <a:xfrm>
            <a:off x="405532" y="5994835"/>
            <a:ext cx="274320" cy="324196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3953-4AD8-1862-CD3A-49534898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4F910A2D-DF0C-3CA1-B089-C21A49D1BD9D}"/>
              </a:ext>
            </a:extLst>
          </p:cNvPr>
          <p:cNvSpPr/>
          <p:nvPr/>
        </p:nvSpPr>
        <p:spPr>
          <a:xfrm>
            <a:off x="297070" y="286626"/>
            <a:ext cx="3832528" cy="6265628"/>
          </a:xfrm>
          <a:prstGeom prst="roundRect">
            <a:avLst/>
          </a:prstGeom>
          <a:solidFill>
            <a:schemeClr val="tx2">
              <a:lumMod val="90000"/>
              <a:alpha val="5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C253C3CC-3591-7A77-71A4-70D138328B00}"/>
              </a:ext>
            </a:extLst>
          </p:cNvPr>
          <p:cNvSpPr txBox="1"/>
          <p:nvPr/>
        </p:nvSpPr>
        <p:spPr>
          <a:xfrm>
            <a:off x="297070" y="397417"/>
            <a:ext cx="383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/>
                </a:solidFill>
              </a:rPr>
              <a:t>Structural </a:t>
            </a:r>
            <a:r>
              <a:rPr lang="fr-FR" sz="2600" b="1" dirty="0" err="1" smtClean="0">
                <a:solidFill>
                  <a:schemeClr val="tx2"/>
                </a:solidFill>
              </a:rPr>
              <a:t>Study</a:t>
            </a:r>
            <a:endParaRPr lang="fr-FR" sz="1200" b="1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SEC-</a:t>
            </a:r>
            <a:r>
              <a:rPr lang="fr-FR" sz="2000" b="1" dirty="0" err="1">
                <a:solidFill>
                  <a:schemeClr val="tx2"/>
                </a:solidFill>
              </a:rPr>
              <a:t>nMS</a:t>
            </a:r>
            <a:endParaRPr lang="fr-FR" sz="2000" b="1" dirty="0">
              <a:solidFill>
                <a:schemeClr val="tx2"/>
              </a:solidFill>
            </a:endParaRPr>
          </a:p>
        </p:txBody>
      </p:sp>
      <p:pic>
        <p:nvPicPr>
          <p:cNvPr id="26" name="Image 254">
            <a:extLst>
              <a:ext uri="{FF2B5EF4-FFF2-40B4-BE49-F238E27FC236}">
                <a16:creationId xmlns:a16="http://schemas.microsoft.com/office/drawing/2014/main" id="{1FB28EBC-192C-C6F6-6B4D-9CBBF9744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5" y="5108118"/>
            <a:ext cx="254501" cy="254501"/>
          </a:xfrm>
          <a:prstGeom prst="rect">
            <a:avLst/>
          </a:prstGeom>
        </p:spPr>
      </p:pic>
      <p:sp>
        <p:nvSpPr>
          <p:cNvPr id="27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051238"/>
            <a:ext cx="3129547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The difference among tetramers is </a:t>
            </a:r>
            <a:r>
              <a:rPr lang="en-US" sz="1600" b="1" dirty="0"/>
              <a:t>only based on alpha chain.</a:t>
            </a:r>
            <a:endParaRPr lang="fr-FR" sz="1600" b="1" baseline="30000" dirty="0">
              <a:solidFill>
                <a:srgbClr val="7030A0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fr-FR" sz="16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786926" y="4344112"/>
            <a:ext cx="285741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Subunit</a:t>
            </a:r>
            <a:r>
              <a:rPr lang="fr-FR" sz="1600" b="1" dirty="0" smtClean="0"/>
              <a:t> release (pMS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)</a:t>
            </a:r>
          </a:p>
          <a:p>
            <a:pPr algn="ctr"/>
            <a:endParaRPr lang="en-US" sz="1600" b="1" baseline="30000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786925" y="3276947"/>
            <a:ext cx="504429" cy="523286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017649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T1</a:t>
            </a:r>
            <a:endParaRPr lang="en-US" sz="16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2014991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T2</a:t>
            </a:r>
            <a:endParaRPr lang="en-US" sz="16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012333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T3</a:t>
            </a:r>
            <a:endParaRPr lang="en-US" sz="1600" b="1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1663687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696975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1770682" y="3276947"/>
            <a:ext cx="504429" cy="523286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2814804" y="3276947"/>
            <a:ext cx="504429" cy="523286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719607" y="3745789"/>
            <a:ext cx="542143" cy="561001"/>
          </a:xfrm>
          <a:prstGeom prst="rect">
            <a:avLst/>
          </a:prstGeom>
        </p:spPr>
      </p:pic>
      <p:cxnSp>
        <p:nvCxnSpPr>
          <p:cNvPr id="65" name="Connecteur droit avec flèche 64"/>
          <p:cNvCxnSpPr/>
          <p:nvPr/>
        </p:nvCxnSpPr>
        <p:spPr>
          <a:xfrm flipH="1" flipV="1">
            <a:off x="1214028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 flipV="1">
            <a:off x="2202986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9" b="5312"/>
          <a:stretch/>
        </p:blipFill>
        <p:spPr>
          <a:xfrm>
            <a:off x="2787663" y="1853224"/>
            <a:ext cx="770880" cy="843573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3074196" y="3691320"/>
            <a:ext cx="446667" cy="523261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035293" y="3646344"/>
            <a:ext cx="542143" cy="561001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6" b="5632"/>
          <a:stretch/>
        </p:blipFill>
        <p:spPr>
          <a:xfrm>
            <a:off x="788055" y="1853224"/>
            <a:ext cx="792832" cy="840715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9" b="3339"/>
          <a:stretch/>
        </p:blipFill>
        <p:spPr>
          <a:xfrm>
            <a:off x="1781735" y="1858033"/>
            <a:ext cx="788585" cy="86114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2209875" y="3525707"/>
            <a:ext cx="446667" cy="523261"/>
          </a:xfrm>
          <a:prstGeom prst="rect">
            <a:avLst/>
          </a:prstGeom>
        </p:spPr>
      </p:pic>
      <p:cxnSp>
        <p:nvCxnSpPr>
          <p:cNvPr id="73" name="Connecteur droit avec flèche 72"/>
          <p:cNvCxnSpPr/>
          <p:nvPr/>
        </p:nvCxnSpPr>
        <p:spPr>
          <a:xfrm flipH="1" flipV="1">
            <a:off x="3186222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786925" y="4601934"/>
            <a:ext cx="288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pMS</a:t>
            </a:r>
            <a:r>
              <a:rPr lang="fr-FR" sz="1600" baseline="30000" dirty="0" err="1"/>
              <a:t>n</a:t>
            </a:r>
            <a:r>
              <a:rPr lang="fr-FR" sz="1600" dirty="0"/>
              <a:t> = pseudo </a:t>
            </a:r>
            <a:r>
              <a:rPr lang="fr-FR" sz="1600" dirty="0" err="1"/>
              <a:t>MS</a:t>
            </a:r>
            <a:r>
              <a:rPr lang="fr-FR" sz="1600" baseline="30000" dirty="0" err="1"/>
              <a:t>n</a:t>
            </a:r>
            <a:endParaRPr lang="en-US" sz="1600" baseline="30000" dirty="0"/>
          </a:p>
        </p:txBody>
      </p:sp>
      <p:sp>
        <p:nvSpPr>
          <p:cNvPr id="75" name="ZoneTexte 74"/>
          <p:cNvSpPr txBox="1"/>
          <p:nvPr/>
        </p:nvSpPr>
        <p:spPr>
          <a:xfrm>
            <a:off x="929391" y="1177237"/>
            <a:ext cx="25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Tetramer</a:t>
            </a:r>
            <a:r>
              <a:rPr lang="fr-FR" sz="1600" b="1" dirty="0"/>
              <a:t> </a:t>
            </a:r>
            <a:r>
              <a:rPr lang="fr-FR" sz="1600" b="1" dirty="0" smtClean="0"/>
              <a:t>composition (MS</a:t>
            </a:r>
            <a:r>
              <a:rPr lang="fr-FR" sz="1600" b="1" baseline="30000" dirty="0" smtClean="0"/>
              <a:t>1</a:t>
            </a:r>
            <a:r>
              <a:rPr lang="fr-FR" sz="1600" b="1" dirty="0" smtClean="0"/>
              <a:t>)</a:t>
            </a:r>
            <a:endParaRPr lang="en-US" sz="1600" b="1" dirty="0" smtClean="0"/>
          </a:p>
        </p:txBody>
      </p:sp>
      <p:sp>
        <p:nvSpPr>
          <p:cNvPr id="4" name="Ellipse 3"/>
          <p:cNvSpPr/>
          <p:nvPr/>
        </p:nvSpPr>
        <p:spPr>
          <a:xfrm>
            <a:off x="569725" y="5684776"/>
            <a:ext cx="255600" cy="255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93" name="Espace réservé du numéro de diapositive 92"/>
          <p:cNvSpPr>
            <a:spLocks noGrp="1"/>
          </p:cNvSpPr>
          <p:nvPr>
            <p:ph type="sldNum" sz="quarter" idx="12"/>
          </p:nvPr>
        </p:nvSpPr>
        <p:spPr>
          <a:xfrm>
            <a:off x="9188896" y="6555328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627896"/>
            <a:ext cx="312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fr-FR" sz="1600" dirty="0" smtClean="0"/>
              <a:t>A </a:t>
            </a:r>
            <a:r>
              <a:rPr lang="fr-FR" sz="1600" b="1" dirty="0" err="1" smtClean="0"/>
              <a:t>difference</a:t>
            </a:r>
            <a:r>
              <a:rPr lang="fr-FR" sz="1600" b="1" dirty="0" smtClean="0"/>
              <a:t> of 580 Da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found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calculation</a:t>
            </a:r>
            <a:r>
              <a:rPr lang="fr-FR" sz="1600" dirty="0" smtClean="0"/>
              <a:t> and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masses of </a:t>
            </a:r>
            <a:r>
              <a:rPr lang="fr-FR" sz="1600" dirty="0" err="1" smtClean="0"/>
              <a:t>tetramers</a:t>
            </a:r>
            <a:endParaRPr lang="fr-FR" sz="1600" b="1" baseline="30000" dirty="0">
              <a:solidFill>
                <a:srgbClr val="7030A0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3430453" y="3323903"/>
            <a:ext cx="207429" cy="19328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1402574" y="3323903"/>
            <a:ext cx="207429" cy="1932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2386332" y="3323903"/>
            <a:ext cx="207429" cy="1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3953-4AD8-1862-CD3A-49534898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1">
            <a:extLst>
              <a:ext uri="{FF2B5EF4-FFF2-40B4-BE49-F238E27FC236}">
                <a16:creationId xmlns:a16="http://schemas.microsoft.com/office/drawing/2014/main" id="{08C7A798-D53A-CC9E-7591-3207EE436181}"/>
              </a:ext>
            </a:extLst>
          </p:cNvPr>
          <p:cNvSpPr/>
          <p:nvPr/>
        </p:nvSpPr>
        <p:spPr>
          <a:xfrm>
            <a:off x="4227720" y="286626"/>
            <a:ext cx="3832528" cy="626562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833" y="1527608"/>
            <a:ext cx="3490960" cy="1769391"/>
          </a:xfrm>
          <a:prstGeom prst="rect">
            <a:avLst/>
          </a:prstGeom>
        </p:spPr>
      </p:pic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4F910A2D-DF0C-3CA1-B089-C21A49D1BD9D}"/>
              </a:ext>
            </a:extLst>
          </p:cNvPr>
          <p:cNvSpPr/>
          <p:nvPr/>
        </p:nvSpPr>
        <p:spPr>
          <a:xfrm>
            <a:off x="297070" y="286626"/>
            <a:ext cx="3832528" cy="6265628"/>
          </a:xfrm>
          <a:prstGeom prst="roundRect">
            <a:avLst/>
          </a:prstGeom>
          <a:solidFill>
            <a:schemeClr val="tx2">
              <a:lumMod val="90000"/>
              <a:alpha val="5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C253C3CC-3591-7A77-71A4-70D138328B00}"/>
              </a:ext>
            </a:extLst>
          </p:cNvPr>
          <p:cNvSpPr txBox="1"/>
          <p:nvPr/>
        </p:nvSpPr>
        <p:spPr>
          <a:xfrm>
            <a:off x="297070" y="397417"/>
            <a:ext cx="383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/>
                </a:solidFill>
              </a:rPr>
              <a:t>Structural </a:t>
            </a:r>
            <a:r>
              <a:rPr lang="fr-FR" sz="2600" b="1" dirty="0" err="1" smtClean="0">
                <a:solidFill>
                  <a:schemeClr val="tx2"/>
                </a:solidFill>
              </a:rPr>
              <a:t>Study</a:t>
            </a:r>
            <a:endParaRPr lang="fr-FR" sz="1200" b="1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SEC-</a:t>
            </a:r>
            <a:r>
              <a:rPr lang="fr-FR" sz="2000" b="1" dirty="0" err="1">
                <a:solidFill>
                  <a:schemeClr val="tx2"/>
                </a:solidFill>
              </a:rPr>
              <a:t>nMS</a:t>
            </a:r>
            <a:endParaRPr lang="fr-FR" sz="2000" b="1" dirty="0">
              <a:solidFill>
                <a:schemeClr val="tx2"/>
              </a:solidFill>
            </a:endParaRPr>
          </a:p>
        </p:txBody>
      </p:sp>
      <p:pic>
        <p:nvPicPr>
          <p:cNvPr id="26" name="Image 254">
            <a:extLst>
              <a:ext uri="{FF2B5EF4-FFF2-40B4-BE49-F238E27FC236}">
                <a16:creationId xmlns:a16="http://schemas.microsoft.com/office/drawing/2014/main" id="{1FB28EBC-192C-C6F6-6B4D-9CBBF9744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5" y="5108118"/>
            <a:ext cx="254501" cy="254501"/>
          </a:xfrm>
          <a:prstGeom prst="rect">
            <a:avLst/>
          </a:prstGeom>
        </p:spPr>
      </p:pic>
      <p:sp>
        <p:nvSpPr>
          <p:cNvPr id="27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051238"/>
            <a:ext cx="3129547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/>
              <a:t>The difference among tetramers is </a:t>
            </a:r>
            <a:r>
              <a:rPr lang="en-US" sz="1600" b="1" dirty="0"/>
              <a:t>only based on alpha chain.</a:t>
            </a:r>
            <a:endParaRPr lang="fr-FR" sz="1600" b="1" baseline="30000" dirty="0">
              <a:solidFill>
                <a:srgbClr val="7030A0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fr-FR" sz="16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786926" y="4344112"/>
            <a:ext cx="285741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Subunit</a:t>
            </a:r>
            <a:r>
              <a:rPr lang="fr-FR" sz="1600" b="1" dirty="0" smtClean="0"/>
              <a:t> release (pMS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)</a:t>
            </a:r>
          </a:p>
          <a:p>
            <a:pPr algn="ctr"/>
            <a:endParaRPr lang="en-US" sz="1600" b="1" baseline="30000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786925" y="3276947"/>
            <a:ext cx="504429" cy="523286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017649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T1</a:t>
            </a:r>
            <a:endParaRPr lang="en-US" sz="16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2014991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T2</a:t>
            </a:r>
            <a:endParaRPr lang="en-US" sz="16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012333" y="1610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T3</a:t>
            </a:r>
            <a:endParaRPr lang="en-US" sz="1600" b="1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1663687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696975" y="1682102"/>
            <a:ext cx="14615" cy="253285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1770682" y="3276947"/>
            <a:ext cx="504429" cy="523286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9345" r="47573" b="31917"/>
          <a:stretch/>
        </p:blipFill>
        <p:spPr>
          <a:xfrm>
            <a:off x="2814804" y="3276947"/>
            <a:ext cx="504429" cy="523286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719607" y="3745789"/>
            <a:ext cx="542143" cy="561001"/>
          </a:xfrm>
          <a:prstGeom prst="rect">
            <a:avLst/>
          </a:prstGeom>
        </p:spPr>
      </p:pic>
      <p:cxnSp>
        <p:nvCxnSpPr>
          <p:cNvPr id="65" name="Connecteur droit avec flèche 64"/>
          <p:cNvCxnSpPr/>
          <p:nvPr/>
        </p:nvCxnSpPr>
        <p:spPr>
          <a:xfrm flipH="1" flipV="1">
            <a:off x="1214028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 flipV="1">
            <a:off x="2202986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9" b="5312"/>
          <a:stretch/>
        </p:blipFill>
        <p:spPr>
          <a:xfrm>
            <a:off x="2787663" y="1853224"/>
            <a:ext cx="770880" cy="843573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3074196" y="3691320"/>
            <a:ext cx="446667" cy="523261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08" r="47547" b="31021"/>
          <a:stretch/>
        </p:blipFill>
        <p:spPr>
          <a:xfrm>
            <a:off x="1035293" y="3646344"/>
            <a:ext cx="542143" cy="561001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6" b="5632"/>
          <a:stretch/>
        </p:blipFill>
        <p:spPr>
          <a:xfrm>
            <a:off x="788055" y="1853224"/>
            <a:ext cx="792832" cy="840715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9" b="3339"/>
          <a:stretch/>
        </p:blipFill>
        <p:spPr>
          <a:xfrm>
            <a:off x="1781735" y="1858033"/>
            <a:ext cx="788585" cy="86114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b="41266"/>
          <a:stretch/>
        </p:blipFill>
        <p:spPr>
          <a:xfrm>
            <a:off x="2209875" y="3525707"/>
            <a:ext cx="446667" cy="523261"/>
          </a:xfrm>
          <a:prstGeom prst="rect">
            <a:avLst/>
          </a:prstGeom>
        </p:spPr>
      </p:pic>
      <p:cxnSp>
        <p:nvCxnSpPr>
          <p:cNvPr id="73" name="Connecteur droit avec flèche 72"/>
          <p:cNvCxnSpPr/>
          <p:nvPr/>
        </p:nvCxnSpPr>
        <p:spPr>
          <a:xfrm flipH="1" flipV="1">
            <a:off x="3186222" y="2803637"/>
            <a:ext cx="298" cy="46771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786925" y="4601934"/>
            <a:ext cx="288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pMS</a:t>
            </a:r>
            <a:r>
              <a:rPr lang="fr-FR" sz="1600" baseline="30000" dirty="0" err="1"/>
              <a:t>n</a:t>
            </a:r>
            <a:r>
              <a:rPr lang="fr-FR" sz="1600" dirty="0"/>
              <a:t> = pseudo </a:t>
            </a:r>
            <a:r>
              <a:rPr lang="fr-FR" sz="1600" dirty="0" err="1"/>
              <a:t>MS</a:t>
            </a:r>
            <a:r>
              <a:rPr lang="fr-FR" sz="1600" baseline="30000" dirty="0" err="1"/>
              <a:t>n</a:t>
            </a:r>
            <a:endParaRPr lang="en-US" sz="1600" baseline="30000" dirty="0"/>
          </a:p>
        </p:txBody>
      </p:sp>
      <p:sp>
        <p:nvSpPr>
          <p:cNvPr id="75" name="ZoneTexte 74"/>
          <p:cNvSpPr txBox="1"/>
          <p:nvPr/>
        </p:nvSpPr>
        <p:spPr>
          <a:xfrm>
            <a:off x="929391" y="1177237"/>
            <a:ext cx="25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Tetramer</a:t>
            </a:r>
            <a:r>
              <a:rPr lang="fr-FR" sz="1600" b="1" dirty="0"/>
              <a:t> </a:t>
            </a:r>
            <a:r>
              <a:rPr lang="fr-FR" sz="1600" b="1" dirty="0" smtClean="0"/>
              <a:t>composition (MS</a:t>
            </a:r>
            <a:r>
              <a:rPr lang="fr-FR" sz="1600" b="1" baseline="30000" dirty="0" smtClean="0"/>
              <a:t>1</a:t>
            </a:r>
            <a:r>
              <a:rPr lang="fr-FR" sz="1600" b="1" dirty="0" smtClean="0"/>
              <a:t>)</a:t>
            </a:r>
            <a:endParaRPr lang="en-US" sz="1600" b="1" dirty="0" smtClean="0"/>
          </a:p>
        </p:txBody>
      </p:sp>
      <p:sp>
        <p:nvSpPr>
          <p:cNvPr id="4" name="Ellipse 3"/>
          <p:cNvSpPr/>
          <p:nvPr/>
        </p:nvSpPr>
        <p:spPr>
          <a:xfrm>
            <a:off x="569725" y="5684776"/>
            <a:ext cx="255600" cy="255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93" name="Espace réservé du numéro de diapositive 92"/>
          <p:cNvSpPr>
            <a:spLocks noGrp="1"/>
          </p:cNvSpPr>
          <p:nvPr>
            <p:ph type="sldNum" sz="quarter" idx="12"/>
          </p:nvPr>
        </p:nvSpPr>
        <p:spPr>
          <a:xfrm>
            <a:off x="9188896" y="6555328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ZoneTexte 258">
            <a:extLst>
              <a:ext uri="{FF2B5EF4-FFF2-40B4-BE49-F238E27FC236}">
                <a16:creationId xmlns:a16="http://schemas.microsoft.com/office/drawing/2014/main" id="{8E255C3E-0CF5-9B82-9799-1FDD0E14351E}"/>
              </a:ext>
            </a:extLst>
          </p:cNvPr>
          <p:cNvSpPr txBox="1"/>
          <p:nvPr/>
        </p:nvSpPr>
        <p:spPr>
          <a:xfrm>
            <a:off x="744944" y="5627896"/>
            <a:ext cx="312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fr-FR" sz="1600" dirty="0" smtClean="0"/>
              <a:t>A </a:t>
            </a:r>
            <a:r>
              <a:rPr lang="fr-FR" sz="1600" b="1" dirty="0" err="1" smtClean="0"/>
              <a:t>difference</a:t>
            </a:r>
            <a:r>
              <a:rPr lang="fr-FR" sz="1600" b="1" dirty="0" smtClean="0"/>
              <a:t> of 580 Da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found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calculation</a:t>
            </a:r>
            <a:r>
              <a:rPr lang="fr-FR" sz="1600" dirty="0" smtClean="0"/>
              <a:t> and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masses of </a:t>
            </a:r>
            <a:r>
              <a:rPr lang="fr-FR" sz="1600" dirty="0" err="1" smtClean="0"/>
              <a:t>tetramers</a:t>
            </a:r>
            <a:endParaRPr lang="fr-FR" sz="1600" b="1" baseline="30000" dirty="0">
              <a:solidFill>
                <a:srgbClr val="7030A0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10F5C43-D0D2-8598-116B-5E5E82FFB2D1}"/>
              </a:ext>
            </a:extLst>
          </p:cNvPr>
          <p:cNvSpPr txBox="1"/>
          <p:nvPr/>
        </p:nvSpPr>
        <p:spPr>
          <a:xfrm>
            <a:off x="4227720" y="397418"/>
            <a:ext cx="383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 smtClean="0">
                <a:solidFill>
                  <a:schemeClr val="accent4">
                    <a:lumMod val="50000"/>
                  </a:schemeClr>
                </a:solidFill>
              </a:rPr>
              <a:t>Cofactor</a:t>
            </a:r>
            <a:r>
              <a:rPr lang="fr-FR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2600" b="1" dirty="0" err="1" smtClean="0">
                <a:solidFill>
                  <a:schemeClr val="accent4">
                    <a:lumMod val="50000"/>
                  </a:schemeClr>
                </a:solidFill>
              </a:rPr>
              <a:t>characterization</a:t>
            </a:r>
            <a:endParaRPr lang="fr-FR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SEC-TD-MS (pMS</a:t>
            </a:r>
            <a:r>
              <a:rPr lang="fr-FR" sz="2000" b="1" baseline="30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fr-FR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501621" y="5108118"/>
            <a:ext cx="3392605" cy="830997"/>
            <a:chOff x="4513027" y="4796591"/>
            <a:chExt cx="3392605" cy="830997"/>
          </a:xfrm>
        </p:grpSpPr>
        <p:pic>
          <p:nvPicPr>
            <p:cNvPr id="41" name="Image 254">
              <a:extLst>
                <a:ext uri="{FF2B5EF4-FFF2-40B4-BE49-F238E27FC236}">
                  <a16:creationId xmlns:a16="http://schemas.microsoft.com/office/drawing/2014/main" id="{D3E2BC16-C76E-D2BC-7254-48E9A9314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027" y="4848758"/>
              <a:ext cx="254501" cy="254501"/>
            </a:xfrm>
            <a:prstGeom prst="rect">
              <a:avLst/>
            </a:prstGeom>
          </p:spPr>
        </p:pic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8E758752-B9CA-317F-3389-C5E684DD47DF}"/>
                </a:ext>
              </a:extLst>
            </p:cNvPr>
            <p:cNvSpPr txBox="1"/>
            <p:nvPr/>
          </p:nvSpPr>
          <p:spPr>
            <a:xfrm>
              <a:off x="4789643" y="4796591"/>
              <a:ext cx="31159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Presence of </a:t>
              </a:r>
              <a:r>
                <a:rPr lang="en-US" sz="1600" b="1" dirty="0" smtClean="0"/>
                <a:t>IP5 on tetrameric form</a:t>
              </a:r>
              <a:r>
                <a:rPr lang="en-US" sz="1600" dirty="0" smtClean="0"/>
                <a:t> of Zebra Finch hemoglobin is identified.</a:t>
              </a:r>
              <a:endParaRPr lang="en-US" sz="1600" b="1" dirty="0"/>
            </a:p>
          </p:txBody>
        </p:sp>
      </p:grpSp>
      <p:sp>
        <p:nvSpPr>
          <p:cNvPr id="79" name="ZoneTexte 78"/>
          <p:cNvSpPr txBox="1"/>
          <p:nvPr/>
        </p:nvSpPr>
        <p:spPr>
          <a:xfrm>
            <a:off x="4227720" y="1218583"/>
            <a:ext cx="383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Cofactor</a:t>
            </a:r>
            <a:r>
              <a:rPr lang="fr-FR" sz="1600" b="1" dirty="0" smtClean="0"/>
              <a:t> identification</a:t>
            </a:r>
            <a:endParaRPr lang="en-US" sz="1600" b="1" baseline="30000" dirty="0"/>
          </a:p>
        </p:txBody>
      </p:sp>
      <p:sp>
        <p:nvSpPr>
          <p:cNvPr id="81" name="Rectangle 80"/>
          <p:cNvSpPr/>
          <p:nvPr/>
        </p:nvSpPr>
        <p:spPr>
          <a:xfrm>
            <a:off x="175586" y="91440"/>
            <a:ext cx="3991118" cy="66003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3430453" y="3323903"/>
            <a:ext cx="207429" cy="19328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1402574" y="3323903"/>
            <a:ext cx="207429" cy="19328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8404" r="80981" b="69900"/>
          <a:stretch/>
        </p:blipFill>
        <p:spPr>
          <a:xfrm>
            <a:off x="2386332" y="3323903"/>
            <a:ext cx="207429" cy="193286"/>
          </a:xfrm>
          <a:prstGeom prst="rect">
            <a:avLst/>
          </a:prstGeom>
        </p:spPr>
      </p:pic>
      <p:cxnSp>
        <p:nvCxnSpPr>
          <p:cNvPr id="7" name="Connecteur droit 6"/>
          <p:cNvCxnSpPr>
            <a:endCxn id="81" idx="3"/>
          </p:cNvCxnSpPr>
          <p:nvPr/>
        </p:nvCxnSpPr>
        <p:spPr>
          <a:xfrm flipV="1">
            <a:off x="3653421" y="3391593"/>
            <a:ext cx="513283" cy="0"/>
          </a:xfrm>
          <a:prstGeom prst="line">
            <a:avLst/>
          </a:prstGeom>
          <a:ln>
            <a:solidFill>
              <a:srgbClr val="C94F4F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3538870" y="3113602"/>
            <a:ext cx="74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94F4F"/>
                </a:solidFill>
              </a:rPr>
              <a:t>Isolation</a:t>
            </a:r>
            <a:endParaRPr lang="en-US" sz="1200" b="1" baseline="30000" dirty="0">
              <a:solidFill>
                <a:srgbClr val="C94F4F"/>
              </a:solidFill>
            </a:endParaRP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21" y="1755894"/>
            <a:ext cx="987733" cy="784569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4429991" y="1449130"/>
            <a:ext cx="113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IP5 structure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B3C6EF"/>
      </a:dk2>
      <a:lt2>
        <a:srgbClr val="CEAEC3"/>
      </a:lt2>
      <a:accent1>
        <a:srgbClr val="B0CBD0"/>
      </a:accent1>
      <a:accent2>
        <a:srgbClr val="FFE7B3"/>
      </a:accent2>
      <a:accent3>
        <a:srgbClr val="E99793"/>
      </a:accent3>
      <a:accent4>
        <a:srgbClr val="D092A7"/>
      </a:accent4>
      <a:accent5>
        <a:srgbClr val="9C85C0"/>
      </a:accent5>
      <a:accent6>
        <a:srgbClr val="809EC2"/>
      </a:accent6>
      <a:hlink>
        <a:srgbClr val="BDD7EE"/>
      </a:hlink>
      <a:folHlink>
        <a:srgbClr val="FFC1A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761</Words>
  <Application>Microsoft Office PowerPoint</Application>
  <PresentationFormat>Grand écran</PresentationFormat>
  <Paragraphs>206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Bodoni MT Condensed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SEC-complex down approaches with functional O2-affinity assay: Correlation between the higher order structure of bird hemoglobin homologues and their function</dc:title>
  <dc:creator>Léa LETISSIER</dc:creator>
  <cp:lastModifiedBy>Léa LETISSIER</cp:lastModifiedBy>
  <cp:revision>45</cp:revision>
  <dcterms:created xsi:type="dcterms:W3CDTF">2025-07-28T07:16:56Z</dcterms:created>
  <dcterms:modified xsi:type="dcterms:W3CDTF">2025-08-20T12:34:46Z</dcterms:modified>
</cp:coreProperties>
</file>