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84" r:id="rId2"/>
    <p:sldId id="486" r:id="rId3"/>
    <p:sldId id="487" r:id="rId4"/>
    <p:sldId id="494" r:id="rId5"/>
    <p:sldId id="488" r:id="rId6"/>
    <p:sldId id="495" r:id="rId7"/>
    <p:sldId id="489" r:id="rId8"/>
    <p:sldId id="491" r:id="rId9"/>
    <p:sldId id="490" r:id="rId10"/>
    <p:sldId id="492" r:id="rId11"/>
    <p:sldId id="493" r:id="rId12"/>
    <p:sldId id="465" r:id="rId13"/>
  </p:sldIdLst>
  <p:sldSz cx="12192000" cy="6858000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EBF"/>
    <a:srgbClr val="1E54AE"/>
    <a:srgbClr val="8291D1"/>
    <a:srgbClr val="BDC2E6"/>
    <a:srgbClr val="FFFFFF"/>
    <a:srgbClr val="43A971"/>
    <a:srgbClr val="0070C0"/>
    <a:srgbClr val="008A3E"/>
    <a:srgbClr val="F2F2F2"/>
    <a:srgbClr val="BCB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1" autoAdjust="0"/>
    <p:restoredTop sz="91381" autoAdjust="0"/>
  </p:normalViewPr>
  <p:slideViewPr>
    <p:cSldViewPr>
      <p:cViewPr varScale="1">
        <p:scale>
          <a:sx n="99" d="100"/>
          <a:sy n="99" d="100"/>
        </p:scale>
        <p:origin x="96" y="1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00169-5518-4194-A9B7-7C33A344C8A7}" type="datetimeFigureOut">
              <a:rPr lang="de-DE" smtClean="0"/>
              <a:pPr/>
              <a:t>30.09.2026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CF6DE-210A-407C-B473-3C527C7AC46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963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CF6DE-210A-407C-B473-3C527C7AC463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5019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40FC-93A7-43A6-A426-143E760B74BD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1738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15413" y="1124745"/>
            <a:ext cx="10363200" cy="14700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-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760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>
            <a:lvl1pPr>
              <a:defRPr sz="32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cxnSp>
        <p:nvCxnSpPr>
          <p:cNvPr id="3" name="Gerade Verbindung 67"/>
          <p:cNvCxnSpPr/>
          <p:nvPr userDrawn="1"/>
        </p:nvCxnSpPr>
        <p:spPr>
          <a:xfrm>
            <a:off x="272396" y="692696"/>
            <a:ext cx="11647208" cy="0"/>
          </a:xfrm>
          <a:prstGeom prst="line">
            <a:avLst/>
          </a:prstGeom>
          <a:ln/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16ACB-3E2D-48B4-B0B7-BF8B001CD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10</a:t>
            </a:r>
            <a:r>
              <a:rPr lang="en-DE" dirty="0"/>
              <a:t>/</a:t>
            </a:r>
            <a:r>
              <a:rPr lang="en-DE" dirty="0" err="1"/>
              <a:t>yy</a:t>
            </a:r>
            <a:r>
              <a:rPr lang="en-DE" dirty="0"/>
              <a:t>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9ADF3-13CD-4424-A1EA-BFB9E39D4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27D48-A5C8-405A-9268-73205C31D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‹#›</a:t>
            </a:fld>
            <a:endParaRPr lang="en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header (standar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760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>
            <a:lvl1pPr>
              <a:defRPr sz="32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cxnSp>
        <p:nvCxnSpPr>
          <p:cNvPr id="3" name="Gerade Verbindung 67"/>
          <p:cNvCxnSpPr/>
          <p:nvPr userDrawn="1"/>
        </p:nvCxnSpPr>
        <p:spPr>
          <a:xfrm>
            <a:off x="272396" y="692696"/>
            <a:ext cx="11647208" cy="0"/>
          </a:xfrm>
          <a:prstGeom prst="line">
            <a:avLst/>
          </a:prstGeom>
          <a:ln/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 userDrawn="1"/>
        </p:nvSpPr>
        <p:spPr>
          <a:xfrm>
            <a:off x="0" y="6480000"/>
            <a:ext cx="263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Your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name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6" name="Textfeld 5"/>
          <p:cNvSpPr txBox="1"/>
          <p:nvPr userDrawn="1"/>
        </p:nvSpPr>
        <p:spPr>
          <a:xfrm>
            <a:off x="4008107" y="6480000"/>
            <a:ext cx="4175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University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Bonn</a:t>
            </a:r>
          </a:p>
        </p:txBody>
      </p:sp>
      <p:sp>
        <p:nvSpPr>
          <p:cNvPr id="7" name="Textfeld 6"/>
          <p:cNvSpPr txBox="1"/>
          <p:nvPr userDrawn="1"/>
        </p:nvSpPr>
        <p:spPr>
          <a:xfrm>
            <a:off x="8496267" y="6480000"/>
            <a:ext cx="3695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solidFill>
                  <a:schemeClr val="bg1"/>
                </a:solidFill>
              </a:rPr>
              <a:t>27.03.2015</a:t>
            </a:r>
          </a:p>
        </p:txBody>
      </p:sp>
    </p:spTree>
    <p:extLst>
      <p:ext uri="{BB962C8B-B14F-4D97-AF65-F5344CB8AC3E}">
        <p14:creationId xmlns:p14="http://schemas.microsoft.com/office/powerpoint/2010/main" val="2520898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6497960"/>
            <a:ext cx="12192000" cy="360040"/>
          </a:xfrm>
          <a:prstGeom prst="rect">
            <a:avLst/>
          </a:prstGeom>
          <a:gradFill flip="none" rotWithShape="1">
            <a:gsLst>
              <a:gs pos="100000">
                <a:srgbClr val="1E54AE"/>
              </a:gs>
              <a:gs pos="0">
                <a:srgbClr val="4F6E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DD7CC-36CA-49BC-AC28-64ABB9764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328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05</a:t>
            </a:r>
            <a:r>
              <a:rPr lang="en-DE" dirty="0"/>
              <a:t>/</a:t>
            </a:r>
            <a:r>
              <a:rPr lang="de-DE" dirty="0"/>
              <a:t>10</a:t>
            </a:r>
            <a:r>
              <a:rPr lang="en-DE" dirty="0"/>
              <a:t>/202</a:t>
            </a:r>
            <a:r>
              <a:rPr lang="de-DE" dirty="0"/>
              <a:t>6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3DD2B1-B106-4AEA-9096-FB15204BC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4428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957BE-A8B0-4726-BE8A-D105844B7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01472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B3A60174-2B94-408E-A26F-0A1727EEA733}" type="slidenum">
              <a:rPr lang="en-DE" smtClean="0"/>
              <a:pPr/>
              <a:t>‹#›</a:t>
            </a:fld>
            <a:endParaRPr lang="en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0.png"/><Relationship Id="rId3" Type="http://schemas.openxmlformats.org/officeDocument/2006/relationships/image" Target="../media/image10.svg"/><Relationship Id="rId46" Type="http://schemas.openxmlformats.org/officeDocument/2006/relationships/image" Target="../media/image43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5" Type="http://schemas.openxmlformats.org/officeDocument/2006/relationships/image" Target="../media/image420.png"/><Relationship Id="rId5" Type="http://schemas.openxmlformats.org/officeDocument/2006/relationships/image" Target="../media/image12.png"/><Relationship Id="rId119" Type="http://schemas.openxmlformats.org/officeDocument/2006/relationships/image" Target="../media/image14.png"/><Relationship Id="rId44" Type="http://schemas.openxmlformats.org/officeDocument/2006/relationships/image" Target="../media/image410.png"/><Relationship Id="rId4" Type="http://schemas.openxmlformats.org/officeDocument/2006/relationships/image" Target="../media/image11.png"/><Relationship Id="rId43" Type="http://schemas.openxmlformats.org/officeDocument/2006/relationships/image" Target="../media/image400.png"/><Relationship Id="rId118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913702"/>
            <a:ext cx="9144000" cy="136317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000" dirty="0"/>
              <a:t>Cavity-Enhanced Rydberg </a:t>
            </a:r>
            <a:br>
              <a:rPr lang="en-US" sz="4000" dirty="0"/>
            </a:br>
            <a:r>
              <a:rPr lang="en-US" sz="4000" dirty="0"/>
              <a:t>Nonlinear Optics</a:t>
            </a:r>
          </a:p>
        </p:txBody>
      </p:sp>
      <p:sp>
        <p:nvSpPr>
          <p:cNvPr id="26" name="Untertitel 2"/>
          <p:cNvSpPr txBox="1">
            <a:spLocks/>
          </p:cNvSpPr>
          <p:nvPr/>
        </p:nvSpPr>
        <p:spPr>
          <a:xfrm>
            <a:off x="1524000" y="3501008"/>
            <a:ext cx="9197788" cy="7112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de-DE" sz="2400" kern="0" dirty="0"/>
              <a:t>Benedikt Beck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088B1C-A402-4B8E-9378-5EF7C044C2C5}"/>
              </a:ext>
            </a:extLst>
          </p:cNvPr>
          <p:cNvGrpSpPr/>
          <p:nvPr/>
        </p:nvGrpSpPr>
        <p:grpSpPr>
          <a:xfrm>
            <a:off x="2270396" y="4455009"/>
            <a:ext cx="7651209" cy="1489289"/>
            <a:chOff x="1375320" y="4216148"/>
            <a:chExt cx="8825136" cy="171779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5ADF06D-4C91-44AA-AEB4-67CF40AF9728}"/>
                </a:ext>
              </a:extLst>
            </p:cNvPr>
            <p:cNvGrpSpPr/>
            <p:nvPr/>
          </p:nvGrpSpPr>
          <p:grpSpPr>
            <a:xfrm>
              <a:off x="1375320" y="4216148"/>
              <a:ext cx="4069754" cy="1717791"/>
              <a:chOff x="484896" y="4216148"/>
              <a:chExt cx="4069754" cy="1717791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84896" y="5507940"/>
                <a:ext cx="4069754" cy="425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Nonlinear Quantum Optics group</a:t>
                </a:r>
              </a:p>
            </p:txBody>
          </p:sp>
          <p:pic>
            <p:nvPicPr>
              <p:cNvPr id="9" name="Billede 7">
                <a:extLst>
                  <a:ext uri="{FF2B5EF4-FFF2-40B4-BE49-F238E27FC236}">
                    <a16:creationId xmlns:a16="http://schemas.microsoft.com/office/drawing/2014/main" id="{CC8F1556-0FB6-4F0C-AFBE-26D6A9FF8F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92" r="2396"/>
              <a:stretch/>
            </p:blipFill>
            <p:spPr>
              <a:xfrm>
                <a:off x="1008231" y="4216148"/>
                <a:ext cx="3023083" cy="1235819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68B74C9E-5202-413B-B9E4-E96FC9C08A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2406" y="4543772"/>
              <a:ext cx="3448050" cy="133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9006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E8870-1593-44E7-986B-43A7EEE8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Nonlinear Quantum Optics</a:t>
            </a:r>
            <a:endParaRPr lang="en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05F370-6FF1-4CE3-92B8-1F121E029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C2CC0-B085-4C43-B2AC-8A5C9D8CC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2</a:t>
            </a:fld>
            <a:endParaRPr lang="en-DE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E4A2AC3-537E-4316-8AC3-43B1C3698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7928" y="1052736"/>
            <a:ext cx="5194920" cy="4329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B3F045-84C3-47CB-ABA1-62FAB73E162A}"/>
              </a:ext>
            </a:extLst>
          </p:cNvPr>
          <p:cNvSpPr txBox="1"/>
          <p:nvPr/>
        </p:nvSpPr>
        <p:spPr>
          <a:xfrm>
            <a:off x="1418928" y="2996952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Colliding Billard balls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888669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0A366-45C5-4F63-B4DF-2F10415E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Nonlinear Quantum Optics</a:t>
            </a:r>
            <a:endParaRPr lang="en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157883-67F2-4973-BB4A-51B9A9CA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43FE1-9FE9-498A-A00F-6AF5E5EA9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3</a:t>
            </a:fld>
            <a:endParaRPr lang="en-DE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FA3D96D-78BF-49AF-BF9D-723907B26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87688" y="908720"/>
            <a:ext cx="5477780" cy="45648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4A4283-A589-4FB9-8AA5-B2642E15ECB8}"/>
              </a:ext>
            </a:extLst>
          </p:cNvPr>
          <p:cNvSpPr txBox="1"/>
          <p:nvPr/>
        </p:nvSpPr>
        <p:spPr>
          <a:xfrm>
            <a:off x="4209414" y="5242703"/>
            <a:ext cx="3634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Photons do not interact</a:t>
            </a:r>
            <a:endParaRPr lang="en-DE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EA24BC-5F77-4EE6-9931-65465D3C7018}"/>
              </a:ext>
            </a:extLst>
          </p:cNvPr>
          <p:cNvSpPr txBox="1"/>
          <p:nvPr/>
        </p:nvSpPr>
        <p:spPr>
          <a:xfrm>
            <a:off x="8472264" y="1710100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Photons as a platform for quantum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Need a possiblity to realize interactions to be useful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C23DDC-4F2A-4E31-9822-E1C24ED390ED}"/>
              </a:ext>
            </a:extLst>
          </p:cNvPr>
          <p:cNvSpPr txBox="1"/>
          <p:nvPr/>
        </p:nvSpPr>
        <p:spPr>
          <a:xfrm>
            <a:off x="1418928" y="2996952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Colliding Photons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43935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A8468-0766-427F-AFC6-5130B836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Atoms as interaction mediator</a:t>
            </a:r>
            <a:endParaRPr lang="en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89EA6-7E05-4365-9162-AE1ABE327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DB93E-EF87-4249-8409-1ADFAD66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4</a:t>
            </a:fld>
            <a:endParaRPr lang="en-DE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1AD8133-74A7-4AE7-A3C3-5EEE2B709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7968" y="1404421"/>
            <a:ext cx="6135588" cy="40491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5316C3-4C86-4E8A-93A6-E87F004C23FE}"/>
              </a:ext>
            </a:extLst>
          </p:cNvPr>
          <p:cNvSpPr txBox="1"/>
          <p:nvPr/>
        </p:nvSpPr>
        <p:spPr>
          <a:xfrm>
            <a:off x="911425" y="1268760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We need a medaitor for the interaction: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 material whose polarisability is strongly nonlinear in the applied field, so strong that it changes on the single photon level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62979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4C9B-E99E-40C0-848C-6FBADE71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Current experiment scheme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50B0A5-E7D9-4F64-B5A0-38A222AC9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A209F-A700-44A7-8384-B8A5E3818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5</a:t>
            </a:fld>
            <a:endParaRPr lang="en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D82A97-38C9-4932-AF3F-F900D3BDEAC1}"/>
              </a:ext>
            </a:extLst>
          </p:cNvPr>
          <p:cNvSpPr txBox="1"/>
          <p:nvPr/>
        </p:nvSpPr>
        <p:spPr>
          <a:xfrm>
            <a:off x="8340753" y="836712"/>
            <a:ext cx="3788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Atom as a mediator/our experiment</a:t>
            </a:r>
            <a:endParaRPr lang="en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58FCD4-04A4-41A2-A8CD-3C344C879FDB}"/>
              </a:ext>
            </a:extLst>
          </p:cNvPr>
          <p:cNvSpPr txBox="1"/>
          <p:nvPr/>
        </p:nvSpPr>
        <p:spPr>
          <a:xfrm>
            <a:off x="10477493" y="5607333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Limitations</a:t>
            </a:r>
            <a:endParaRPr lang="en-DE" dirty="0"/>
          </a:p>
        </p:txBody>
      </p:sp>
      <p:pic>
        <p:nvPicPr>
          <p:cNvPr id="75" name="Graphic 74">
            <a:extLst>
              <a:ext uri="{FF2B5EF4-FFF2-40B4-BE49-F238E27FC236}">
                <a16:creationId xmlns:a16="http://schemas.microsoft.com/office/drawing/2014/main" id="{1D2331C0-46A1-48D5-90BE-32CA27ADC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2109" y="4266448"/>
            <a:ext cx="2263858" cy="43535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AEF4F1A6-6CF3-4457-8F6A-6DC5956AB3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85"/>
          <a:stretch/>
        </p:blipFill>
        <p:spPr>
          <a:xfrm>
            <a:off x="338566" y="1586947"/>
            <a:ext cx="6069224" cy="4701927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68EBC6C8-683B-4884-83D4-18ED407DA32C}"/>
              </a:ext>
            </a:extLst>
          </p:cNvPr>
          <p:cNvCxnSpPr>
            <a:cxnSpLocks/>
          </p:cNvCxnSpPr>
          <p:nvPr/>
        </p:nvCxnSpPr>
        <p:spPr>
          <a:xfrm flipH="1">
            <a:off x="3273697" y="2867470"/>
            <a:ext cx="1438049" cy="1029786"/>
          </a:xfrm>
          <a:prstGeom prst="line">
            <a:avLst/>
          </a:prstGeom>
          <a:ln w="19050">
            <a:solidFill>
              <a:srgbClr val="FDECC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9040FDA-7FAB-4F7D-A8F4-3F808CCFFEE7}"/>
              </a:ext>
            </a:extLst>
          </p:cNvPr>
          <p:cNvCxnSpPr>
            <a:cxnSpLocks/>
          </p:cNvCxnSpPr>
          <p:nvPr/>
        </p:nvCxnSpPr>
        <p:spPr>
          <a:xfrm flipH="1" flipV="1">
            <a:off x="3405740" y="4028334"/>
            <a:ext cx="2300684" cy="669237"/>
          </a:xfrm>
          <a:prstGeom prst="line">
            <a:avLst/>
          </a:prstGeom>
          <a:ln w="19050">
            <a:solidFill>
              <a:srgbClr val="FDECC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2BD0016-D2A0-470C-BAED-7C4BE5D00B73}"/>
              </a:ext>
            </a:extLst>
          </p:cNvPr>
          <p:cNvGrpSpPr/>
          <p:nvPr/>
        </p:nvGrpSpPr>
        <p:grpSpPr>
          <a:xfrm>
            <a:off x="4556082" y="1013840"/>
            <a:ext cx="4432253" cy="3857543"/>
            <a:chOff x="4409856" y="1114896"/>
            <a:chExt cx="4432253" cy="3857543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F39DB695-1E6C-4CCD-903C-C4A468CE30F9}"/>
                </a:ext>
              </a:extLst>
            </p:cNvPr>
            <p:cNvGrpSpPr/>
            <p:nvPr/>
          </p:nvGrpSpPr>
          <p:grpSpPr>
            <a:xfrm>
              <a:off x="4409856" y="1114896"/>
              <a:ext cx="4432253" cy="3857543"/>
              <a:chOff x="9225243" y="8701344"/>
              <a:chExt cx="4618599" cy="3989950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D4CC7132-31CB-4991-B75F-EB26741ED9FB}"/>
                  </a:ext>
                </a:extLst>
              </p:cNvPr>
              <p:cNvGrpSpPr/>
              <p:nvPr/>
            </p:nvGrpSpPr>
            <p:grpSpPr>
              <a:xfrm>
                <a:off x="9225243" y="8701344"/>
                <a:ext cx="4618599" cy="3989950"/>
                <a:chOff x="188801" y="19769365"/>
                <a:chExt cx="5252365" cy="4770745"/>
              </a:xfrm>
            </p:grpSpPr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E255EE08-E274-40A4-AC29-ED4317E6FA96}"/>
                    </a:ext>
                  </a:extLst>
                </p:cNvPr>
                <p:cNvGrpSpPr/>
                <p:nvPr/>
              </p:nvGrpSpPr>
              <p:grpSpPr>
                <a:xfrm>
                  <a:off x="188801" y="19769365"/>
                  <a:ext cx="5252365" cy="4770745"/>
                  <a:chOff x="188801" y="20536283"/>
                  <a:chExt cx="5252365" cy="4770745"/>
                </a:xfrm>
              </p:grpSpPr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F6D7775E-A4B7-4FF5-82CD-6FBC6A5FF380}"/>
                      </a:ext>
                    </a:extLst>
                  </p:cNvPr>
                  <p:cNvGrpSpPr/>
                  <p:nvPr/>
                </p:nvGrpSpPr>
                <p:grpSpPr>
                  <a:xfrm>
                    <a:off x="188801" y="20536283"/>
                    <a:ext cx="5252365" cy="4770745"/>
                    <a:chOff x="2939604" y="8762503"/>
                    <a:chExt cx="5252365" cy="4770745"/>
                  </a:xfrm>
                </p:grpSpPr>
                <p:pic>
                  <p:nvPicPr>
                    <p:cNvPr id="89" name="Picture 88">
                      <a:extLst>
                        <a:ext uri="{FF2B5EF4-FFF2-40B4-BE49-F238E27FC236}">
                          <a16:creationId xmlns:a16="http://schemas.microsoft.com/office/drawing/2014/main" id="{75532D48-E478-4565-A887-1048EA25808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 bwMode="auto">
                    <a:xfrm rot="11662251">
                      <a:off x="2939604" y="9600590"/>
                      <a:ext cx="3932652" cy="3932658"/>
                    </a:xfrm>
                    <a:prstGeom prst="rect">
                      <a:avLst/>
                    </a:prstGeom>
                  </p:spPr>
                </p:pic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90" name="Textfeld 161">
                          <a:extLst>
                            <a:ext uri="{FF2B5EF4-FFF2-40B4-BE49-F238E27FC236}">
                              <a16:creationId xmlns:a16="http://schemas.microsoft.com/office/drawing/2014/main" id="{C02C563A-BF90-4069-877A-738F6E59C72D}"/>
                            </a:ext>
                          </a:extLst>
                        </p:cNvPr>
                        <p:cNvSpPr txBox="1"/>
                        <p:nvPr/>
                      </p:nvSpPr>
                      <p:spPr bwMode="auto">
                        <a:xfrm>
                          <a:off x="6465642" y="9107462"/>
                          <a:ext cx="1596527" cy="36298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𝑉</m:t>
                                </m:r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𝑅</m:t>
                                </m:r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)=</m:t>
                                </m:r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𝐶</m:t>
                                </m:r>
                                <m:r>
                                  <a:rPr lang="en-US" sz="1800" i="1" baseline="-25000" smtClean="0"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6</m:t>
                                </m:r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/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𝑅</m:t>
                                </m:r>
                                <m:r>
                                  <a:rPr lang="en-US" sz="1800" i="1" baseline="30000" smtClean="0"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baseline="30000" dirty="0">
                            <a:latin typeface="Arial" panose="020B0604020202020204" pitchFamily="34" charset="0"/>
                            <a:cs typeface="Arial" pitchFamily="34" charset="0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172" name="Textfeld 161">
                          <a:extLst>
                            <a:ext uri="{FF2B5EF4-FFF2-40B4-BE49-F238E27FC236}">
                              <a16:creationId xmlns:a16="http://schemas.microsoft.com/office/drawing/2014/main" id="{05B1A419-3509-43B3-B731-4BDE8987B17A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6465642" y="9107462"/>
                          <a:ext cx="1596527" cy="362984"/>
                        </a:xfrm>
                        <a:prstGeom prst="rect">
                          <a:avLst/>
                        </a:prstGeom>
                        <a:blipFill>
                          <a:blip r:embed="rId117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91" name="Straight Arrow Connector 90">
                      <a:extLst>
                        <a:ext uri="{FF2B5EF4-FFF2-40B4-BE49-F238E27FC236}">
                          <a16:creationId xmlns:a16="http://schemas.microsoft.com/office/drawing/2014/main" id="{AA587995-94EC-45A6-AED4-6E3CFABB435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5558794" y="10575926"/>
                      <a:ext cx="0" cy="581676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stealth" w="med" len="lg"/>
                      <a:tailEnd type="stealth" w="med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92" name="Group 91">
                      <a:extLst>
                        <a:ext uri="{FF2B5EF4-FFF2-40B4-BE49-F238E27FC236}">
                          <a16:creationId xmlns:a16="http://schemas.microsoft.com/office/drawing/2014/main" id="{72E96160-C1B2-4D4D-BC2C-1222CB5D2D1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69078" y="9709381"/>
                      <a:ext cx="1122891" cy="1609033"/>
                      <a:chOff x="3763944" y="2925771"/>
                      <a:chExt cx="1122891" cy="1609033"/>
                    </a:xfrm>
                  </p:grpSpPr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11" name="TextBox 38">
                            <a:extLst>
                              <a:ext uri="{FF2B5EF4-FFF2-40B4-BE49-F238E27FC236}">
                                <a16:creationId xmlns:a16="http://schemas.microsoft.com/office/drawing/2014/main" id="{1506E7A2-E73E-46D3-8EB6-0418C04F34A7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3803599" y="4165472"/>
                            <a:ext cx="770514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14:m>
                              <m:oMathPara xmlns:m="http://schemas.openxmlformats.org/officeDocument/2006/math">
                                <m:oMathParaPr>
                                  <m:jc m:val="left"/>
                                </m:oMathParaPr>
                                <m:oMath xmlns:m="http://schemas.openxmlformats.org/officeDocument/2006/math">
                                  <m:r>
                                    <a:rPr lang="da-DK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d>
                                    <m:dPr>
                                      <m:begChr m:val=""/>
                                      <m:endChr m:val="⟩"/>
                                      <m:ctrlPr>
                                        <a:rPr lang="en-US" sz="18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da-DK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da-DK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da-DK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</m:d>
                                </m:oMath>
                              </m:oMathPara>
                            </a14:m>
                            <a:endParaRPr lang="en-US" sz="18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endParaRPr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93" name="TextBox 38">
                            <a:extLst>
                              <a:ext uri="{FF2B5EF4-FFF2-40B4-BE49-F238E27FC236}">
                                <a16:creationId xmlns:a16="http://schemas.microsoft.com/office/drawing/2014/main" id="{085B583F-DA99-4020-9E03-E0528AF552F2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3803599" y="4165472"/>
                            <a:ext cx="770514" cy="369332"/>
                          </a:xfrm>
                          <a:prstGeom prst="rect">
                            <a:avLst/>
                          </a:prstGeom>
                          <a:blipFill>
                            <a:blip r:embed="rId43"/>
                            <a:stretch>
                              <a:fillRect l="-1630" t="-84706" r="-8696" b="-104706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grpSp>
                    <p:nvGrpSpPr>
                      <p:cNvPr id="112" name="Group 111">
                        <a:extLst>
                          <a:ext uri="{FF2B5EF4-FFF2-40B4-BE49-F238E27FC236}">
                            <a16:creationId xmlns:a16="http://schemas.microsoft.com/office/drawing/2014/main" id="{A867062A-DE0E-4346-8F44-4B2C7E8DF25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763944" y="2925771"/>
                        <a:ext cx="1122891" cy="1003859"/>
                        <a:chOff x="3763944" y="2925771"/>
                        <a:chExt cx="1122891" cy="1003859"/>
                      </a:xfrm>
                    </p:grpSpPr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113" name="TextBox 38">
                              <a:extLst>
                                <a:ext uri="{FF2B5EF4-FFF2-40B4-BE49-F238E27FC236}">
                                  <a16:creationId xmlns:a16="http://schemas.microsoft.com/office/drawing/2014/main" id="{1E8C8A46-E861-4FCB-8FD8-CE5BAFE25EB7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3791472" y="3560298"/>
                              <a:ext cx="1095363" cy="369332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pPr algn="ctr"/>
                              <a14:m>
                                <m:oMathPara xmlns:m="http://schemas.openxmlformats.org/officeDocument/2006/math">
                                  <m:oMathParaPr>
                                    <m:jc m:val="left"/>
                                  </m:oMathParaPr>
                                  <m:oMath xmlns:m="http://schemas.openxmlformats.org/officeDocument/2006/math">
                                    <m:r>
                                      <a:rPr lang="da-DK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|</m:t>
                                    </m:r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en-US" sz="18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  <m:r>
                                          <a:rPr lang="da-DK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</m:d>
                                    <m:r>
                                      <a:rPr lang="da-DK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,|</m:t>
                                    </m:r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  <m:r>
                                          <a:rPr lang="da-DK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d>
                                  </m:oMath>
                                </m:oMathPara>
                              </a14:m>
                              <a:endParaRPr lang="en-US" sz="180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endParaRPr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195" name="TextBox 38">
                              <a:extLst>
                                <a:ext uri="{FF2B5EF4-FFF2-40B4-BE49-F238E27FC236}">
                                  <a16:creationId xmlns:a16="http://schemas.microsoft.com/office/drawing/2014/main" id="{600E17CB-1FED-4B24-A035-02134E0FDF69}"/>
                                </a:ext>
                              </a:extLst>
                            </p:cNvPr>
                            <p:cNvSpPr txBox="1"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>
                              <a:off x="3791472" y="3560298"/>
                              <a:ext cx="1095363" cy="369332"/>
                            </a:xfrm>
                            <a:prstGeom prst="rect">
                              <a:avLst/>
                            </a:prstGeom>
                            <a:blipFill>
                              <a:blip r:embed="rId44"/>
                              <a:stretch>
                                <a:fillRect l="-1149" t="-85714" r="-11111" b="-107143"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  <mc:AlternateContent xmlns:mc="http://schemas.openxmlformats.org/markup-compatibility/2006" xmlns:a14="http://schemas.microsoft.com/office/drawing/2010/main">
                      <mc:Choice Requires="a14">
                        <p:sp>
                          <p:nvSpPr>
                            <p:cNvPr id="114" name="Rektangel 25">
                              <a:extLst>
                                <a:ext uri="{FF2B5EF4-FFF2-40B4-BE49-F238E27FC236}">
                                  <a16:creationId xmlns:a16="http://schemas.microsoft.com/office/drawing/2014/main" id="{1C069C78-CCEE-46B8-B02A-159D800782A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3763944" y="2925771"/>
                              <a:ext cx="708977" cy="369332"/>
                            </a:xfrm>
                            <a:prstGeom prst="rect">
                              <a:avLst/>
                            </a:prstGeom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/>
                              <a14:m>
                                <m:oMathPara xmlns:m="http://schemas.openxmlformats.org/officeDocument/2006/math">
                                  <m:oMathParaPr>
                                    <m:jc m:val="centerGroup"/>
                                  </m:oMathParaPr>
                                  <m:oMath xmlns:m="http://schemas.openxmlformats.org/officeDocument/2006/math">
                                    <m:r>
                                      <a:rPr lang="da-DK" sz="18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|</m:t>
                                    </m:r>
                                    <m:d>
                                      <m:dPr>
                                        <m:begChr m:val=""/>
                                        <m:endChr m:val="⟩"/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da-DK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  <m:r>
                                          <a:rPr lang="da-DK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da-DK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d>
                                  </m:oMath>
                                </m:oMathPara>
                              </a14:m>
                              <a:endParaRPr lang="da-DK" sz="1800" dirty="0"/>
                            </a:p>
                          </p:txBody>
                        </p:sp>
                      </mc:Choice>
                      <mc:Fallback xmlns="">
                        <p:sp>
                          <p:nvSpPr>
                            <p:cNvPr id="196" name="Rektangel 25">
                              <a:extLst>
                                <a:ext uri="{FF2B5EF4-FFF2-40B4-BE49-F238E27FC236}">
                                  <a16:creationId xmlns:a16="http://schemas.microsoft.com/office/drawing/2014/main" id="{BDE8111D-A62C-4AE9-BD3B-DBBA3C384A51}"/>
                                </a:ext>
                              </a:extLst>
                            </p:cNvPr>
                            <p:cNvSpPr>
                              <a:spLocks noRot="1" noChangeAspect="1" noMove="1" noResize="1" noEditPoints="1" noAdjustHandles="1" noChangeArrowheads="1" noChangeShapeType="1" noTextEdit="1"/>
                            </p:cNvSpPr>
                            <p:nvPr/>
                          </p:nvSpPr>
                          <p:spPr>
                            <a:xfrm>
                              <a:off x="3763944" y="2925771"/>
                              <a:ext cx="708977" cy="369332"/>
                            </a:xfrm>
                            <a:prstGeom prst="rect">
                              <a:avLst/>
                            </a:prstGeom>
                            <a:blipFill>
                              <a:blip r:embed="rId45"/>
                              <a:stretch>
                                <a:fillRect t="-85882" r="-30178" b="-103529"/>
                              </a:stretch>
                            </a:blipFill>
                          </p:spPr>
                          <p:txBody>
                            <a:bodyPr/>
                            <a:lstStyle/>
                            <a:p>
                              <a:r>
                                <a:rPr lang="en-US">
                                  <a:noFill/>
                                </a:rPr>
                                <a:t> </a:t>
                              </a:r>
                            </a:p>
                          </p:txBody>
                        </p:sp>
                      </mc:Fallback>
                    </mc:AlternateContent>
                  </p:grpSp>
                </p:grpSp>
                <p:sp>
                  <p:nvSpPr>
                    <p:cNvPr id="93" name="TextBox 17">
                      <a:extLst>
                        <a:ext uri="{FF2B5EF4-FFF2-40B4-BE49-F238E27FC236}">
                          <a16:creationId xmlns:a16="http://schemas.microsoft.com/office/drawing/2014/main" id="{E46B1EDD-FFC8-4591-9079-3DB6303D632A}"/>
                        </a:ext>
                      </a:extLst>
                    </p:cNvPr>
                    <p:cNvSpPr txBox="1"/>
                    <p:nvPr/>
                  </p:nvSpPr>
                  <p:spPr bwMode="auto">
                    <a:xfrm>
                      <a:off x="4483069" y="8762503"/>
                      <a:ext cx="461665" cy="1043844"/>
                    </a:xfrm>
                    <a:prstGeom prst="rect">
                      <a:avLst/>
                    </a:prstGeom>
                    <a:noFill/>
                  </p:spPr>
                  <p:txBody>
                    <a:bodyPr vert="vert270" wrap="square" rtlCol="0">
                      <a:spAutoFit/>
                    </a:bodyPr>
                    <a:lstStyle/>
                    <a:p>
                      <a:pPr algn="ctr"/>
                      <a:r>
                        <a:rPr lang="en-US" sz="1800" dirty="0">
                          <a:ea typeface="Cambria Math" panose="02040503050406030204" pitchFamily="18" charset="0"/>
                        </a:rPr>
                        <a:t>Energy</a:t>
                      </a:r>
                    </a:p>
                  </p:txBody>
                </p:sp>
                <p:grpSp>
                  <p:nvGrpSpPr>
                    <p:cNvPr id="94" name="Grafik 4">
                      <a:extLst>
                        <a:ext uri="{FF2B5EF4-FFF2-40B4-BE49-F238E27FC236}">
                          <a16:creationId xmlns:a16="http://schemas.microsoft.com/office/drawing/2014/main" id="{031626A6-5F6F-4C41-AA3E-E8AD96F460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96273" y="8996135"/>
                      <a:ext cx="2373025" cy="2380518"/>
                      <a:chOff x="1064516" y="3899991"/>
                      <a:chExt cx="2373025" cy="2642154"/>
                    </a:xfrm>
                  </p:grpSpPr>
                  <p:sp>
                    <p:nvSpPr>
                      <p:cNvPr id="105" name="Freeform: Shape 104">
                        <a:extLst>
                          <a:ext uri="{FF2B5EF4-FFF2-40B4-BE49-F238E27FC236}">
                            <a16:creationId xmlns:a16="http://schemas.microsoft.com/office/drawing/2014/main" id="{CEAF18FF-DF2A-40CA-A986-65693BBC17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73499" y="4152326"/>
                        <a:ext cx="2016637" cy="781052"/>
                      </a:xfrm>
                      <a:custGeom>
                        <a:avLst/>
                        <a:gdLst>
                          <a:gd name="connsiteX0" fmla="*/ 14217 w 2937852"/>
                          <a:gd name="connsiteY0" fmla="*/ 11069 h 781051"/>
                          <a:gd name="connsiteX1" fmla="*/ 434444 w 2937852"/>
                          <a:gd name="connsiteY1" fmla="*/ 514680 h 781051"/>
                          <a:gd name="connsiteX2" fmla="*/ 854675 w 2937852"/>
                          <a:gd name="connsiteY2" fmla="*/ 675493 h 781051"/>
                          <a:gd name="connsiteX3" fmla="*/ 1274903 w 2937852"/>
                          <a:gd name="connsiteY3" fmla="*/ 735857 h 781051"/>
                          <a:gd name="connsiteX4" fmla="*/ 1695130 w 2937852"/>
                          <a:gd name="connsiteY4" fmla="*/ 761465 h 781051"/>
                          <a:gd name="connsiteX5" fmla="*/ 2115362 w 2937852"/>
                          <a:gd name="connsiteY5" fmla="*/ 773403 h 781051"/>
                          <a:gd name="connsiteX6" fmla="*/ 2535589 w 2937852"/>
                          <a:gd name="connsiteY6" fmla="*/ 779401 h 781051"/>
                          <a:gd name="connsiteX7" fmla="*/ 2955817 w 2937852"/>
                          <a:gd name="connsiteY7" fmla="*/ 782609 h 7810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937852" h="781051">
                            <a:moveTo>
                              <a:pt x="14217" y="11069"/>
                            </a:moveTo>
                            <a:cubicBezTo>
                              <a:pt x="154295" y="306641"/>
                              <a:pt x="294369" y="427370"/>
                              <a:pt x="434444" y="514680"/>
                            </a:cubicBezTo>
                            <a:cubicBezTo>
                              <a:pt x="574522" y="602019"/>
                              <a:pt x="714597" y="644586"/>
                              <a:pt x="854675" y="675493"/>
                            </a:cubicBezTo>
                            <a:cubicBezTo>
                              <a:pt x="994750" y="706373"/>
                              <a:pt x="1134828" y="723360"/>
                              <a:pt x="1274903" y="735857"/>
                            </a:cubicBezTo>
                            <a:cubicBezTo>
                              <a:pt x="1414977" y="748354"/>
                              <a:pt x="1555056" y="755858"/>
                              <a:pt x="1695130" y="761465"/>
                            </a:cubicBezTo>
                            <a:cubicBezTo>
                              <a:pt x="1835209" y="767071"/>
                              <a:pt x="1975283" y="770670"/>
                              <a:pt x="2115362" y="773403"/>
                            </a:cubicBezTo>
                            <a:cubicBezTo>
                              <a:pt x="2255436" y="776137"/>
                              <a:pt x="2395511" y="777978"/>
                              <a:pt x="2535589" y="779401"/>
                            </a:cubicBezTo>
                            <a:cubicBezTo>
                              <a:pt x="2675664" y="780824"/>
                              <a:pt x="2815742" y="781828"/>
                              <a:pt x="2955817" y="782609"/>
                            </a:cubicBezTo>
                          </a:path>
                        </a:pathLst>
                      </a:custGeom>
                      <a:noFill/>
                      <a:ln w="12700" cap="flat">
                        <a:solidFill>
                          <a:schemeClr val="tx1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de-DE" sz="1800"/>
                      </a:p>
                    </p:txBody>
                  </p:sp>
                  <p:sp>
                    <p:nvSpPr>
                      <p:cNvPr id="106" name="Freeform: Shape 105">
                        <a:extLst>
                          <a:ext uri="{FF2B5EF4-FFF2-40B4-BE49-F238E27FC236}">
                            <a16:creationId xmlns:a16="http://schemas.microsoft.com/office/drawing/2014/main" id="{E45B937B-C25E-4428-A2D7-183DD9213A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8581" y="4924172"/>
                        <a:ext cx="2221555" cy="27895"/>
                      </a:xfrm>
                      <a:custGeom>
                        <a:avLst/>
                        <a:gdLst>
                          <a:gd name="connsiteX0" fmla="*/ 3152115 w 3152817"/>
                          <a:gd name="connsiteY0" fmla="*/ 11069 h 0"/>
                          <a:gd name="connsiteX1" fmla="*/ 14217 w 3152817"/>
                          <a:gd name="connsiteY1" fmla="*/ 11069 h 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152817">
                            <a:moveTo>
                              <a:pt x="3152115" y="11069"/>
                            </a:moveTo>
                            <a:lnTo>
                              <a:pt x="14217" y="11069"/>
                            </a:lnTo>
                          </a:path>
                        </a:pathLst>
                      </a:custGeom>
                      <a:solidFill>
                        <a:schemeClr val="lt1"/>
                      </a:solidFill>
                      <a:ln w="5040" cap="flat">
                        <a:solidFill>
                          <a:schemeClr val="tx1"/>
                        </a:solidFill>
                        <a:prstDash val="dash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de-DE" sz="1800"/>
                      </a:p>
                    </p:txBody>
                  </p:sp>
                  <p:sp>
                    <p:nvSpPr>
                      <p:cNvPr id="107" name="Freeform: Shape 106">
                        <a:extLst>
                          <a:ext uri="{FF2B5EF4-FFF2-40B4-BE49-F238E27FC236}">
                            <a16:creationId xmlns:a16="http://schemas.microsoft.com/office/drawing/2014/main" id="{C896D936-CEBA-444B-8223-C2C7C5E387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8581" y="6299020"/>
                        <a:ext cx="2221555" cy="27895"/>
                      </a:xfrm>
                      <a:custGeom>
                        <a:avLst/>
                        <a:gdLst>
                          <a:gd name="connsiteX0" fmla="*/ 3152115 w 3152817"/>
                          <a:gd name="connsiteY0" fmla="*/ 11069 h 0"/>
                          <a:gd name="connsiteX1" fmla="*/ 14217 w 3152817"/>
                          <a:gd name="connsiteY1" fmla="*/ 11069 h 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152817">
                            <a:moveTo>
                              <a:pt x="3152115" y="11069"/>
                            </a:moveTo>
                            <a:lnTo>
                              <a:pt x="14217" y="11069"/>
                            </a:lnTo>
                          </a:path>
                        </a:pathLst>
                      </a:custGeom>
                      <a:solidFill>
                        <a:schemeClr val="lt1"/>
                      </a:solidFill>
                      <a:ln w="12700" cap="flat">
                        <a:solidFill>
                          <a:schemeClr val="tx1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de-DE" sz="1800" dirty="0"/>
                      </a:p>
                    </p:txBody>
                  </p:sp>
                  <p:sp>
                    <p:nvSpPr>
                      <p:cNvPr id="108" name="Freeform: Shape 107">
                        <a:extLst>
                          <a:ext uri="{FF2B5EF4-FFF2-40B4-BE49-F238E27FC236}">
                            <a16:creationId xmlns:a16="http://schemas.microsoft.com/office/drawing/2014/main" id="{0E8F75FC-A07C-4FB1-8E80-465E3CA5C5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8581" y="5611610"/>
                        <a:ext cx="2221555" cy="27895"/>
                      </a:xfrm>
                      <a:custGeom>
                        <a:avLst/>
                        <a:gdLst>
                          <a:gd name="connsiteX0" fmla="*/ 3152115 w 3152817"/>
                          <a:gd name="connsiteY0" fmla="*/ 11069 h 0"/>
                          <a:gd name="connsiteX1" fmla="*/ 14217 w 3152817"/>
                          <a:gd name="connsiteY1" fmla="*/ 11069 h 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152817">
                            <a:moveTo>
                              <a:pt x="3152115" y="11069"/>
                            </a:moveTo>
                            <a:lnTo>
                              <a:pt x="14217" y="11069"/>
                            </a:lnTo>
                          </a:path>
                        </a:pathLst>
                      </a:custGeom>
                      <a:solidFill>
                        <a:schemeClr val="lt1"/>
                      </a:solidFill>
                      <a:ln w="12700" cap="flat">
                        <a:solidFill>
                          <a:schemeClr val="tx1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de-DE" sz="1800"/>
                      </a:p>
                    </p:txBody>
                  </p:sp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1C2FC58F-1A78-4B10-93E8-47D56550A7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516" y="6514250"/>
                        <a:ext cx="2373025" cy="27895"/>
                      </a:xfrm>
                      <a:custGeom>
                        <a:avLst/>
                        <a:gdLst>
                          <a:gd name="connsiteX0" fmla="*/ 3371936 w 3367782"/>
                          <a:gd name="connsiteY0" fmla="*/ 11069 h 0"/>
                          <a:gd name="connsiteX1" fmla="*/ 14217 w 3367782"/>
                          <a:gd name="connsiteY1" fmla="*/ 11069 h 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367782">
                            <a:moveTo>
                              <a:pt x="3371936" y="11069"/>
                            </a:moveTo>
                            <a:lnTo>
                              <a:pt x="14217" y="11069"/>
                            </a:lnTo>
                          </a:path>
                        </a:pathLst>
                      </a:custGeom>
                      <a:solidFill>
                        <a:schemeClr val="lt1"/>
                      </a:solidFill>
                      <a:ln w="15875" cap="flat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/>
                        <a:headEnd type="stealth"/>
                      </a:ln>
                    </p:spPr>
                    <p:txBody>
                      <a:bodyPr rtlCol="0" anchor="ctr"/>
                      <a:lstStyle/>
                      <a:p>
                        <a:endParaRPr lang="de-DE" sz="1800" dirty="0"/>
                      </a:p>
                    </p:txBody>
                  </p:sp>
                  <p:sp>
                    <p:nvSpPr>
                      <p:cNvPr id="110" name="Freeform: Shape 109">
                        <a:extLst>
                          <a:ext uri="{FF2B5EF4-FFF2-40B4-BE49-F238E27FC236}">
                            <a16:creationId xmlns:a16="http://schemas.microsoft.com/office/drawing/2014/main" id="{2C548590-6EE7-451F-B124-02E2C1647D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4516" y="3899991"/>
                        <a:ext cx="35827" cy="2622102"/>
                      </a:xfrm>
                      <a:custGeom>
                        <a:avLst/>
                        <a:gdLst>
                          <a:gd name="connsiteX0" fmla="*/ 14217 w 0"/>
                          <a:gd name="connsiteY0" fmla="*/ 11069 h 2622101"/>
                          <a:gd name="connsiteX1" fmla="*/ 14217 w 0"/>
                          <a:gd name="connsiteY1" fmla="*/ 2625333 h 26221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h="2622101">
                            <a:moveTo>
                              <a:pt x="14217" y="11069"/>
                            </a:moveTo>
                            <a:lnTo>
                              <a:pt x="14217" y="2625333"/>
                            </a:lnTo>
                          </a:path>
                        </a:pathLst>
                      </a:custGeom>
                      <a:solidFill>
                        <a:schemeClr val="lt1"/>
                      </a:solidFill>
                      <a:ln w="15875" cap="flat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/>
                        <a:headEnd type="stealth"/>
                      </a:ln>
                    </p:spPr>
                    <p:txBody>
                      <a:bodyPr rtlCol="0" anchor="ctr"/>
                      <a:lstStyle/>
                      <a:p>
                        <a:endParaRPr lang="de-DE" sz="1800"/>
                      </a:p>
                    </p:txBody>
                  </p:sp>
                </p:grpSp>
                <p:cxnSp>
                  <p:nvCxnSpPr>
                    <p:cNvPr id="95" name="Straight Arrow Connector 94">
                      <a:extLst>
                        <a:ext uri="{FF2B5EF4-FFF2-40B4-BE49-F238E27FC236}">
                          <a16:creationId xmlns:a16="http://schemas.microsoft.com/office/drawing/2014/main" id="{A99CBA43-2CE3-43D8-806B-B6415CEB95D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5987413" y="9956587"/>
                      <a:ext cx="0" cy="581676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stealth" w="med" len="lg"/>
                      <a:tailEnd type="stealth" w="med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6" name="Oval 95">
                      <a:extLst>
                        <a:ext uri="{FF2B5EF4-FFF2-40B4-BE49-F238E27FC236}">
                          <a16:creationId xmlns:a16="http://schemas.microsoft.com/office/drawing/2014/main" id="{0AA284BF-BA37-4085-A609-0143713B834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846789" y="11409327"/>
                      <a:ext cx="119830" cy="1198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/>
                        </a:gs>
                        <a:gs pos="100000">
                          <a:schemeClr val="bg2">
                            <a:lumMod val="75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a-DK" sz="1800"/>
                    </a:p>
                  </p:txBody>
                </p:sp>
                <p:sp>
                  <p:nvSpPr>
                    <p:cNvPr id="97" name="Oval 96">
                      <a:extLst>
                        <a:ext uri="{FF2B5EF4-FFF2-40B4-BE49-F238E27FC236}">
                          <a16:creationId xmlns:a16="http://schemas.microsoft.com/office/drawing/2014/main" id="{4E4AC10D-6BD6-4921-A056-D88A7840FFA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954212" y="11469242"/>
                      <a:ext cx="119830" cy="1198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a-DK" sz="1800"/>
                    </a:p>
                  </p:txBody>
                </p:sp>
                <p:sp>
                  <p:nvSpPr>
                    <p:cNvPr id="98" name="Oval 97">
                      <a:extLst>
                        <a:ext uri="{FF2B5EF4-FFF2-40B4-BE49-F238E27FC236}">
                          <a16:creationId xmlns:a16="http://schemas.microsoft.com/office/drawing/2014/main" id="{D45C6618-FEDF-420D-A00F-8376F098103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295637" y="11421280"/>
                      <a:ext cx="119830" cy="1198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a-DK" sz="1800"/>
                    </a:p>
                  </p:txBody>
                </p:sp>
                <p:sp>
                  <p:nvSpPr>
                    <p:cNvPr id="99" name="Oval 98">
                      <a:extLst>
                        <a:ext uri="{FF2B5EF4-FFF2-40B4-BE49-F238E27FC236}">
                          <a16:creationId xmlns:a16="http://schemas.microsoft.com/office/drawing/2014/main" id="{5D32396B-25F9-4EF1-84C1-40453C079C7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618738" y="11557387"/>
                      <a:ext cx="119830" cy="1198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/>
                        </a:gs>
                        <a:gs pos="100000">
                          <a:schemeClr val="bg2">
                            <a:lumMod val="75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a-DK" sz="1800"/>
                    </a:p>
                  </p:txBody>
                </p:sp>
                <p:sp>
                  <p:nvSpPr>
                    <p:cNvPr id="100" name="Oval 99">
                      <a:extLst>
                        <a:ext uri="{FF2B5EF4-FFF2-40B4-BE49-F238E27FC236}">
                          <a16:creationId xmlns:a16="http://schemas.microsoft.com/office/drawing/2014/main" id="{77DB2A80-C708-415D-8A4F-86BA54B58F8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66938" y="11599011"/>
                      <a:ext cx="119830" cy="1198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a-DK" sz="1800"/>
                    </a:p>
                  </p:txBody>
                </p:sp>
                <p:sp>
                  <p:nvSpPr>
                    <p:cNvPr id="101" name="Oval 100">
                      <a:extLst>
                        <a:ext uri="{FF2B5EF4-FFF2-40B4-BE49-F238E27FC236}">
                          <a16:creationId xmlns:a16="http://schemas.microsoft.com/office/drawing/2014/main" id="{AB55BFCA-BFB8-4E7E-94CB-C604075EE26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39814" y="11381474"/>
                      <a:ext cx="119830" cy="1198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a-DK" sz="1800"/>
                    </a:p>
                  </p:txBody>
                </p:sp>
                <p:sp>
                  <p:nvSpPr>
                    <p:cNvPr id="102" name="Oval 101">
                      <a:extLst>
                        <a:ext uri="{FF2B5EF4-FFF2-40B4-BE49-F238E27FC236}">
                          <a16:creationId xmlns:a16="http://schemas.microsoft.com/office/drawing/2014/main" id="{EC35E201-5CB4-4F05-9867-173B37A131E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751852" y="11423041"/>
                      <a:ext cx="119830" cy="119830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a-DK" sz="1800"/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03" name="Rectangle 102">
                          <a:extLst>
                            <a:ext uri="{FF2B5EF4-FFF2-40B4-BE49-F238E27FC236}">
                              <a16:creationId xmlns:a16="http://schemas.microsoft.com/office/drawing/2014/main" id="{64692D3D-B068-4323-97E7-BF62E8C3CD7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120414" y="11296529"/>
                          <a:ext cx="391774" cy="369332"/>
                        </a:xfrm>
                        <a:prstGeom prst="rect">
                          <a:avLst/>
                        </a:prstGeom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oMath>
                            </m:oMathPara>
                          </a14:m>
                          <a:endParaRPr lang="de-DE" sz="1800" dirty="0"/>
                        </a:p>
                      </p:txBody>
                    </p:sp>
                  </mc:Choice>
                  <mc:Fallback xmlns="">
                    <p:sp>
                      <p:nvSpPr>
                        <p:cNvPr id="185" name="Rectangle 184">
                          <a:extLst>
                            <a:ext uri="{FF2B5EF4-FFF2-40B4-BE49-F238E27FC236}">
                              <a16:creationId xmlns:a16="http://schemas.microsoft.com/office/drawing/2014/main" id="{BE609E10-061C-4225-9C11-34473BB07A32}"/>
                            </a:ext>
                          </a:extLst>
                        </p:cNvPr>
                        <p:cNvSpPr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7120414" y="11296529"/>
                          <a:ext cx="391774" cy="369332"/>
                        </a:xfrm>
                        <a:prstGeom prst="rect">
                          <a:avLst/>
                        </a:prstGeom>
                        <a:blipFill>
                          <a:blip r:embed="rId46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104" name="Rectangle 103">
                      <a:extLst>
                        <a:ext uri="{FF2B5EF4-FFF2-40B4-BE49-F238E27FC236}">
                          <a16:creationId xmlns:a16="http://schemas.microsoft.com/office/drawing/2014/main" id="{3E1026B6-B77A-4BF0-B958-764CA064BFD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90110" y="10023385"/>
                      <a:ext cx="502060" cy="369333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🚫</a:t>
                      </a:r>
                      <a:endParaRPr lang="de-DE" sz="1800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sp>
                <p:nvSpPr>
                  <p:cNvPr id="86" name="Oval 85">
                    <a:extLst>
                      <a:ext uri="{FF2B5EF4-FFF2-40B4-BE49-F238E27FC236}">
                        <a16:creationId xmlns:a16="http://schemas.microsoft.com/office/drawing/2014/main" id="{1B7E390A-22D4-49B3-801A-4B4D6FAB07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3268" y="22956516"/>
                    <a:ext cx="119830" cy="11983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tx2">
                          <a:lumMod val="60000"/>
                          <a:lumOff val="4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a-DK" sz="1800"/>
                  </a:p>
                </p:txBody>
              </p:sp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272C5AFA-173A-4506-8911-760ED7BBB2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12926" y="23613784"/>
                    <a:ext cx="119830" cy="11983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tx2">
                          <a:lumMod val="60000"/>
                          <a:lumOff val="4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a-DK" sz="1800"/>
                  </a:p>
                </p:txBody>
              </p:sp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A936F037-A4B6-4507-88B6-4CC17A85B4A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0596" y="23442917"/>
                    <a:ext cx="119830" cy="11983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tx2">
                          <a:lumMod val="60000"/>
                          <a:lumOff val="4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a-DK" sz="1800"/>
                  </a:p>
                </p:txBody>
              </p:sp>
            </p:grp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12BB2F4E-BB2A-4725-9D4A-69F05863E6C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127761" y="20962361"/>
                  <a:ext cx="0" cy="581676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headEnd type="stealth" w="med" len="lg"/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2DAE0593-B890-4A21-B46F-AB7F97ED8BAB}"/>
                  </a:ext>
                </a:extLst>
              </p:cNvPr>
              <p:cNvSpPr/>
              <p:nvPr/>
            </p:nvSpPr>
            <p:spPr>
              <a:xfrm>
                <a:off x="9480909" y="9665160"/>
                <a:ext cx="2888693" cy="2786032"/>
              </a:xfrm>
              <a:prstGeom prst="ellipse">
                <a:avLst/>
              </a:prstGeom>
              <a:noFill/>
              <a:ln w="19050">
                <a:solidFill>
                  <a:srgbClr val="FAC23D">
                    <a:alpha val="50000"/>
                  </a:srgb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C430148C-A66B-4842-9A39-783C12BD8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5979058" y="3282574"/>
              <a:ext cx="145593" cy="144799"/>
            </a:xfrm>
            <a:prstGeom prst="rect">
              <a:avLst/>
            </a:prstGeom>
          </p:spPr>
        </p:pic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A04082A6-D041-4D33-A58C-A71382FB5C03}"/>
                </a:ext>
              </a:extLst>
            </p:cNvPr>
            <p:cNvSpPr/>
            <p:nvPr/>
          </p:nvSpPr>
          <p:spPr bwMode="auto">
            <a:xfrm>
              <a:off x="6289332" y="4226361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6620F9EE-E97C-48CA-8E1E-1352B7E85E20}"/>
                </a:ext>
              </a:extLst>
            </p:cNvPr>
            <p:cNvSpPr/>
            <p:nvPr/>
          </p:nvSpPr>
          <p:spPr bwMode="auto">
            <a:xfrm>
              <a:off x="5327396" y="3625700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C555CBCF-2CFD-478F-8319-195F56CE2315}"/>
                </a:ext>
              </a:extLst>
            </p:cNvPr>
            <p:cNvSpPr/>
            <p:nvPr/>
          </p:nvSpPr>
          <p:spPr bwMode="auto">
            <a:xfrm>
              <a:off x="6917865" y="3541700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B95DC86D-9187-4719-9CDD-0745138CC1DC}"/>
                </a:ext>
              </a:extLst>
            </p:cNvPr>
            <p:cNvSpPr/>
            <p:nvPr/>
          </p:nvSpPr>
          <p:spPr bwMode="auto">
            <a:xfrm>
              <a:off x="5214144" y="2503955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3B248989-E906-4554-BDB6-6CB1AC4C111F}"/>
                </a:ext>
              </a:extLst>
            </p:cNvPr>
            <p:cNvSpPr/>
            <p:nvPr/>
          </p:nvSpPr>
          <p:spPr bwMode="auto">
            <a:xfrm>
              <a:off x="5366544" y="2656355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7DAAA986-B09F-4D8D-8C3D-904DE40348C1}"/>
                </a:ext>
              </a:extLst>
            </p:cNvPr>
            <p:cNvSpPr/>
            <p:nvPr/>
          </p:nvSpPr>
          <p:spPr bwMode="auto">
            <a:xfrm>
              <a:off x="5646304" y="2390723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1086C5E5-A59C-4F4D-8981-A7D5D91E1C0B}"/>
                </a:ext>
              </a:extLst>
            </p:cNvPr>
            <p:cNvSpPr/>
            <p:nvPr/>
          </p:nvSpPr>
          <p:spPr bwMode="auto">
            <a:xfrm>
              <a:off x="5463343" y="4051143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A6E90FBB-D0B0-4F95-B8E3-D928DB796369}"/>
                </a:ext>
              </a:extLst>
            </p:cNvPr>
            <p:cNvSpPr/>
            <p:nvPr/>
          </p:nvSpPr>
          <p:spPr bwMode="auto">
            <a:xfrm>
              <a:off x="5615743" y="4203543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AB7E8AA7-FFA3-4BA4-816E-899CBE2FE6B1}"/>
                </a:ext>
              </a:extLst>
            </p:cNvPr>
            <p:cNvSpPr/>
            <p:nvPr/>
          </p:nvSpPr>
          <p:spPr bwMode="auto">
            <a:xfrm>
              <a:off x="5895503" y="3937911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FC256FD9-E1B0-4B3B-8BE5-0F976E19C2EF}"/>
                </a:ext>
              </a:extLst>
            </p:cNvPr>
            <p:cNvSpPr/>
            <p:nvPr/>
          </p:nvSpPr>
          <p:spPr bwMode="auto">
            <a:xfrm>
              <a:off x="5015735" y="3105180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15E6DA3-8BCF-469A-8D11-454F0D188471}"/>
                </a:ext>
              </a:extLst>
            </p:cNvPr>
            <p:cNvSpPr/>
            <p:nvPr/>
          </p:nvSpPr>
          <p:spPr bwMode="auto">
            <a:xfrm>
              <a:off x="6790505" y="3959732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628737F-02B8-4D6E-B502-93C45C851753}"/>
                </a:ext>
              </a:extLst>
            </p:cNvPr>
            <p:cNvSpPr/>
            <p:nvPr/>
          </p:nvSpPr>
          <p:spPr bwMode="auto">
            <a:xfrm>
              <a:off x="7070265" y="3694100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D7EBBC6B-9D1B-4DB6-BABC-C077D93DE22A}"/>
                </a:ext>
              </a:extLst>
            </p:cNvPr>
            <p:cNvSpPr/>
            <p:nvPr/>
          </p:nvSpPr>
          <p:spPr bwMode="auto">
            <a:xfrm>
              <a:off x="5541323" y="3192011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B2350546-7164-4EA0-9EC4-42ECF35F6E07}"/>
                </a:ext>
              </a:extLst>
            </p:cNvPr>
            <p:cNvSpPr/>
            <p:nvPr/>
          </p:nvSpPr>
          <p:spPr bwMode="auto">
            <a:xfrm>
              <a:off x="5677270" y="3617454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7CEF7555-37CE-4043-89D5-8B5E0A99C432}"/>
                </a:ext>
              </a:extLst>
            </p:cNvPr>
            <p:cNvSpPr/>
            <p:nvPr/>
          </p:nvSpPr>
          <p:spPr bwMode="auto">
            <a:xfrm>
              <a:off x="5829670" y="3769854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E1023240-432D-4EAA-BFD0-33277D4B23C7}"/>
                </a:ext>
              </a:extLst>
            </p:cNvPr>
            <p:cNvSpPr/>
            <p:nvPr/>
          </p:nvSpPr>
          <p:spPr bwMode="auto">
            <a:xfrm>
              <a:off x="6109430" y="3504222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70C93607-DD0E-4850-8724-CD5D241EB0BC}"/>
                </a:ext>
              </a:extLst>
            </p:cNvPr>
            <p:cNvSpPr/>
            <p:nvPr/>
          </p:nvSpPr>
          <p:spPr bwMode="auto">
            <a:xfrm>
              <a:off x="4771229" y="3038425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4A96871F-32AF-43CE-A2CB-D6F00FBBBDCD}"/>
                </a:ext>
              </a:extLst>
            </p:cNvPr>
            <p:cNvSpPr/>
            <p:nvPr/>
          </p:nvSpPr>
          <p:spPr bwMode="auto">
            <a:xfrm>
              <a:off x="4907176" y="3463868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CEC32ABD-4B4C-4BDA-A3CB-B8E0AB226039}"/>
                </a:ext>
              </a:extLst>
            </p:cNvPr>
            <p:cNvSpPr/>
            <p:nvPr/>
          </p:nvSpPr>
          <p:spPr bwMode="auto">
            <a:xfrm>
              <a:off x="5059576" y="3616268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9356B95D-B7C4-4C75-BA22-5E6ADEBA1B43}"/>
                </a:ext>
              </a:extLst>
            </p:cNvPr>
            <p:cNvSpPr/>
            <p:nvPr/>
          </p:nvSpPr>
          <p:spPr bwMode="auto">
            <a:xfrm>
              <a:off x="5339336" y="3350636"/>
              <a:ext cx="84297" cy="8017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8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74">
                <a:extLst>
                  <a:ext uri="{FF2B5EF4-FFF2-40B4-BE49-F238E27FC236}">
                    <a16:creationId xmlns:a16="http://schemas.microsoft.com/office/drawing/2014/main" id="{8B67E66E-E34A-46BB-BC91-48D105ACD62E}"/>
                  </a:ext>
                </a:extLst>
              </p:cNvPr>
              <p:cNvSpPr txBox="1"/>
              <p:nvPr/>
            </p:nvSpPr>
            <p:spPr>
              <a:xfrm>
                <a:off x="5312830" y="4871383"/>
                <a:ext cx="3337891" cy="152845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de-DE"/>
                </a:defPPr>
                <a:lvl1pPr marL="0" algn="l" defTabSz="4176431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088215" algn="l" defTabSz="4176431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176431" algn="l" defTabSz="4176431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264646" algn="l" defTabSz="4176431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8352861" algn="l" defTabSz="4176431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0441076" algn="l" defTabSz="4176431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2529292" algn="l" defTabSz="4176431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4617507" algn="l" defTabSz="4176431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6705722" algn="l" defTabSz="4176431" rtl="0" eaLnBrk="1" latinLnBrk="0" hangingPunct="1">
                  <a:defRPr sz="8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e-DE" sz="2800" dirty="0">
                    <a:solidFill>
                      <a:srgbClr val="4F6EB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⁸⁷Rb levels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200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sz="20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r>
                  <a:rPr lang="en-US" sz="2000" i="1" kern="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sz="2000" kern="0" dirty="0">
                    <a:solidFill>
                      <a:prstClr val="black"/>
                    </a:solidFill>
                  </a:rPr>
                  <a:t>: Rydberg state</a:t>
                </a:r>
                <a:endParaRPr lang="en-US" sz="2000" i="1" kern="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sz="20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"/>
                        <m:endChr m:val="⟩"/>
                        <m:ctrlP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sSub>
                          <m:sSubPr>
                            <m:ctrlP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f>
                              <m:fPr>
                                <m:type m:val="lin"/>
                                <m:ctrlPr>
                                  <a:rPr lang="en-US" sz="2000" i="1" ker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de-DE" sz="2000" i="1" ker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2000" i="1" ker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de-DE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=3,</m:t>
                            </m:r>
                            <m: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de-DE" sz="2000" i="1" kern="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200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sz="20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n-US" sz="20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"/>
                        <m:endChr m:val="⟩"/>
                        <m:ctrlP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sz="20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sSub>
                          <m:sSubPr>
                            <m:ctrlPr>
                              <a:rPr lang="en-US" sz="200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f>
                              <m:fPr>
                                <m:type m:val="lin"/>
                                <m:ctrlPr>
                                  <a:rPr lang="en-US" sz="2000" i="1" ker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 ker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 ker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b>
                        </m:sSub>
                        <m: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000" b="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de-DE" sz="2000" b="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=2,</m:t>
                            </m:r>
                            <m: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sz="2000" b="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n-US" sz="20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de-DE" sz="20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de-DE" sz="2000" i="1" kern="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7" name="TextBox 174">
                <a:extLst>
                  <a:ext uri="{FF2B5EF4-FFF2-40B4-BE49-F238E27FC236}">
                    <a16:creationId xmlns:a16="http://schemas.microsoft.com/office/drawing/2014/main" id="{8B67E66E-E34A-46BB-BC91-48D105ACD6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830" y="4871383"/>
                <a:ext cx="3337891" cy="1528450"/>
              </a:xfrm>
              <a:prstGeom prst="rect">
                <a:avLst/>
              </a:prstGeom>
              <a:blipFill>
                <a:blip r:embed="rId119"/>
                <a:stretch>
                  <a:fillRect l="-4719" t="-3137" r="-18149" b="-63529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9051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6EC1D-8D9E-4AD9-8677-6FA42F2E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EIT</a:t>
            </a:r>
            <a:endParaRPr lang="en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1B9286-FC12-4791-A530-6954B5B25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FC27A-857B-4899-8C0E-4E51250DE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6</a:t>
            </a:fld>
            <a:endParaRPr lang="en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286A6B-2E78-4D13-AB81-12FAC3DD8D11}"/>
              </a:ext>
            </a:extLst>
          </p:cNvPr>
          <p:cNvSpPr txBox="1"/>
          <p:nvPr/>
        </p:nvSpPr>
        <p:spPr>
          <a:xfrm>
            <a:off x="3215680" y="2132856"/>
            <a:ext cx="327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Photon does not get absorbed</a:t>
            </a:r>
            <a:endParaRPr lang="en-D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3D9C3F-0383-4E9D-BA5A-AE00ABC24223}"/>
              </a:ext>
            </a:extLst>
          </p:cNvPr>
          <p:cNvSpPr/>
          <p:nvPr/>
        </p:nvSpPr>
        <p:spPr>
          <a:xfrm>
            <a:off x="3712014" y="2852936"/>
            <a:ext cx="2383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|D⟩ ∝ </a:t>
            </a:r>
            <a:r>
              <a:rPr lang="el-GR" dirty="0"/>
              <a:t>Ω_</a:t>
            </a:r>
            <a:r>
              <a:rPr lang="de-DE" dirty="0"/>
              <a:t>c|g⟩ − </a:t>
            </a:r>
            <a:r>
              <a:rPr lang="el-GR" dirty="0"/>
              <a:t>Ω_</a:t>
            </a:r>
            <a:r>
              <a:rPr lang="de-DE" dirty="0"/>
              <a:t>p|r⟩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066068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CCFCB-23A4-4843-98DD-6C3FFC952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Cavity as an effective OD enhancement</a:t>
            </a:r>
            <a:endParaRPr lang="en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9AA863-A27F-4A8B-BD09-E683CDA8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96CC1-CCA1-4ABD-9EF2-93FA562E4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7</a:t>
            </a:fld>
            <a:endParaRPr lang="en-DE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E61188E-D4E5-4CE4-AE82-B3F1D0309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1504" y="2636912"/>
            <a:ext cx="9217024" cy="192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92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224E4-33E0-4ABF-9B02-C82292C7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Experiment Upgrade</a:t>
            </a:r>
            <a:endParaRPr lang="en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179F80-4BFB-4180-A638-232039C8F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F56C0-555E-4D7E-8828-A90DD0E68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8</a:t>
            </a:fld>
            <a:endParaRPr lang="en-D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077BB0C-67D7-4654-995A-A063A517679F}"/>
              </a:ext>
            </a:extLst>
          </p:cNvPr>
          <p:cNvGrpSpPr/>
          <p:nvPr/>
        </p:nvGrpSpPr>
        <p:grpSpPr>
          <a:xfrm>
            <a:off x="767408" y="951877"/>
            <a:ext cx="10391800" cy="6123984"/>
            <a:chOff x="-716838" y="20572254"/>
            <a:chExt cx="14281065" cy="895461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7B28EF-4013-42CF-94B7-D8E963E47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402" y="20572254"/>
              <a:ext cx="12540825" cy="7054214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05C213-C7B3-4470-A360-26A32FCCAF8C}"/>
                </a:ext>
              </a:extLst>
            </p:cNvPr>
            <p:cNvGrpSpPr/>
            <p:nvPr/>
          </p:nvGrpSpPr>
          <p:grpSpPr>
            <a:xfrm>
              <a:off x="-716838" y="23164148"/>
              <a:ext cx="13841116" cy="6362716"/>
              <a:chOff x="-197609" y="24479991"/>
              <a:chExt cx="13841116" cy="636271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9C7E1284-602E-44F9-B9D6-2C3DE8AD3702}"/>
                  </a:ext>
                </a:extLst>
              </p:cNvPr>
              <p:cNvGrpSpPr/>
              <p:nvPr/>
            </p:nvGrpSpPr>
            <p:grpSpPr>
              <a:xfrm>
                <a:off x="10047716" y="24896814"/>
                <a:ext cx="3595791" cy="5945893"/>
                <a:chOff x="3265109" y="5076769"/>
                <a:chExt cx="2298732" cy="3577974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BE78989D-55CF-4E96-8C3A-CFBB6C4B2D9C}"/>
                    </a:ext>
                  </a:extLst>
                </p:cNvPr>
                <p:cNvGrpSpPr/>
                <p:nvPr/>
              </p:nvGrpSpPr>
              <p:grpSpPr>
                <a:xfrm>
                  <a:off x="3265109" y="5076769"/>
                  <a:ext cx="2298732" cy="3577974"/>
                  <a:chOff x="8919026" y="6096155"/>
                  <a:chExt cx="2298732" cy="3577974"/>
                </a:xfrm>
              </p:grpSpPr>
              <p:sp>
                <p:nvSpPr>
                  <p:cNvPr id="16" name="TextBox 369">
                    <a:extLst>
                      <a:ext uri="{FF2B5EF4-FFF2-40B4-BE49-F238E27FC236}">
                        <a16:creationId xmlns:a16="http://schemas.microsoft.com/office/drawing/2014/main" id="{53090538-CE27-4247-873A-ED75EFE15E32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9022345" y="8292987"/>
                    <a:ext cx="2195413" cy="138114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3200" dirty="0"/>
                      <a:t>Rectangular Cavity out of vacuum</a:t>
                    </a:r>
                  </a:p>
                </p:txBody>
              </p:sp>
              <p:sp>
                <p:nvSpPr>
                  <p:cNvPr id="17" name="TextBox 371">
                    <a:extLst>
                      <a:ext uri="{FF2B5EF4-FFF2-40B4-BE49-F238E27FC236}">
                        <a16:creationId xmlns:a16="http://schemas.microsoft.com/office/drawing/2014/main" id="{69B9DD19-2382-4441-8688-E4673FA643F1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8919026" y="6096155"/>
                    <a:ext cx="2203342" cy="64822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3200" dirty="0"/>
                      <a:t>Science Chamber/</a:t>
                    </a:r>
                    <a:br>
                      <a:rPr lang="en-US" sz="3200" dirty="0"/>
                    </a:br>
                    <a:r>
                      <a:rPr lang="en-US" sz="3200" dirty="0"/>
                      <a:t>3D MOT</a:t>
                    </a:r>
                  </a:p>
                </p:txBody>
              </p:sp>
            </p:grp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6A41A05A-87B3-4934-AFEA-58078423D1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570293" y="6617279"/>
                  <a:ext cx="133056" cy="675085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TextBox 370">
                <a:extLst>
                  <a:ext uri="{FF2B5EF4-FFF2-40B4-BE49-F238E27FC236}">
                    <a16:creationId xmlns:a16="http://schemas.microsoft.com/office/drawing/2014/main" id="{1A3E8F29-407C-4EED-A8D4-EF676C3A6CC7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590193" y="24479991"/>
                <a:ext cx="343417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3200" dirty="0"/>
                  <a:t>2D MOT</a:t>
                </a:r>
                <a:br>
                  <a:rPr lang="en-US" sz="3200" dirty="0"/>
                </a:br>
                <a:r>
                  <a:rPr lang="en-US" sz="3200" dirty="0"/>
                  <a:t>Chamber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2C3E42EF-A0D2-4F7F-9D9C-DC1C181090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35380" y="25435423"/>
                <a:ext cx="957296" cy="15337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370">
                <a:extLst>
                  <a:ext uri="{FF2B5EF4-FFF2-40B4-BE49-F238E27FC236}">
                    <a16:creationId xmlns:a16="http://schemas.microsoft.com/office/drawing/2014/main" id="{C10FF386-9ACE-477F-97E6-0AB1FBBEF0A5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-197609" y="24772591"/>
                <a:ext cx="34341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3200" dirty="0"/>
                  <a:t>Push beam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2057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415BF-F90C-457B-8DDC-0FDBD331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1120D-01FC-4207-8B89-433745D27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37C51-9BEB-4154-95FE-1FBD935A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9</a:t>
            </a:fld>
            <a:endParaRPr lang="en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42BA20-C700-4BFB-BCFF-E692784250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1191666"/>
            <a:ext cx="8568181" cy="475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70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59359-7923-4ADE-A486-787F22C4E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3" y="78044"/>
            <a:ext cx="12192000" cy="576064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a typeface="CMU Sans Serif"/>
                <a:cs typeface="Arial"/>
              </a:rPr>
              <a:t>Non-planar ring cavity</a:t>
            </a:r>
            <a:endParaRPr lang="en-DE" dirty="0">
              <a:solidFill>
                <a:schemeClr val="tx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FEFAA6-7733-4780-92A7-DE31633BE5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1349680" y="7022063"/>
            <a:ext cx="2412697" cy="342006"/>
          </a:xfrm>
        </p:spPr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D8C98-8F22-4E8E-BF77-799AE330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995536" y="7022063"/>
            <a:ext cx="2412697" cy="342006"/>
          </a:xfrm>
        </p:spPr>
        <p:txBody>
          <a:bodyPr/>
          <a:lstStyle/>
          <a:p>
            <a:fld id="{B3A60174-2B94-408E-A26F-0A1727EEA733}" type="slidenum">
              <a:rPr lang="en-DE" smtClean="0"/>
              <a:pPr/>
              <a:t>10</a:t>
            </a:fld>
            <a:endParaRPr lang="en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495C8F-424C-4D51-9B1F-17B42A5D08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17"/>
          <a:stretch/>
        </p:blipFill>
        <p:spPr>
          <a:xfrm>
            <a:off x="4817408" y="2859979"/>
            <a:ext cx="3096344" cy="2423957"/>
          </a:xfrm>
          <a:prstGeom prst="rect">
            <a:avLst/>
          </a:prstGeom>
        </p:spPr>
      </p:pic>
      <p:sp>
        <p:nvSpPr>
          <p:cNvPr id="6" name="TextBox npc hdr">
            <a:extLst>
              <a:ext uri="{FF2B5EF4-FFF2-40B4-BE49-F238E27FC236}">
                <a16:creationId xmlns:a16="http://schemas.microsoft.com/office/drawing/2014/main" id="{3CF91AFB-F146-4406-875A-E634E0485119}"/>
              </a:ext>
            </a:extLst>
          </p:cNvPr>
          <p:cNvSpPr txBox="1"/>
          <p:nvPr/>
        </p:nvSpPr>
        <p:spPr>
          <a:xfrm>
            <a:off x="330513" y="944757"/>
            <a:ext cx="8114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199"/>
              </a:spcBef>
              <a:buSzPct val="100000"/>
              <a:defRPr sz="2600">
                <a:latin typeface="Arial"/>
                <a:ea typeface="Arial"/>
                <a:cs typeface="Arial"/>
              </a:defRPr>
            </a:pPr>
            <a:r>
              <a:rPr lang="en-US" sz="3200" b="1" dirty="0">
                <a:solidFill>
                  <a:srgbClr val="1E54AE"/>
                </a:solidFill>
                <a:latin typeface="Arial"/>
                <a:cs typeface="Arial"/>
              </a:rPr>
              <a:t>Why do we fold the ring out of plane?</a:t>
            </a:r>
          </a:p>
        </p:txBody>
      </p:sp>
      <p:sp>
        <p:nvSpPr>
          <p:cNvPr id="7" name="TextBox npc body1">
            <a:extLst>
              <a:ext uri="{FF2B5EF4-FFF2-40B4-BE49-F238E27FC236}">
                <a16:creationId xmlns:a16="http://schemas.microsoft.com/office/drawing/2014/main" id="{5E88A9B7-1D86-4BC1-93F6-41CA4FF2466D}"/>
              </a:ext>
            </a:extLst>
          </p:cNvPr>
          <p:cNvSpPr txBox="1"/>
          <p:nvPr/>
        </p:nvSpPr>
        <p:spPr>
          <a:xfrm>
            <a:off x="-10177807" y="1761097"/>
            <a:ext cx="102444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A planar ring has linear eigenpolarisations, but the transition we drive needs circular light. λ/4 plates in the cavity would provide it at the cost of intracavity loss. Folding the ring out of plane instead adds a Pancharatnam–Berry phase, and the eigenmodes become almost circular polarized.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07887B-6740-4EC6-B842-26E0CD51DC51}"/>
              </a:ext>
            </a:extLst>
          </p:cNvPr>
          <p:cNvSpPr/>
          <p:nvPr/>
        </p:nvSpPr>
        <p:spPr>
          <a:xfrm>
            <a:off x="-10177808" y="4056202"/>
            <a:ext cx="81144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1E5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we get circular polarization? </a:t>
            </a:r>
            <a:endParaRPr lang="en-DE" sz="3200" b="1" dirty="0">
              <a:solidFill>
                <a:srgbClr val="1E54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910DBC-CD0A-4813-9B37-1A1179992A0B}"/>
              </a:ext>
            </a:extLst>
          </p:cNvPr>
          <p:cNvSpPr/>
          <p:nvPr/>
        </p:nvSpPr>
        <p:spPr>
          <a:xfrm>
            <a:off x="-10177808" y="4639239"/>
            <a:ext cx="1051496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DE" sz="3200" dirty="0">
                <a:latin typeface="Arial" panose="020B0604020202020204" pitchFamily="34" charset="0"/>
                <a:cs typeface="Arial" panose="020B0604020202020204" pitchFamily="34" charset="0"/>
              </a:rPr>
              <a:t>The essential addition beyond the calculation for planar systems is the necessity to carry along a coordinate-system with us as we </a:t>
            </a:r>
            <a:r>
              <a:rPr lang="en-DE" sz="3200" dirty="0" err="1"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r>
              <a:rPr lang="en-DE" sz="3200" dirty="0">
                <a:latin typeface="Arial" panose="020B0604020202020204" pitchFamily="34" charset="0"/>
                <a:cs typeface="Arial" panose="020B0604020202020204" pitchFamily="34" charset="0"/>
              </a:rPr>
              <a:t>verse the resonator. </a:t>
            </a: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We use a coordinate system in which the y axis is perpendicular to the plane of incidence and does not change upon reflection while the x axis is in the plane of incidence. </a:t>
            </a:r>
            <a:endParaRPr lang="en-DE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64A575-964E-4930-B232-A3E6CDC25CF9}"/>
              </a:ext>
            </a:extLst>
          </p:cNvPr>
          <p:cNvSpPr txBox="1"/>
          <p:nvPr/>
        </p:nvSpPr>
        <p:spPr>
          <a:xfrm>
            <a:off x="-10177808" y="7831233"/>
            <a:ext cx="103691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3200" dirty="0">
                <a:latin typeface="Arial" panose="020B0604020202020204" pitchFamily="34" charset="0"/>
                <a:cs typeface="Arial" panose="020B0604020202020204" pitchFamily="34" charset="0"/>
              </a:rPr>
              <a:t>While coordinate transformations can be gauged away within a round-trip, we must start the next round-trip in the same coordinate system that we concluded the prior, so the rotation induced by non-planar reflections cannot be gauged away.</a:t>
            </a: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 Only circular polarisation allows us to choose a free angle of the two linear components if we add a global phase. </a:t>
            </a:r>
            <a:endParaRPr lang="en-DE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529720-9A6B-408B-8F74-073EDBED5F95}"/>
              </a:ext>
            </a:extLst>
          </p:cNvPr>
          <p:cNvSpPr/>
          <p:nvPr/>
        </p:nvSpPr>
        <p:spPr>
          <a:xfrm>
            <a:off x="-7013984" y="7343333"/>
            <a:ext cx="8114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solidFill>
                  <a:srgbClr val="4F6E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 rotation between reflections</a:t>
            </a:r>
            <a:endParaRPr lang="en-DE" sz="2800" dirty="0">
              <a:solidFill>
                <a:srgbClr val="4F6E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BDF961-DE0D-4891-87B4-B0028315DD17}"/>
              </a:ext>
            </a:extLst>
          </p:cNvPr>
          <p:cNvSpPr txBox="1"/>
          <p:nvPr/>
        </p:nvSpPr>
        <p:spPr>
          <a:xfrm>
            <a:off x="417161" y="1574064"/>
            <a:ext cx="66607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Planar ring =&gt; linear eigenpolarisations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The transition we want to drive requires sigma+ 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Folding adds a geometric phase =&gt; sigma+ is an eigenmode</a:t>
            </a:r>
            <a:endParaRPr lang="en-D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B1619-9EBC-4281-8799-9D3E9494AC28}"/>
              </a:ext>
            </a:extLst>
          </p:cNvPr>
          <p:cNvSpPr/>
          <p:nvPr/>
        </p:nvSpPr>
        <p:spPr>
          <a:xfrm>
            <a:off x="226277" y="2494453"/>
            <a:ext cx="81144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1E54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this work? </a:t>
            </a:r>
            <a:endParaRPr lang="en-DE" sz="3200" b="1" dirty="0">
              <a:solidFill>
                <a:srgbClr val="1E54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FBCA4B-9492-4813-8FD7-4A0144A6106E}"/>
              </a:ext>
            </a:extLst>
          </p:cNvPr>
          <p:cNvSpPr txBox="1"/>
          <p:nvPr/>
        </p:nvSpPr>
        <p:spPr>
          <a:xfrm>
            <a:off x="397841" y="3120819"/>
            <a:ext cx="84241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Coordinate system for reflections: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y-axis is perpendicular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x-axis is in the plane of incidence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Next round trip starts in the same coordinate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Cant just gauge away the residual rotation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Circular polarization can be decomposed into 2 orthogonal linear polarisations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Rotation =&gt; Global phase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03F2FA-D72B-45A6-A6AE-0BFE0DB454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0"/>
          <a:stretch/>
        </p:blipFill>
        <p:spPr>
          <a:xfrm>
            <a:off x="7888892" y="3940475"/>
            <a:ext cx="3849618" cy="24239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9D43EF6-67B2-4578-8795-2DA2BB6A6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09" y="1157879"/>
            <a:ext cx="3512695" cy="228476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47792F4-A136-46AD-8932-980327142744}"/>
              </a:ext>
            </a:extLst>
          </p:cNvPr>
          <p:cNvSpPr txBox="1"/>
          <p:nvPr/>
        </p:nvSpPr>
        <p:spPr>
          <a:xfrm>
            <a:off x="695400" y="46392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652028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6669-121F-4B12-9C1A-02631F386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1E54AE"/>
                </a:solidFill>
                <a:cs typeface="Arial"/>
              </a:rPr>
              <a:t>Hänsch</a:t>
            </a:r>
            <a:r>
              <a:rPr lang="en-US" b="1" dirty="0">
                <a:solidFill>
                  <a:srgbClr val="1E54AE"/>
                </a:solidFill>
                <a:cs typeface="Arial"/>
              </a:rPr>
              <a:t>–</a:t>
            </a:r>
            <a:r>
              <a:rPr lang="en-US" b="1" dirty="0" err="1">
                <a:solidFill>
                  <a:srgbClr val="1E54AE"/>
                </a:solidFill>
                <a:cs typeface="Arial"/>
              </a:rPr>
              <a:t>Couillaud</a:t>
            </a:r>
            <a:r>
              <a:rPr lang="en-US" b="1" dirty="0">
                <a:solidFill>
                  <a:srgbClr val="1E54AE"/>
                </a:solidFill>
                <a:cs typeface="Arial"/>
              </a:rPr>
              <a:t> lock</a:t>
            </a:r>
            <a:br>
              <a:rPr lang="en-US" b="1" dirty="0">
                <a:solidFill>
                  <a:srgbClr val="1E54AE"/>
                </a:solidFill>
                <a:cs typeface="Arial"/>
              </a:rPr>
            </a:br>
            <a:endParaRPr lang="en-D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7102C5-A048-42BD-809A-C159A9537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10</a:t>
            </a:r>
            <a:r>
              <a:rPr lang="en-DE"/>
              <a:t>/yy/2024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1496F-5C23-4245-ABE8-877E301CF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11</a:t>
            </a:fld>
            <a:endParaRPr lang="en-D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F8CC846-99D5-401A-AED4-7812DBDEA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408" y="949766"/>
            <a:ext cx="4700240" cy="52140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3C494A-1E3B-40BF-995E-8F1798C05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5582" y="956215"/>
            <a:ext cx="4558000" cy="460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30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Nonlinear Quantum Optics group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9339937" y="6093296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www: nqo.iap.uni-bonn.de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91ED9-E6F7-45F1-AEC8-7EE7C915D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DE"/>
              <a:t>xx/yy/2024</a:t>
            </a:r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BA39C-F2ED-4A4A-A5F9-E77D70870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60174-2B94-408E-A26F-0A1727EEA733}" type="slidenum">
              <a:rPr lang="en-DE" smtClean="0"/>
              <a:pPr/>
              <a:t>12</a:t>
            </a:fld>
            <a:endParaRPr lang="en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C15932-BDD5-4E95-991C-B6B1FB2542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8" y="1268760"/>
            <a:ext cx="6052249" cy="453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25185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2025</TotalTime>
  <Words>532</Words>
  <Application>Microsoft Office PowerPoint</Application>
  <PresentationFormat>Widescreen</PresentationFormat>
  <Paragraphs>80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 Math</vt:lpstr>
      <vt:lpstr>CMU Sans Serif</vt:lpstr>
      <vt:lpstr>Standarddesign</vt:lpstr>
      <vt:lpstr>Cavity-Enhanced Rydberg  Nonlinear Optics</vt:lpstr>
      <vt:lpstr>Nonlinear Quantum Optics</vt:lpstr>
      <vt:lpstr>Nonlinear Quantum Optics</vt:lpstr>
      <vt:lpstr>Atoms as interaction mediator</vt:lpstr>
      <vt:lpstr>Current experiment scheme</vt:lpstr>
      <vt:lpstr>EIT</vt:lpstr>
      <vt:lpstr>Cavity as an effective OD enhancement</vt:lpstr>
      <vt:lpstr>Experiment Upgrade</vt:lpstr>
      <vt:lpstr>PowerPoint Presentation</vt:lpstr>
      <vt:lpstr>Non-planar ring cavity</vt:lpstr>
      <vt:lpstr>Hänsch–Couillaud lock </vt:lpstr>
      <vt:lpstr>Nonlinear Quantum Optics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jn</dc:creator>
  <cp:lastModifiedBy>rqo</cp:lastModifiedBy>
  <cp:revision>2351</cp:revision>
  <dcterms:created xsi:type="dcterms:W3CDTF">2008-09-23T08:44:05Z</dcterms:created>
  <dcterms:modified xsi:type="dcterms:W3CDTF">2026-09-30T10:32:49Z</dcterms:modified>
</cp:coreProperties>
</file>