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484" r:id="rId2"/>
    <p:sldId id="494" r:id="rId3"/>
    <p:sldId id="488" r:id="rId4"/>
    <p:sldId id="495" r:id="rId5"/>
    <p:sldId id="489" r:id="rId6"/>
    <p:sldId id="491" r:id="rId7"/>
    <p:sldId id="490" r:id="rId8"/>
    <p:sldId id="492" r:id="rId9"/>
    <p:sldId id="496" r:id="rId10"/>
    <p:sldId id="465" r:id="rId11"/>
    <p:sldId id="493" r:id="rId12"/>
    <p:sldId id="498" r:id="rId13"/>
    <p:sldId id="486" r:id="rId14"/>
    <p:sldId id="497" r:id="rId15"/>
    <p:sldId id="487" r:id="rId16"/>
  </p:sldIdLst>
  <p:sldSz cx="12192000" cy="685800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6BBD"/>
    <a:srgbClr val="4B6CBE"/>
    <a:srgbClr val="3761B7"/>
    <a:srgbClr val="4F6EBF"/>
    <a:srgbClr val="1E54AE"/>
    <a:srgbClr val="8291D1"/>
    <a:srgbClr val="BDC2E6"/>
    <a:srgbClr val="FFFFFF"/>
    <a:srgbClr val="43A971"/>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1" autoAdjust="0"/>
    <p:restoredTop sz="91381" autoAdjust="0"/>
  </p:normalViewPr>
  <p:slideViewPr>
    <p:cSldViewPr>
      <p:cViewPr>
        <p:scale>
          <a:sx n="100" d="100"/>
          <a:sy n="100" d="100"/>
        </p:scale>
        <p:origin x="138" y="1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B00169-5518-4194-A9B7-7C33A344C8A7}" type="datetimeFigureOut">
              <a:rPr lang="de-DE" smtClean="0"/>
              <a:pPr/>
              <a:t>30.09.2026</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0CF6DE-210A-407C-B473-3C527C7AC463}" type="slidenum">
              <a:rPr lang="de-DE" smtClean="0"/>
              <a:pPr/>
              <a:t>‹#›</a:t>
            </a:fld>
            <a:endParaRPr lang="de-DE"/>
          </a:p>
        </p:txBody>
      </p:sp>
    </p:spTree>
    <p:extLst>
      <p:ext uri="{BB962C8B-B14F-4D97-AF65-F5344CB8AC3E}">
        <p14:creationId xmlns:p14="http://schemas.microsoft.com/office/powerpoint/2010/main" val="1019639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r>
              <a:t>Hello, I'm Benedikt from the Nonlinear Quantum Optics group. Today I'll show how we plan to make single photons interact, using Rydberg atoms inside an optical cavity.</a:t>
            </a:r>
          </a:p>
        </p:txBody>
      </p:sp>
      <p:sp>
        <p:nvSpPr>
          <p:cNvPr id="4" name="Foliennummernplatzhalter 3"/>
          <p:cNvSpPr>
            <a:spLocks noGrp="1"/>
          </p:cNvSpPr>
          <p:nvPr>
            <p:ph type="sldNum" sz="quarter" idx="10"/>
          </p:nvPr>
        </p:nvSpPr>
        <p:spPr/>
        <p:txBody>
          <a:bodyPr/>
          <a:lstStyle/>
          <a:p>
            <a:fld id="{830CF6DE-210A-407C-B473-3C527C7AC463}" type="slidenum">
              <a:rPr lang="de-DE" smtClean="0"/>
              <a:pPr/>
              <a:t>1</a:t>
            </a:fld>
            <a:endParaRPr lang="de-DE"/>
          </a:p>
        </p:txBody>
      </p:sp>
    </p:spTree>
    <p:extLst>
      <p:ext uri="{BB962C8B-B14F-4D97-AF65-F5344CB8AC3E}">
        <p14:creationId xmlns:p14="http://schemas.microsoft.com/office/powerpoint/2010/main" val="565019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To make photons interact we need a medium whose response depends nonlinearly on the field - the higher-order terms in this expansion. In atomic </a:t>
            </a:r>
            <a:r>
              <a:rPr dirty="0" err="1"/>
              <a:t>vapours</a:t>
            </a:r>
            <a:r>
              <a:rPr dirty="0"/>
              <a:t> the second-order term vanishes by inversion symmetry, so the lowest nonlinearity is chi-3. In any ordinary material it is many orders of magnitude too weak to act on single photons. Rydberg atoms are how we fix that. Here the photons enter the atomic medium, interact through it, and leave on new paths - just like the balls.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our current free-space experiment. A small cloud of rubidium atoms is focused so tightly that it fits inside a single blockade volume. Because only one Rydberg excitation fits in there, the whole cloud acts as one superatom: the excitation is shared as the collective W state, which couples to light square-root-of-N times more strongly than a single atom. Single photons are detected on the SPCMs. The limitation is the coupling itself: it is set by the optical depth, and if we try to raise it with a denser cloud, we run into dephasing and Rydberg molecule formation.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How does a photon talk to a Rydberg atom? We use a ladder: the probe at 780 nm drives ground to excited state, and the control at 480 nm couples the excited state to a Rydberg state. With the control on, the two excitation paths interfere destructively and a narrow transparency window opens - the red curve. The atoms sit in a dark state with no excited-state component, so nothing is scattered, and the photon propagates as a dark-state polariton: part photon, part Rydberg excitation. Now the key point: if a second photon arrives within the blockade radius, its Rydberg level is shifted by the van der Waals interaction, EIT breaks, and that photon sees the grey two-level curve and is scattered. So the transmission depends on how many photons there are - that is our single-photon nonlinearity.</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Instead of adding more atoms, we send the photon through the same atoms many times. In free space the photon crosses the cloud once and the coupling is fixed by the optical depth. In a ring cavity of finesse F, the photon makes roughly 2F over pi round trips, so the effective optical depth grows by that factor - without raising the density. The aim is a collective coupling larger than both the cavity decay rate and the atomic linewidth, which is the strong coupling regime.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upgraded apparatus. A 2D MOT, loaded with the help of a push beam, delivers a cold atomic beam into the science chamber, where the 3D MOT sits. The rectangular ring cavity is built around the glass cell, outside the vacuum, which keeps the optics accessible for alignment.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Zooming in on the cavity. It is a four-mirror ring built from custom Laseroptik mirrors. Two intra-cavity lenses focus the mode down onto the atom cloud. One mirror is raised out of the plane of the other three, which makes the ring non-planar - I'll explain why on the next slide. One mount is piezo-actuated for fine alignment, and a linear piezo stabilises the length.</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is the ring non-planar? A planar ring has linear polarisation eigenmodes, but the transition we drive needs circular, sigma-plus light. Lambda-quarter plates in the cavity would provide it, at the cost of intracavity loss. Folding the ring out of plane instead adds a Pancharatnam-Berry phase, and the eigenmodes become almost circularly polarised.</a:t>
            </a:r>
          </a:p>
          <a:p>
            <a:endParaRPr/>
          </a:p>
          <a:p>
            <a:r>
              <a:t>How do we see this? Beyond the planar calculation, we have to carry a coordinate system with us as we traverse the resonator. We choose y perpendicular to the plane of incidence - it does not change on reflection - and x in the plane of incidence. Top right: raising mirror B to B-prime tilts the planes of incidence. Bottom: along a leg the two frames are rotated by theta.</a:t>
            </a:r>
          </a:p>
          <a:p>
            <a:endParaRPr/>
          </a:p>
          <a:p>
            <a:r>
              <a:t>Coordinate transformations can be gauged away within one round trip, but the next round trip must start in the frame the previous one ended in, so the rotation from non-planar reflections cannot be gauged away. Only for circular polarisation is the angle between the two linear components free, so the rotation reduces to a global phase.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summarise: photons do not interact on their own, but Rydberg atoms can mediate a nonlinearity at the single-photon level, via EIT and Rydberg blockade. In free space that coupling is capped by the optical depth, so we place the atoms in a ring cavity, which multiplies the effective optical depth by 2F over pi. The ring is non-planar so that sigma-plus light is an eigenmode, and we stabilise it with a modulation-free Haensch-Couillaud lock. Next we build and characterise the cavity, commission the 2D MOT, and aim for collective strong coupling.</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Thanks to everyone in the Nonlinear Quantum Optics group. I'm happy to take questions.</a:t>
            </a:r>
          </a:p>
        </p:txBody>
      </p:sp>
      <p:sp>
        <p:nvSpPr>
          <p:cNvPr id="4" name="Slide Number Placeholder 3"/>
          <p:cNvSpPr>
            <a:spLocks noGrp="1"/>
          </p:cNvSpPr>
          <p:nvPr>
            <p:ph type="sldNum" sz="quarter" idx="10"/>
          </p:nvPr>
        </p:nvSpPr>
        <p:spPr/>
        <p:txBody>
          <a:bodyPr/>
          <a:lstStyle/>
          <a:p>
            <a:fld id="{A5CE40FC-93A7-43A6-A426-143E760B74BD}" type="slidenum">
              <a:rPr lang="es-MX" smtClean="0"/>
              <a:t>10</a:t>
            </a:fld>
            <a:endParaRPr lang="es-MX"/>
          </a:p>
        </p:txBody>
      </p:sp>
    </p:spTree>
    <p:extLst>
      <p:ext uri="{BB962C8B-B14F-4D97-AF65-F5344CB8AC3E}">
        <p14:creationId xmlns:p14="http://schemas.microsoft.com/office/powerpoint/2010/main" val="2061738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keep the cavity on resonance we use a Haensch-Couillaud lock. Because the cavity is polarisation non-degenerate, the two eigenmodes resonate at different frequencies - top panel. Near one resonance that mode's phase sweeps rapidly while the other stays flat and acts as a fixed reference - middle panel. A quarter-wave plate and a PBS at 45 degrees turn this relative phase into an intensity difference on a balanced photodiode, giving an antisymmetric error signal that crosses zero exactly on resonance - bottom panel. Unlike Pound-Drever-Hall we need no modulation, and laser intensity noise cancels in the balanced detection. We lock with light at 787 nm, chosen so the lock does not disturb the Rydberg atoms.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is the ring non-planar? A planar ring has linear polarisation eigenmodes, but the transition we drive needs circular, sigma-plus light. Lambda-quarter plates in the cavity would provide it, at the cost of intracavity loss. Folding the ring out of plane instead adds a Pancharatnam-Berry phase, and the eigenmodes become almost circularly polarised.</a:t>
            </a:r>
          </a:p>
          <a:p>
            <a:endParaRPr/>
          </a:p>
          <a:p>
            <a:r>
              <a:t>How do we see this? Beyond the planar calculation, we have to carry a coordinate system with us as we traverse the resonator. We choose y perpendicular to the plane of incidence - it does not change on reflection - and x in the plane of incidence. Top right: raising mirror B to B-prime tilts the planes of incidence. Bottom: along a leg the two frames are rotated by theta.</a:t>
            </a:r>
          </a:p>
          <a:p>
            <a:endParaRPr/>
          </a:p>
          <a:p>
            <a:r>
              <a:t>Coordinate transformations can be gauged away within one round trip, but the next round trip must start in the frame the previous one ended in, so the rotation from non-planar reflections cannot be gauged away. Only for circular polarisation is the angle between the two linear components free, so the rotation reduces to a global phase.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717226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Let's start with a thought experiment. Two billiard balls roll towards each other and collide. They interact: momentum is exchanged and each ball leaves on a new path. The dashed lines show where each would have gone without the collision - keep those in mind for the next slide.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847038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Now replace the balls with photons, sent along exactly the same incoming paths. Nothing happens: they follow the dashed lines from before and pass straight through each other. That makes photons excellent carriers of quantum information - fast, and barely disturbed by their environment - but the same property means we cannot build photonic quantum logic unless something mediates an interaction.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228949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15413" y="1124745"/>
            <a:ext cx="10363200" cy="1470025"/>
          </a:xfrm>
          <a:prstGeom prst="rect">
            <a:avLst/>
          </a:prstGeom>
        </p:spPr>
        <p:style>
          <a:lnRef idx="2">
            <a:schemeClr val="accent3"/>
          </a:lnRef>
          <a:fillRef idx="1">
            <a:schemeClr val="lt1"/>
          </a:fillRef>
          <a:effectRef idx="0">
            <a:schemeClr val="accent3"/>
          </a:effectRef>
          <a:fontRef idx="minor">
            <a:schemeClr val="dk1"/>
          </a:fontRef>
        </p:style>
        <p:txBody>
          <a:bodyPr/>
          <a:lstStyle>
            <a:lvl1pPr>
              <a:defRPr>
                <a:effectLst/>
              </a:defRPr>
            </a:lvl1pPr>
          </a:lstStyle>
          <a:p>
            <a:r>
              <a:rPr lang="de-DE" dirty="0"/>
              <a:t>Titelmasterformat durch Klicken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Folie">
    <p:spTree>
      <p:nvGrpSpPr>
        <p:cNvPr id="1" name=""/>
        <p:cNvGrpSpPr/>
        <p:nvPr/>
      </p:nvGrpSpPr>
      <p:grpSpPr>
        <a:xfrm>
          <a:off x="0" y="0"/>
          <a:ext cx="0" cy="0"/>
          <a:chOff x="0" y="0"/>
          <a:chExt cx="0" cy="0"/>
        </a:xfrm>
      </p:grpSpPr>
      <p:sp>
        <p:nvSpPr>
          <p:cNvPr id="2" name="Titel 1"/>
          <p:cNvSpPr>
            <a:spLocks noGrp="1"/>
          </p:cNvSpPr>
          <p:nvPr>
            <p:ph type="title"/>
          </p:nvPr>
        </p:nvSpPr>
        <p:spPr>
          <a:xfrm>
            <a:off x="0" y="44624"/>
            <a:ext cx="12192000" cy="576064"/>
          </a:xfrm>
          <a:prstGeom prst="rect">
            <a:avLst/>
          </a:prstGeom>
        </p:spPr>
        <p:style>
          <a:lnRef idx="2">
            <a:schemeClr val="accent3"/>
          </a:lnRef>
          <a:fillRef idx="1">
            <a:schemeClr val="lt1"/>
          </a:fillRef>
          <a:effectRef idx="0">
            <a:schemeClr val="accent3"/>
          </a:effectRef>
          <a:fontRef idx="minor">
            <a:schemeClr val="dk1"/>
          </a:fontRef>
        </p:style>
        <p:txBody>
          <a:bodyPr/>
          <a:lstStyle>
            <a:lvl1pPr>
              <a:defRPr sz="3200"/>
            </a:lvl1pPr>
          </a:lstStyle>
          <a:p>
            <a:r>
              <a:rPr lang="de-DE" dirty="0"/>
              <a:t>Titelmasterformat durch Klicken bearbeiten</a:t>
            </a:r>
          </a:p>
        </p:txBody>
      </p:sp>
      <p:cxnSp>
        <p:nvCxnSpPr>
          <p:cNvPr id="3" name="Gerade Verbindung 67"/>
          <p:cNvCxnSpPr/>
          <p:nvPr userDrawn="1"/>
        </p:nvCxnSpPr>
        <p:spPr>
          <a:xfrm>
            <a:off x="272396" y="692696"/>
            <a:ext cx="11647208" cy="0"/>
          </a:xfrm>
          <a:prstGeom prst="line">
            <a:avLst/>
          </a:prstGeom>
          <a:ln/>
          <a:effectLst/>
        </p:spPr>
        <p:style>
          <a:lnRef idx="3">
            <a:schemeClr val="dk1"/>
          </a:lnRef>
          <a:fillRef idx="0">
            <a:schemeClr val="dk1"/>
          </a:fillRef>
          <a:effectRef idx="2">
            <a:schemeClr val="dk1"/>
          </a:effectRef>
          <a:fontRef idx="minor">
            <a:schemeClr val="tx1"/>
          </a:fontRef>
        </p:style>
      </p:cxnSp>
      <p:sp>
        <p:nvSpPr>
          <p:cNvPr id="4" name="Date Placeholder 3">
            <a:extLst>
              <a:ext uri="{FF2B5EF4-FFF2-40B4-BE49-F238E27FC236}">
                <a16:creationId xmlns:a16="http://schemas.microsoft.com/office/drawing/2014/main" id="{54516ACB-3E2D-48B4-B0B7-BF8B001CDF73}"/>
              </a:ext>
            </a:extLst>
          </p:cNvPr>
          <p:cNvSpPr>
            <a:spLocks noGrp="1"/>
          </p:cNvSpPr>
          <p:nvPr>
            <p:ph type="dt" sz="half" idx="10"/>
          </p:nvPr>
        </p:nvSpPr>
        <p:spPr/>
        <p:txBody>
          <a:bodyPr/>
          <a:lstStyle/>
          <a:p>
            <a:r>
              <a:rPr lang="de-DE" dirty="0"/>
              <a:t>10</a:t>
            </a:r>
            <a:r>
              <a:rPr lang="en-DE" dirty="0"/>
              <a:t>/</a:t>
            </a:r>
            <a:r>
              <a:rPr lang="en-DE" dirty="0" err="1"/>
              <a:t>yy</a:t>
            </a:r>
            <a:r>
              <a:rPr lang="en-DE" dirty="0"/>
              <a:t>/2024</a:t>
            </a:r>
          </a:p>
        </p:txBody>
      </p:sp>
      <p:sp>
        <p:nvSpPr>
          <p:cNvPr id="5" name="Footer Placeholder 4">
            <a:extLst>
              <a:ext uri="{FF2B5EF4-FFF2-40B4-BE49-F238E27FC236}">
                <a16:creationId xmlns:a16="http://schemas.microsoft.com/office/drawing/2014/main" id="{72B9ADF3-13CD-4424-A1EA-BFB9E39D4DF8}"/>
              </a:ext>
            </a:extLst>
          </p:cNvPr>
          <p:cNvSpPr>
            <a:spLocks noGrp="1"/>
          </p:cNvSpPr>
          <p:nvPr>
            <p:ph type="ftr" sz="quarter" idx="11"/>
          </p:nvPr>
        </p:nvSpPr>
        <p:spPr/>
        <p:txBody>
          <a:bodyPr/>
          <a:lstStyle/>
          <a:p>
            <a:endParaRPr lang="en-DE" dirty="0"/>
          </a:p>
        </p:txBody>
      </p:sp>
      <p:sp>
        <p:nvSpPr>
          <p:cNvPr id="6" name="Slide Number Placeholder 5">
            <a:extLst>
              <a:ext uri="{FF2B5EF4-FFF2-40B4-BE49-F238E27FC236}">
                <a16:creationId xmlns:a16="http://schemas.microsoft.com/office/drawing/2014/main" id="{AD327D48-A5C8-405A-9268-73205C31DA57}"/>
              </a:ext>
            </a:extLst>
          </p:cNvPr>
          <p:cNvSpPr>
            <a:spLocks noGrp="1"/>
          </p:cNvSpPr>
          <p:nvPr>
            <p:ph type="sldNum" sz="quarter" idx="12"/>
          </p:nvPr>
        </p:nvSpPr>
        <p:spPr/>
        <p:txBody>
          <a:bodyPr/>
          <a:lstStyle/>
          <a:p>
            <a:fld id="{B3A60174-2B94-408E-A26F-0A1727EEA733}" type="slidenum">
              <a:rPr lang="en-DE" smtClean="0"/>
              <a:pPr/>
              <a:t>‹#›</a:t>
            </a:fld>
            <a:endParaRPr lang="en-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lide with header (standard)">
    <p:spTree>
      <p:nvGrpSpPr>
        <p:cNvPr id="1" name=""/>
        <p:cNvGrpSpPr/>
        <p:nvPr/>
      </p:nvGrpSpPr>
      <p:grpSpPr>
        <a:xfrm>
          <a:off x="0" y="0"/>
          <a:ext cx="0" cy="0"/>
          <a:chOff x="0" y="0"/>
          <a:chExt cx="0" cy="0"/>
        </a:xfrm>
      </p:grpSpPr>
      <p:sp>
        <p:nvSpPr>
          <p:cNvPr id="2" name="Titel 1"/>
          <p:cNvSpPr>
            <a:spLocks noGrp="1"/>
          </p:cNvSpPr>
          <p:nvPr>
            <p:ph type="title"/>
          </p:nvPr>
        </p:nvSpPr>
        <p:spPr>
          <a:xfrm>
            <a:off x="0" y="44624"/>
            <a:ext cx="12192000" cy="576064"/>
          </a:xfrm>
          <a:prstGeom prst="rect">
            <a:avLst/>
          </a:prstGeom>
        </p:spPr>
        <p:style>
          <a:lnRef idx="2">
            <a:schemeClr val="accent3"/>
          </a:lnRef>
          <a:fillRef idx="1">
            <a:schemeClr val="lt1"/>
          </a:fillRef>
          <a:effectRef idx="0">
            <a:schemeClr val="accent3"/>
          </a:effectRef>
          <a:fontRef idx="minor">
            <a:schemeClr val="dk1"/>
          </a:fontRef>
        </p:style>
        <p:txBody>
          <a:bodyPr/>
          <a:lstStyle>
            <a:lvl1pPr>
              <a:defRPr sz="3200"/>
            </a:lvl1pPr>
          </a:lstStyle>
          <a:p>
            <a:r>
              <a:rPr lang="de-DE" dirty="0"/>
              <a:t>Titelmasterformat durch Klicken bearbeiten</a:t>
            </a:r>
          </a:p>
        </p:txBody>
      </p:sp>
      <p:cxnSp>
        <p:nvCxnSpPr>
          <p:cNvPr id="3" name="Gerade Verbindung 67"/>
          <p:cNvCxnSpPr/>
          <p:nvPr userDrawn="1"/>
        </p:nvCxnSpPr>
        <p:spPr>
          <a:xfrm>
            <a:off x="272396" y="692696"/>
            <a:ext cx="11647208" cy="0"/>
          </a:xfrm>
          <a:prstGeom prst="line">
            <a:avLst/>
          </a:prstGeom>
          <a:ln/>
          <a:effectLst/>
        </p:spPr>
        <p:style>
          <a:lnRef idx="3">
            <a:schemeClr val="dk1"/>
          </a:lnRef>
          <a:fillRef idx="0">
            <a:schemeClr val="dk1"/>
          </a:fillRef>
          <a:effectRef idx="2">
            <a:schemeClr val="dk1"/>
          </a:effectRef>
          <a:fontRef idx="minor">
            <a:schemeClr val="tx1"/>
          </a:fontRef>
        </p:style>
      </p:cxnSp>
      <p:sp>
        <p:nvSpPr>
          <p:cNvPr id="5" name="Textfeld 4"/>
          <p:cNvSpPr txBox="1"/>
          <p:nvPr userDrawn="1"/>
        </p:nvSpPr>
        <p:spPr>
          <a:xfrm>
            <a:off x="0" y="6480000"/>
            <a:ext cx="2639616" cy="369332"/>
          </a:xfrm>
          <a:prstGeom prst="rect">
            <a:avLst/>
          </a:prstGeom>
          <a:noFill/>
        </p:spPr>
        <p:txBody>
          <a:bodyPr wrap="square" rtlCol="0">
            <a:spAutoFit/>
          </a:bodyPr>
          <a:lstStyle/>
          <a:p>
            <a:r>
              <a:rPr lang="de-DE" dirty="0" err="1">
                <a:solidFill>
                  <a:schemeClr val="bg1"/>
                </a:solidFill>
              </a:rPr>
              <a:t>Your</a:t>
            </a:r>
            <a:r>
              <a:rPr lang="de-DE" dirty="0">
                <a:solidFill>
                  <a:schemeClr val="bg1"/>
                </a:solidFill>
              </a:rPr>
              <a:t> </a:t>
            </a:r>
            <a:r>
              <a:rPr lang="de-DE" dirty="0" err="1">
                <a:solidFill>
                  <a:schemeClr val="bg1"/>
                </a:solidFill>
              </a:rPr>
              <a:t>name</a:t>
            </a:r>
            <a:endParaRPr lang="de-DE" dirty="0">
              <a:solidFill>
                <a:schemeClr val="bg1"/>
              </a:solidFill>
            </a:endParaRPr>
          </a:p>
        </p:txBody>
      </p:sp>
      <p:sp>
        <p:nvSpPr>
          <p:cNvPr id="6" name="Textfeld 5"/>
          <p:cNvSpPr txBox="1"/>
          <p:nvPr userDrawn="1"/>
        </p:nvSpPr>
        <p:spPr>
          <a:xfrm>
            <a:off x="4008107" y="6480000"/>
            <a:ext cx="4175787" cy="369332"/>
          </a:xfrm>
          <a:prstGeom prst="rect">
            <a:avLst/>
          </a:prstGeom>
          <a:noFill/>
        </p:spPr>
        <p:txBody>
          <a:bodyPr wrap="square" rtlCol="0">
            <a:spAutoFit/>
          </a:bodyPr>
          <a:lstStyle/>
          <a:p>
            <a:pPr algn="ctr"/>
            <a:r>
              <a:rPr lang="de-DE" dirty="0">
                <a:solidFill>
                  <a:schemeClr val="bg1"/>
                </a:solidFill>
              </a:rPr>
              <a:t>University </a:t>
            </a:r>
            <a:r>
              <a:rPr lang="de-DE" dirty="0" err="1">
                <a:solidFill>
                  <a:schemeClr val="bg1"/>
                </a:solidFill>
              </a:rPr>
              <a:t>of</a:t>
            </a:r>
            <a:r>
              <a:rPr lang="de-DE" dirty="0">
                <a:solidFill>
                  <a:schemeClr val="bg1"/>
                </a:solidFill>
              </a:rPr>
              <a:t> Bonn</a:t>
            </a:r>
          </a:p>
        </p:txBody>
      </p:sp>
      <p:sp>
        <p:nvSpPr>
          <p:cNvPr id="7" name="Textfeld 6"/>
          <p:cNvSpPr txBox="1"/>
          <p:nvPr userDrawn="1"/>
        </p:nvSpPr>
        <p:spPr>
          <a:xfrm>
            <a:off x="8496267" y="6480000"/>
            <a:ext cx="3695733" cy="369332"/>
          </a:xfrm>
          <a:prstGeom prst="rect">
            <a:avLst/>
          </a:prstGeom>
          <a:noFill/>
        </p:spPr>
        <p:txBody>
          <a:bodyPr wrap="square" rtlCol="0">
            <a:spAutoFit/>
          </a:bodyPr>
          <a:lstStyle/>
          <a:p>
            <a:pPr algn="r"/>
            <a:r>
              <a:rPr lang="de-DE" dirty="0">
                <a:solidFill>
                  <a:schemeClr val="bg1"/>
                </a:solidFill>
              </a:rPr>
              <a:t>27.03.2015</a:t>
            </a:r>
          </a:p>
        </p:txBody>
      </p:sp>
    </p:spTree>
    <p:extLst>
      <p:ext uri="{BB962C8B-B14F-4D97-AF65-F5344CB8AC3E}">
        <p14:creationId xmlns:p14="http://schemas.microsoft.com/office/powerpoint/2010/main" val="25208988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hteck 1"/>
          <p:cNvSpPr/>
          <p:nvPr userDrawn="1"/>
        </p:nvSpPr>
        <p:spPr>
          <a:xfrm>
            <a:off x="0" y="6497960"/>
            <a:ext cx="12192000" cy="360040"/>
          </a:xfrm>
          <a:prstGeom prst="rect">
            <a:avLst/>
          </a:prstGeom>
          <a:gradFill flip="none" rotWithShape="1">
            <a:gsLst>
              <a:gs pos="100000">
                <a:srgbClr val="1E54AE"/>
              </a:gs>
              <a:gs pos="0">
                <a:srgbClr val="4F6EB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24DD7CC-36CA-49BC-AC28-64ABB9764805}"/>
              </a:ext>
            </a:extLst>
          </p:cNvPr>
          <p:cNvSpPr>
            <a:spLocks noGrp="1"/>
          </p:cNvSpPr>
          <p:nvPr>
            <p:ph type="dt" sz="half" idx="2"/>
          </p:nvPr>
        </p:nvSpPr>
        <p:spPr>
          <a:xfrm>
            <a:off x="47328" y="6492875"/>
            <a:ext cx="2743200" cy="365125"/>
          </a:xfrm>
          <a:prstGeom prst="rect">
            <a:avLst/>
          </a:prstGeom>
        </p:spPr>
        <p:txBody>
          <a:bodyPr vert="horz" lIns="91440" tIns="45720" rIns="91440" bIns="45720" rtlCol="0" anchor="ctr"/>
          <a:lstStyle>
            <a:lvl1pPr algn="l">
              <a:defRPr sz="1600">
                <a:solidFill>
                  <a:schemeClr val="bg1"/>
                </a:solidFill>
              </a:defRPr>
            </a:lvl1pPr>
          </a:lstStyle>
          <a:p>
            <a:r>
              <a:rPr lang="de-DE" dirty="0"/>
              <a:t>05</a:t>
            </a:r>
            <a:r>
              <a:rPr lang="en-DE" dirty="0"/>
              <a:t>/</a:t>
            </a:r>
            <a:r>
              <a:rPr lang="de-DE" dirty="0"/>
              <a:t>10</a:t>
            </a:r>
            <a:r>
              <a:rPr lang="en-DE" dirty="0"/>
              <a:t>/202</a:t>
            </a:r>
            <a:r>
              <a:rPr lang="de-DE" dirty="0"/>
              <a:t>6</a:t>
            </a:r>
            <a:endParaRPr lang="en-DE" dirty="0"/>
          </a:p>
        </p:txBody>
      </p:sp>
      <p:sp>
        <p:nvSpPr>
          <p:cNvPr id="4" name="Footer Placeholder 3">
            <a:extLst>
              <a:ext uri="{FF2B5EF4-FFF2-40B4-BE49-F238E27FC236}">
                <a16:creationId xmlns:a16="http://schemas.microsoft.com/office/drawing/2014/main" id="{3E3DD2B1-B106-4AEA-9096-FB15204BC46D}"/>
              </a:ext>
            </a:extLst>
          </p:cNvPr>
          <p:cNvSpPr>
            <a:spLocks noGrp="1"/>
          </p:cNvSpPr>
          <p:nvPr>
            <p:ph type="ftr" sz="quarter" idx="3"/>
          </p:nvPr>
        </p:nvSpPr>
        <p:spPr>
          <a:xfrm>
            <a:off x="4044280" y="6492875"/>
            <a:ext cx="4114800" cy="365125"/>
          </a:xfrm>
          <a:prstGeom prst="rect">
            <a:avLst/>
          </a:prstGeom>
        </p:spPr>
        <p:txBody>
          <a:bodyPr vert="horz" lIns="91440" tIns="45720" rIns="91440" bIns="45720" rtlCol="0" anchor="ctr"/>
          <a:lstStyle>
            <a:lvl1pPr algn="ctr">
              <a:defRPr sz="1600">
                <a:solidFill>
                  <a:schemeClr val="bg1"/>
                </a:solidFill>
              </a:defRPr>
            </a:lvl1pPr>
          </a:lstStyle>
          <a:p>
            <a:endParaRPr lang="en-DE" dirty="0"/>
          </a:p>
        </p:txBody>
      </p:sp>
      <p:sp>
        <p:nvSpPr>
          <p:cNvPr id="5" name="Slide Number Placeholder 4">
            <a:extLst>
              <a:ext uri="{FF2B5EF4-FFF2-40B4-BE49-F238E27FC236}">
                <a16:creationId xmlns:a16="http://schemas.microsoft.com/office/drawing/2014/main" id="{922957BE-A8B0-4726-BE8A-D105844B7AE2}"/>
              </a:ext>
            </a:extLst>
          </p:cNvPr>
          <p:cNvSpPr>
            <a:spLocks noGrp="1"/>
          </p:cNvSpPr>
          <p:nvPr>
            <p:ph type="sldNum" sz="quarter" idx="4"/>
          </p:nvPr>
        </p:nvSpPr>
        <p:spPr>
          <a:xfrm>
            <a:off x="9401472" y="6492875"/>
            <a:ext cx="2743200" cy="365125"/>
          </a:xfrm>
          <a:prstGeom prst="rect">
            <a:avLst/>
          </a:prstGeom>
        </p:spPr>
        <p:txBody>
          <a:bodyPr vert="horz" lIns="91440" tIns="45720" rIns="91440" bIns="45720" rtlCol="0" anchor="ctr"/>
          <a:lstStyle>
            <a:lvl1pPr algn="r">
              <a:defRPr sz="1600">
                <a:solidFill>
                  <a:schemeClr val="bg1"/>
                </a:solidFill>
              </a:defRPr>
            </a:lvl1pPr>
          </a:lstStyle>
          <a:p>
            <a:fld id="{B3A60174-2B94-408E-A26F-0A1727EEA733}" type="slidenum">
              <a:rPr lang="en-DE" smtClean="0"/>
              <a:pPr/>
              <a:t>‹#›</a:t>
            </a:fld>
            <a:endParaRPr lang="en-DE" dirty="0"/>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Lst>
  <p:hf hdr="0" ftr="0"/>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charset="0"/>
        </a:defRPr>
      </a:lvl2pPr>
      <a:lvl3pPr algn="ctr" rtl="0" eaLnBrk="0" fontAlgn="base" hangingPunct="0">
        <a:spcBef>
          <a:spcPct val="0"/>
        </a:spcBef>
        <a:spcAft>
          <a:spcPct val="0"/>
        </a:spcAft>
        <a:defRPr sz="3200">
          <a:solidFill>
            <a:schemeClr val="tx2"/>
          </a:solidFill>
          <a:latin typeface="Arial" charset="0"/>
        </a:defRPr>
      </a:lvl3pPr>
      <a:lvl4pPr algn="ctr" rtl="0" eaLnBrk="0" fontAlgn="base" hangingPunct="0">
        <a:spcBef>
          <a:spcPct val="0"/>
        </a:spcBef>
        <a:spcAft>
          <a:spcPct val="0"/>
        </a:spcAft>
        <a:defRPr sz="3200">
          <a:solidFill>
            <a:schemeClr val="tx2"/>
          </a:solidFill>
          <a:latin typeface="Arial" charset="0"/>
        </a:defRPr>
      </a:lvl4pPr>
      <a:lvl5pPr algn="ctr" rtl="0" eaLnBrk="0" fontAlgn="base" hangingPunct="0">
        <a:spcBef>
          <a:spcPct val="0"/>
        </a:spcBef>
        <a:spcAft>
          <a:spcPct val="0"/>
        </a:spcAft>
        <a:defRPr sz="3200">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117" Type="http://schemas.openxmlformats.org/officeDocument/2006/relationships/image" Target="../media/image390.png"/><Relationship Id="rId3" Type="http://schemas.openxmlformats.org/officeDocument/2006/relationships/image" Target="../media/image7.png"/><Relationship Id="rId120" Type="http://schemas.openxmlformats.org/officeDocument/2006/relationships/image" Target="../media/image14.png"/><Relationship Id="rId7" Type="http://schemas.openxmlformats.org/officeDocument/2006/relationships/image" Target="../media/image11.png"/><Relationship Id="rId46" Type="http://schemas.openxmlformats.org/officeDocument/2006/relationships/image" Target="../media/image43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svg"/><Relationship Id="rId45" Type="http://schemas.openxmlformats.org/officeDocument/2006/relationships/image" Target="../media/image420.png"/><Relationship Id="rId5" Type="http://schemas.openxmlformats.org/officeDocument/2006/relationships/image" Target="../media/image9.png"/><Relationship Id="rId119" Type="http://schemas.openxmlformats.org/officeDocument/2006/relationships/image" Target="../media/image13.png"/><Relationship Id="rId44" Type="http://schemas.openxmlformats.org/officeDocument/2006/relationships/image" Target="../media/image410.png"/><Relationship Id="rId4" Type="http://schemas.openxmlformats.org/officeDocument/2006/relationships/image" Target="../media/image8.png"/><Relationship Id="rId118"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sv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1524000" y="913702"/>
            <a:ext cx="9144000" cy="1363170"/>
          </a:xfrm>
        </p:spPr>
        <p:style>
          <a:lnRef idx="2">
            <a:schemeClr val="accent3"/>
          </a:lnRef>
          <a:fillRef idx="1">
            <a:schemeClr val="lt1"/>
          </a:fillRef>
          <a:effectRef idx="0">
            <a:schemeClr val="accent3"/>
          </a:effectRef>
          <a:fontRef idx="minor">
            <a:schemeClr val="dk1"/>
          </a:fontRef>
        </p:style>
        <p:txBody>
          <a:bodyPr/>
          <a:lstStyle/>
          <a:p>
            <a:r>
              <a:rPr lang="en-US" sz="4000" dirty="0"/>
              <a:t>Cavity-Enhanced Rydberg </a:t>
            </a:r>
            <a:br>
              <a:rPr lang="en-US" sz="4000" dirty="0"/>
            </a:br>
            <a:r>
              <a:rPr lang="en-US" sz="4000" dirty="0"/>
              <a:t>Nonlinear Optics</a:t>
            </a:r>
          </a:p>
        </p:txBody>
      </p:sp>
      <p:sp>
        <p:nvSpPr>
          <p:cNvPr id="26" name="Untertitel 2"/>
          <p:cNvSpPr txBox="1">
            <a:spLocks/>
          </p:cNvSpPr>
          <p:nvPr/>
        </p:nvSpPr>
        <p:spPr>
          <a:xfrm>
            <a:off x="1524000" y="3501008"/>
            <a:ext cx="9197788" cy="711287"/>
          </a:xfrm>
          <a:prstGeom prst="rect">
            <a:avLst/>
          </a:prstGeom>
        </p:spPr>
        <p:style>
          <a:lnRef idx="2">
            <a:schemeClr val="accent3"/>
          </a:lnRef>
          <a:fillRef idx="1">
            <a:schemeClr val="lt1"/>
          </a:fillRef>
          <a:effectRef idx="0">
            <a:schemeClr val="accent3"/>
          </a:effectRef>
          <a:fontRef idx="minor">
            <a:schemeClr val="dk1"/>
          </a:fontRef>
        </p:style>
        <p:txBody>
          <a:bodyPr>
            <a:noAutofit/>
          </a:bodyPr>
          <a:lst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lgn="ctr">
              <a:buNone/>
            </a:pPr>
            <a:r>
              <a:rPr lang="de-DE" sz="2400" kern="0" dirty="0"/>
              <a:t>Thomas Benedikt Beck</a:t>
            </a:r>
          </a:p>
        </p:txBody>
      </p:sp>
      <p:grpSp>
        <p:nvGrpSpPr>
          <p:cNvPr id="3" name="Group 2">
            <a:extLst>
              <a:ext uri="{FF2B5EF4-FFF2-40B4-BE49-F238E27FC236}">
                <a16:creationId xmlns:a16="http://schemas.microsoft.com/office/drawing/2014/main" id="{44088B1C-A402-4B8E-9378-5EF7C044C2C5}"/>
              </a:ext>
            </a:extLst>
          </p:cNvPr>
          <p:cNvGrpSpPr/>
          <p:nvPr/>
        </p:nvGrpSpPr>
        <p:grpSpPr>
          <a:xfrm>
            <a:off x="2270396" y="4455009"/>
            <a:ext cx="7651209" cy="1489289"/>
            <a:chOff x="1375320" y="4216148"/>
            <a:chExt cx="8825136" cy="1717791"/>
          </a:xfrm>
        </p:grpSpPr>
        <p:grpSp>
          <p:nvGrpSpPr>
            <p:cNvPr id="2" name="Group 1">
              <a:extLst>
                <a:ext uri="{FF2B5EF4-FFF2-40B4-BE49-F238E27FC236}">
                  <a16:creationId xmlns:a16="http://schemas.microsoft.com/office/drawing/2014/main" id="{55ADF06D-4C91-44AA-AEB4-67CF40AF9728}"/>
                </a:ext>
              </a:extLst>
            </p:cNvPr>
            <p:cNvGrpSpPr/>
            <p:nvPr/>
          </p:nvGrpSpPr>
          <p:grpSpPr>
            <a:xfrm>
              <a:off x="1375320" y="4216148"/>
              <a:ext cx="4069754" cy="1717791"/>
              <a:chOff x="484896" y="4216148"/>
              <a:chExt cx="4069754" cy="1717791"/>
            </a:xfrm>
          </p:grpSpPr>
          <p:sp>
            <p:nvSpPr>
              <p:cNvPr id="6" name="TextBox 5"/>
              <p:cNvSpPr txBox="1"/>
              <p:nvPr/>
            </p:nvSpPr>
            <p:spPr>
              <a:xfrm>
                <a:off x="484896" y="5507940"/>
                <a:ext cx="4069754" cy="425999"/>
              </a:xfrm>
              <a:prstGeom prst="rect">
                <a:avLst/>
              </a:prstGeom>
              <a:noFill/>
            </p:spPr>
            <p:txBody>
              <a:bodyPr wrap="square" rtlCol="0">
                <a:spAutoFit/>
              </a:bodyPr>
              <a:lstStyle/>
              <a:p>
                <a:r>
                  <a:rPr lang="en-US" dirty="0"/>
                  <a:t>Nonlinear Quantum Optics group</a:t>
                </a:r>
              </a:p>
            </p:txBody>
          </p:sp>
          <p:pic>
            <p:nvPicPr>
              <p:cNvPr id="9" name="Billede 7">
                <a:extLst>
                  <a:ext uri="{FF2B5EF4-FFF2-40B4-BE49-F238E27FC236}">
                    <a16:creationId xmlns:a16="http://schemas.microsoft.com/office/drawing/2014/main" id="{CC8F1556-0FB6-4F0C-AFBE-26D6A9FF8F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92" r="2396"/>
              <a:stretch/>
            </p:blipFill>
            <p:spPr>
              <a:xfrm>
                <a:off x="1008231" y="4216148"/>
                <a:ext cx="3023083" cy="1235819"/>
              </a:xfrm>
              <a:prstGeom prst="rect">
                <a:avLst/>
              </a:prstGeom>
            </p:spPr>
          </p:pic>
        </p:grpSp>
        <p:pic>
          <p:nvPicPr>
            <p:cNvPr id="1026" name="Picture 2">
              <a:extLst>
                <a:ext uri="{FF2B5EF4-FFF2-40B4-BE49-F238E27FC236}">
                  <a16:creationId xmlns:a16="http://schemas.microsoft.com/office/drawing/2014/main" id="{68B74C9E-5202-413B-B9E4-E96FC9C08A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2406" y="4543772"/>
              <a:ext cx="3448050" cy="13335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09006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63E23B64-06F3-4607-B19D-CFA9AB787F0E}"/>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b="2076"/>
          <a:stretch/>
        </p:blipFill>
        <p:spPr>
          <a:xfrm>
            <a:off x="1649056" y="3937677"/>
            <a:ext cx="2743200" cy="2555198"/>
          </a:xfrm>
          <a:prstGeom prst="rect">
            <a:avLst/>
          </a:prstGeom>
        </p:spPr>
      </p:pic>
      <p:sp>
        <p:nvSpPr>
          <p:cNvPr id="2" name="Title 1">
            <a:extLst>
              <a:ext uri="{FF2B5EF4-FFF2-40B4-BE49-F238E27FC236}">
                <a16:creationId xmlns:a16="http://schemas.microsoft.com/office/drawing/2014/main" id="{149A8468-0766-427F-AFC6-5130B836EDCB}"/>
              </a:ext>
            </a:extLst>
          </p:cNvPr>
          <p:cNvSpPr>
            <a:spLocks noGrp="1"/>
          </p:cNvSpPr>
          <p:nvPr>
            <p:ph type="title"/>
          </p:nvPr>
        </p:nvSpPr>
        <p:spPr/>
        <p:txBody>
          <a:bodyPr/>
          <a:lstStyle/>
          <a:p>
            <a:r>
              <a:rPr lang="de-DE" dirty="0"/>
              <a:t>Atoms as interaction mediator</a:t>
            </a:r>
            <a:endParaRPr lang="en-DE" dirty="0"/>
          </a:p>
        </p:txBody>
      </p:sp>
      <p:sp>
        <p:nvSpPr>
          <p:cNvPr id="3" name="Date Placeholder 2">
            <a:extLst>
              <a:ext uri="{FF2B5EF4-FFF2-40B4-BE49-F238E27FC236}">
                <a16:creationId xmlns:a16="http://schemas.microsoft.com/office/drawing/2014/main" id="{09889EA6-7E05-4365-9162-AE1ABE3274E3}"/>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048DB93E-EF87-4249-8409-1ADFAD669DB1}"/>
              </a:ext>
            </a:extLst>
          </p:cNvPr>
          <p:cNvSpPr>
            <a:spLocks noGrp="1"/>
          </p:cNvSpPr>
          <p:nvPr>
            <p:ph type="sldNum" sz="quarter" idx="12"/>
          </p:nvPr>
        </p:nvSpPr>
        <p:spPr/>
        <p:txBody>
          <a:bodyPr/>
          <a:lstStyle/>
          <a:p>
            <a:fld id="{B3A60174-2B94-408E-A26F-0A1727EEA733}" type="slidenum">
              <a:rPr lang="en-DE" smtClean="0"/>
              <a:pPr/>
              <a:t>2</a:t>
            </a:fld>
            <a:endParaRPr lang="en-DE" dirty="0"/>
          </a:p>
        </p:txBody>
      </p:sp>
      <p:pic>
        <p:nvPicPr>
          <p:cNvPr id="6" name="Graphic 5">
            <a:extLst>
              <a:ext uri="{FF2B5EF4-FFF2-40B4-BE49-F238E27FC236}">
                <a16:creationId xmlns:a16="http://schemas.microsoft.com/office/drawing/2014/main" id="{91AD8133-74A7-4AE7-A3C3-5EEE2B7097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7489" y="1775638"/>
            <a:ext cx="5487516" cy="3621465"/>
          </a:xfrm>
          <a:prstGeom prst="rect">
            <a:avLst/>
          </a:prstGeom>
        </p:spPr>
      </p:pic>
      <p:grpSp>
        <p:nvGrpSpPr>
          <p:cNvPr id="15" name="Group 14">
            <a:extLst>
              <a:ext uri="{FF2B5EF4-FFF2-40B4-BE49-F238E27FC236}">
                <a16:creationId xmlns:a16="http://schemas.microsoft.com/office/drawing/2014/main" id="{F924D30D-8358-4FA9-9AD6-F15C6241CDD9}"/>
              </a:ext>
            </a:extLst>
          </p:cNvPr>
          <p:cNvGrpSpPr/>
          <p:nvPr/>
        </p:nvGrpSpPr>
        <p:grpSpPr>
          <a:xfrm>
            <a:off x="685800" y="2060033"/>
            <a:ext cx="4892040" cy="1823316"/>
            <a:chOff x="685800" y="2060033"/>
            <a:chExt cx="4892040" cy="1823316"/>
          </a:xfrm>
        </p:grpSpPr>
        <p:sp>
          <p:nvSpPr>
            <p:cNvPr id="7" name="TextBox 6"/>
            <p:cNvSpPr txBox="1"/>
            <p:nvPr/>
          </p:nvSpPr>
          <p:spPr>
            <a:xfrm>
              <a:off x="685800" y="2060033"/>
              <a:ext cx="4892040" cy="886397"/>
            </a:xfrm>
            <a:prstGeom prst="rect">
              <a:avLst/>
            </a:prstGeom>
            <a:noFill/>
          </p:spPr>
          <p:txBody>
            <a:bodyPr wrap="square" lIns="45720" tIns="27432" rIns="45720" bIns="27432" anchor="t">
              <a:spAutoFit/>
            </a:bodyPr>
            <a:lstStyle/>
            <a:p>
              <a:pPr>
                <a:spcAft>
                  <a:spcPts val="600"/>
                </a:spcAft>
                <a:buNone/>
              </a:pPr>
              <a:r>
                <a:rPr b="0" i="0" dirty="0">
                  <a:solidFill>
                    <a:srgbClr val="1A1A1A"/>
                  </a:solidFill>
                </a:rPr>
                <a:t>We need a </a:t>
              </a:r>
              <a:r>
                <a:rPr b="1" i="0" dirty="0">
                  <a:solidFill>
                    <a:srgbClr val="1A1A1A"/>
                  </a:solidFill>
                </a:rPr>
                <a:t>mediator</a:t>
              </a:r>
              <a:r>
                <a:rPr b="0" i="0" dirty="0">
                  <a:solidFill>
                    <a:srgbClr val="1A1A1A"/>
                  </a:solidFill>
                </a:rPr>
                <a:t>: </a:t>
              </a:r>
              <a:r>
                <a:rPr lang="de-DE" b="0" i="0" dirty="0">
                  <a:solidFill>
                    <a:srgbClr val="1A1A1A"/>
                  </a:solidFill>
                </a:rPr>
                <a:t>response</a:t>
              </a:r>
              <a:r>
                <a:rPr b="0" i="0" dirty="0">
                  <a:solidFill>
                    <a:srgbClr val="1A1A1A"/>
                  </a:solidFill>
                </a:rPr>
                <a:t> is strongly nonlinear in the applied field, so strong that it changes at the single-photon level.</a:t>
              </a:r>
            </a:p>
          </p:txBody>
        </p:sp>
        <p:sp>
          <p:nvSpPr>
            <p:cNvPr id="9" name="TextBox 8"/>
            <p:cNvSpPr txBox="1"/>
            <p:nvPr/>
          </p:nvSpPr>
          <p:spPr>
            <a:xfrm>
              <a:off x="685800" y="2996952"/>
              <a:ext cx="4892040" cy="886397"/>
            </a:xfrm>
            <a:prstGeom prst="rect">
              <a:avLst/>
            </a:prstGeom>
            <a:noFill/>
          </p:spPr>
          <p:txBody>
            <a:bodyPr wrap="square" lIns="45720" tIns="27432" rIns="45720" bIns="27432" anchor="t">
              <a:spAutoFit/>
            </a:bodyPr>
            <a:lstStyle/>
            <a:p>
              <a:pPr marL="285750" indent="-285750">
                <a:spcAft>
                  <a:spcPts val="600"/>
                </a:spcAft>
                <a:buFont typeface="Arial"/>
                <a:buChar char="•"/>
              </a:pPr>
              <a:r>
                <a:rPr lang="de-DE" b="0" i="0" dirty="0">
                  <a:solidFill>
                    <a:srgbClr val="1A1A1A"/>
                  </a:solidFill>
                </a:rPr>
                <a:t>F</a:t>
              </a:r>
              <a:r>
                <a:rPr b="0" i="0" dirty="0" err="1">
                  <a:solidFill>
                    <a:srgbClr val="1A1A1A"/>
                  </a:solidFill>
                </a:rPr>
                <a:t>ar</a:t>
              </a:r>
              <a:r>
                <a:rPr b="0" i="0" dirty="0">
                  <a:solidFill>
                    <a:srgbClr val="1A1A1A"/>
                  </a:solidFill>
                </a:rPr>
                <a:t> too weak </a:t>
              </a:r>
              <a:r>
                <a:rPr lang="de-DE" b="0" i="0" dirty="0">
                  <a:solidFill>
                    <a:srgbClr val="1A1A1A"/>
                  </a:solidFill>
                </a:rPr>
                <a:t>in ordianary materials </a:t>
              </a:r>
              <a:r>
                <a:rPr b="0" i="0" dirty="0">
                  <a:solidFill>
                    <a:srgbClr val="1A1A1A"/>
                  </a:solidFill>
                </a:rPr>
                <a:t>for single photons — Rydberg atoms change that</a:t>
              </a:r>
            </a:p>
          </p:txBody>
        </p:sp>
      </p:grpSp>
      <p:sp>
        <p:nvSpPr>
          <p:cNvPr id="17" name="TextBox 16">
            <a:extLst>
              <a:ext uri="{FF2B5EF4-FFF2-40B4-BE49-F238E27FC236}">
                <a16:creationId xmlns:a16="http://schemas.microsoft.com/office/drawing/2014/main" id="{A558EF12-A67C-45B1-A596-CF17F8548532}"/>
              </a:ext>
            </a:extLst>
          </p:cNvPr>
          <p:cNvSpPr txBox="1"/>
          <p:nvPr/>
        </p:nvSpPr>
        <p:spPr>
          <a:xfrm>
            <a:off x="6347450" y="4054863"/>
            <a:ext cx="4480560" cy="2143151"/>
          </a:xfrm>
          <a:prstGeom prst="rect">
            <a:avLst/>
          </a:prstGeom>
          <a:noFill/>
        </p:spPr>
        <p:txBody>
          <a:bodyPr wrap="square" lIns="45720" tIns="27432" rIns="45720" bIns="27432" anchor="t">
            <a:spAutoFit/>
          </a:bodyPr>
          <a:lstStyle/>
          <a:p>
            <a:pPr>
              <a:spcAft>
                <a:spcPts val="800"/>
              </a:spcAft>
              <a:buNone/>
            </a:pPr>
            <a:br>
              <a:rPr lang="de-DE" sz="2600" b="1" i="0" dirty="0">
                <a:solidFill>
                  <a:srgbClr val="1E54AE"/>
                </a:solidFill>
              </a:rPr>
            </a:br>
            <a:endParaRPr sz="2600" b="1" i="0" dirty="0">
              <a:solidFill>
                <a:srgbClr val="1E54AE"/>
              </a:solidFill>
            </a:endParaRPr>
          </a:p>
          <a:p>
            <a:pPr marL="285750" indent="-285750">
              <a:spcAft>
                <a:spcPts val="600"/>
              </a:spcAft>
              <a:buFont typeface="Arial" panose="020B0604020202020204" pitchFamily="34" charset="0"/>
              <a:buChar char="•"/>
            </a:pPr>
            <a:r>
              <a:rPr sz="1800" b="0" i="0" dirty="0">
                <a:solidFill>
                  <a:srgbClr val="1A1A1A"/>
                </a:solidFill>
              </a:rPr>
              <a:t>Photons are ideal carriers of </a:t>
            </a:r>
            <a:r>
              <a:rPr lang="de-DE" dirty="0">
                <a:solidFill>
                  <a:srgbClr val="1A1A1A"/>
                </a:solidFill>
              </a:rPr>
              <a:t>(</a:t>
            </a:r>
            <a:r>
              <a:rPr sz="1800" b="0" i="0" dirty="0">
                <a:solidFill>
                  <a:srgbClr val="1A1A1A"/>
                </a:solidFill>
              </a:rPr>
              <a:t>quantum</a:t>
            </a:r>
            <a:r>
              <a:rPr lang="de-DE" sz="1800" b="0" i="0" dirty="0">
                <a:solidFill>
                  <a:srgbClr val="1A1A1A"/>
                </a:solidFill>
              </a:rPr>
              <a:t>)</a:t>
            </a:r>
            <a:r>
              <a:rPr sz="1800" b="0" i="0" dirty="0">
                <a:solidFill>
                  <a:srgbClr val="1A1A1A"/>
                </a:solidFill>
              </a:rPr>
              <a:t> information</a:t>
            </a:r>
          </a:p>
          <a:p>
            <a:pPr marL="285750" indent="-285750">
              <a:spcAft>
                <a:spcPts val="600"/>
              </a:spcAft>
              <a:buFont typeface="Arial" panose="020B0604020202020204" pitchFamily="34" charset="0"/>
              <a:buChar char="•"/>
            </a:pPr>
            <a:r>
              <a:rPr sz="1800" b="0" i="0" dirty="0">
                <a:solidFill>
                  <a:srgbClr val="1A1A1A"/>
                </a:solidFill>
              </a:rPr>
              <a:t>Without interactions there is no photonic quantum logic</a:t>
            </a:r>
          </a:p>
        </p:txBody>
      </p:sp>
      <p:sp>
        <p:nvSpPr>
          <p:cNvPr id="18" name="TextBox 17">
            <a:extLst>
              <a:ext uri="{FF2B5EF4-FFF2-40B4-BE49-F238E27FC236}">
                <a16:creationId xmlns:a16="http://schemas.microsoft.com/office/drawing/2014/main" id="{40892406-F35B-412C-9E28-B1048F8B87AD}"/>
              </a:ext>
            </a:extLst>
          </p:cNvPr>
          <p:cNvSpPr txBox="1"/>
          <p:nvPr/>
        </p:nvSpPr>
        <p:spPr>
          <a:xfrm>
            <a:off x="3829731" y="1031553"/>
            <a:ext cx="3975516" cy="794064"/>
          </a:xfrm>
          <a:prstGeom prst="rect">
            <a:avLst/>
          </a:prstGeom>
          <a:noFill/>
        </p:spPr>
        <p:txBody>
          <a:bodyPr wrap="square" lIns="45720" tIns="27432" rIns="45720" bIns="27432" anchor="t">
            <a:spAutoFit/>
          </a:bodyPr>
          <a:lstStyle/>
          <a:p>
            <a:pPr algn="ctr">
              <a:spcAft>
                <a:spcPts val="600"/>
              </a:spcAft>
              <a:buNone/>
            </a:pPr>
            <a:r>
              <a:rPr sz="2400" b="1" i="0" dirty="0">
                <a:solidFill>
                  <a:srgbClr val="1A1A1A"/>
                </a:solidFill>
              </a:rPr>
              <a:t>Photons do not interact</a:t>
            </a:r>
            <a:r>
              <a:rPr lang="de-DE" sz="2400" b="1" i="0" dirty="0">
                <a:solidFill>
                  <a:srgbClr val="1A1A1A"/>
                </a:solidFill>
              </a:rPr>
              <a:t> with each other</a:t>
            </a:r>
            <a:endParaRPr sz="2400" b="1" i="0" dirty="0">
              <a:solidFill>
                <a:srgbClr val="1A1A1A"/>
              </a:solidFill>
            </a:endParaRPr>
          </a:p>
        </p:txBody>
      </p:sp>
    </p:spTree>
    <p:extLst>
      <p:ext uri="{BB962C8B-B14F-4D97-AF65-F5344CB8AC3E}">
        <p14:creationId xmlns:p14="http://schemas.microsoft.com/office/powerpoint/2010/main" val="6297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4C9B-E99E-40C0-848C-6FBADE71F516}"/>
              </a:ext>
            </a:extLst>
          </p:cNvPr>
          <p:cNvSpPr>
            <a:spLocks noGrp="1"/>
          </p:cNvSpPr>
          <p:nvPr>
            <p:ph type="title"/>
          </p:nvPr>
        </p:nvSpPr>
        <p:spPr/>
        <p:txBody>
          <a:bodyPr/>
          <a:lstStyle/>
          <a:p>
            <a:r>
              <a:rPr lang="de-DE" dirty="0"/>
              <a:t>Current free space experiment</a:t>
            </a:r>
          </a:p>
        </p:txBody>
      </p:sp>
      <p:sp>
        <p:nvSpPr>
          <p:cNvPr id="3" name="Date Placeholder 2">
            <a:extLst>
              <a:ext uri="{FF2B5EF4-FFF2-40B4-BE49-F238E27FC236}">
                <a16:creationId xmlns:a16="http://schemas.microsoft.com/office/drawing/2014/main" id="{B650B0A5-E7D9-4F64-B5A0-38A222AC951F}"/>
              </a:ext>
            </a:extLst>
          </p:cNvPr>
          <p:cNvSpPr>
            <a:spLocks noGrp="1"/>
          </p:cNvSpPr>
          <p:nvPr>
            <p:ph type="dt" sz="half" idx="10"/>
          </p:nvPr>
        </p:nvSpPr>
        <p:spPr/>
        <p:txBody>
          <a:bodyPr/>
          <a:lstStyle/>
          <a:p>
            <a:r>
              <a:rPr lang="de-DE"/>
              <a:t>05/10/2026</a:t>
            </a:r>
            <a:endParaRPr lang="en-DE" dirty="0"/>
          </a:p>
        </p:txBody>
      </p:sp>
      <p:pic>
        <p:nvPicPr>
          <p:cNvPr id="18" name="Picture 17">
            <a:extLst>
              <a:ext uri="{FF2B5EF4-FFF2-40B4-BE49-F238E27FC236}">
                <a16:creationId xmlns:a16="http://schemas.microsoft.com/office/drawing/2014/main" id="{FC051A05-9346-425B-BCB7-9E74859FCE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332" y="1141565"/>
            <a:ext cx="4936835" cy="5228053"/>
          </a:xfrm>
          <a:prstGeom prst="rect">
            <a:avLst/>
          </a:prstGeom>
        </p:spPr>
      </p:pic>
      <mc:AlternateContent xmlns:mc="http://schemas.openxmlformats.org/markup-compatibility/2006">
        <mc:Choice xmlns:a14="http://schemas.microsoft.com/office/drawing/2010/main" Requires="a14">
          <p:sp>
            <p:nvSpPr>
              <p:cNvPr id="137" name="TextBox 174">
                <a:extLst>
                  <a:ext uri="{FF2B5EF4-FFF2-40B4-BE49-F238E27FC236}">
                    <a16:creationId xmlns:a16="http://schemas.microsoft.com/office/drawing/2014/main" id="{8B67E66E-E34A-46BB-BC91-48D105ACD62E}"/>
                  </a:ext>
                </a:extLst>
              </p:cNvPr>
              <p:cNvSpPr txBox="1"/>
              <p:nvPr/>
            </p:nvSpPr>
            <p:spPr>
              <a:xfrm>
                <a:off x="3618198" y="4918515"/>
                <a:ext cx="3337891" cy="152845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a:lstStyle>
              <a:p>
                <a:r>
                  <a:rPr lang="de-DE" sz="2800" dirty="0">
                    <a:solidFill>
                      <a:srgbClr val="4F6EBF"/>
                    </a:solidFill>
                    <a:latin typeface="Arial" panose="020B0604020202020204" pitchFamily="34" charset="0"/>
                    <a:cs typeface="Arial" panose="020B0604020202020204" pitchFamily="34" charset="0"/>
                  </a:rPr>
                  <a:t>⁸⁷Rb levels</a:t>
                </a:r>
              </a:p>
              <a:p>
                <a14:m>
                  <m:oMath xmlns:m="http://schemas.openxmlformats.org/officeDocument/2006/math">
                    <m:d>
                      <m:dPr>
                        <m:begChr m:val=""/>
                        <m:endChr m:val="⟩"/>
                        <m:ctrlPr>
                          <a:rPr lang="en-US" sz="2000" i="1" kern="0" smtClean="0">
                            <a:solidFill>
                              <a:prstClr val="black"/>
                            </a:solidFill>
                            <a:latin typeface="Cambria Math" panose="02040503050406030204" pitchFamily="18" charset="0"/>
                          </a:rPr>
                        </m:ctrlPr>
                      </m:dPr>
                      <m:e>
                        <m:r>
                          <a:rPr lang="en-US" sz="2000" i="1" kern="0">
                            <a:solidFill>
                              <a:prstClr val="black"/>
                            </a:solidFill>
                            <a:latin typeface="Cambria Math" panose="02040503050406030204" pitchFamily="18" charset="0"/>
                          </a:rPr>
                          <m:t>|</m:t>
                        </m:r>
                        <m:r>
                          <a:rPr lang="de-DE" sz="2000" b="0" i="1" kern="0" smtClean="0">
                            <a:solidFill>
                              <a:prstClr val="black"/>
                            </a:solidFill>
                            <a:latin typeface="Cambria Math" panose="02040503050406030204" pitchFamily="18" charset="0"/>
                          </a:rPr>
                          <m:t>𝑟</m:t>
                        </m:r>
                      </m:e>
                    </m:d>
                  </m:oMath>
                </a14:m>
                <a:r>
                  <a:rPr lang="en-US" sz="2000" i="1" kern="0" dirty="0">
                    <a:solidFill>
                      <a:prstClr val="black"/>
                    </a:solidFill>
                    <a:latin typeface="Cambria Math" panose="02040503050406030204" pitchFamily="18" charset="0"/>
                  </a:rPr>
                  <a:t> </a:t>
                </a:r>
                <a:r>
                  <a:rPr lang="en-US" sz="2000" kern="0" dirty="0">
                    <a:solidFill>
                      <a:prstClr val="black"/>
                    </a:solidFill>
                  </a:rPr>
                  <a:t>: Rydberg state</a:t>
                </a:r>
                <a:endParaRPr lang="en-US" sz="2000" i="1" kern="0" dirty="0">
                  <a:solidFill>
                    <a:prstClr val="black"/>
                  </a:solidFill>
                  <a:latin typeface="Cambria Math" panose="02040503050406030204" pitchFamily="18" charset="0"/>
                </a:endParaRPr>
              </a:p>
              <a:p>
                <a14:m>
                  <m:oMath xmlns:m="http://schemas.openxmlformats.org/officeDocument/2006/math">
                    <m:d>
                      <m:dPr>
                        <m:begChr m:val=""/>
                        <m:endChr m:val="⟩"/>
                        <m:ctrlPr>
                          <a:rPr lang="en-US" sz="2000" i="1" kern="0">
                            <a:solidFill>
                              <a:prstClr val="black"/>
                            </a:solidFill>
                            <a:latin typeface="Cambria Math" panose="02040503050406030204" pitchFamily="18" charset="0"/>
                          </a:rPr>
                        </m:ctrlPr>
                      </m:dPr>
                      <m:e>
                        <m:r>
                          <a:rPr lang="en-US" sz="2000" i="1" kern="0">
                            <a:solidFill>
                              <a:prstClr val="black"/>
                            </a:solidFill>
                            <a:latin typeface="Cambria Math" panose="02040503050406030204" pitchFamily="18" charset="0"/>
                          </a:rPr>
                          <m:t>|</m:t>
                        </m:r>
                        <m:r>
                          <a:rPr lang="de-DE" sz="2000" i="1" kern="0">
                            <a:solidFill>
                              <a:prstClr val="black"/>
                            </a:solidFill>
                            <a:latin typeface="Cambria Math" panose="02040503050406030204" pitchFamily="18" charset="0"/>
                          </a:rPr>
                          <m:t>𝑒</m:t>
                        </m:r>
                      </m:e>
                    </m:d>
                    <m:r>
                      <a:rPr lang="en-US" sz="2000" i="1" kern="0">
                        <a:solidFill>
                          <a:prstClr val="black"/>
                        </a:solidFill>
                        <a:latin typeface="Cambria Math" panose="02040503050406030204" pitchFamily="18" charset="0"/>
                      </a:rPr>
                      <m:t>=</m:t>
                    </m:r>
                    <m:d>
                      <m:dPr>
                        <m:begChr m:val=""/>
                        <m:endChr m:val="⟩"/>
                        <m:ctrlPr>
                          <a:rPr lang="en-US" sz="2000" i="1" kern="0">
                            <a:solidFill>
                              <a:prstClr val="black"/>
                            </a:solidFill>
                            <a:latin typeface="Cambria Math" panose="02040503050406030204" pitchFamily="18" charset="0"/>
                          </a:rPr>
                        </m:ctrlPr>
                      </m:dPr>
                      <m:e>
                        <m:r>
                          <a:rPr lang="en-US" sz="2000" i="1" kern="0">
                            <a:solidFill>
                              <a:prstClr val="black"/>
                            </a:solidFill>
                            <a:latin typeface="Cambria Math" panose="02040503050406030204" pitchFamily="18" charset="0"/>
                          </a:rPr>
                          <m:t>|</m:t>
                        </m:r>
                        <m:r>
                          <a:rPr lang="de-DE" sz="2000" i="1" kern="0">
                            <a:solidFill>
                              <a:prstClr val="black"/>
                            </a:solidFill>
                            <a:latin typeface="Cambria Math" panose="02040503050406030204" pitchFamily="18" charset="0"/>
                          </a:rPr>
                          <m:t>5</m:t>
                        </m:r>
                        <m:sSub>
                          <m:sSubPr>
                            <m:ctrlPr>
                              <a:rPr lang="en-US" sz="2000" i="1" kern="0">
                                <a:solidFill>
                                  <a:prstClr val="black"/>
                                </a:solidFill>
                                <a:latin typeface="Cambria Math" panose="02040503050406030204" pitchFamily="18" charset="0"/>
                              </a:rPr>
                            </m:ctrlPr>
                          </m:sSubPr>
                          <m:e>
                            <m:r>
                              <a:rPr lang="de-DE" sz="2000" i="1" kern="0">
                                <a:solidFill>
                                  <a:prstClr val="black"/>
                                </a:solidFill>
                                <a:latin typeface="Cambria Math" panose="02040503050406030204" pitchFamily="18" charset="0"/>
                              </a:rPr>
                              <m:t>𝑃</m:t>
                            </m:r>
                          </m:e>
                          <m:sub>
                            <m:f>
                              <m:fPr>
                                <m:type m:val="lin"/>
                                <m:ctrlPr>
                                  <a:rPr lang="en-US" sz="2000" i="1" kern="0">
                                    <a:solidFill>
                                      <a:prstClr val="black"/>
                                    </a:solidFill>
                                    <a:latin typeface="Cambria Math" panose="02040503050406030204" pitchFamily="18" charset="0"/>
                                  </a:rPr>
                                </m:ctrlPr>
                              </m:fPr>
                              <m:num>
                                <m:r>
                                  <a:rPr lang="de-DE" sz="2000" i="1" kern="0">
                                    <a:solidFill>
                                      <a:prstClr val="black"/>
                                    </a:solidFill>
                                    <a:latin typeface="Cambria Math" panose="02040503050406030204" pitchFamily="18" charset="0"/>
                                  </a:rPr>
                                  <m:t>3</m:t>
                                </m:r>
                              </m:num>
                              <m:den>
                                <m:r>
                                  <a:rPr lang="en-US" sz="2000" i="1" kern="0">
                                    <a:solidFill>
                                      <a:prstClr val="black"/>
                                    </a:solidFill>
                                    <a:latin typeface="Cambria Math" panose="02040503050406030204" pitchFamily="18" charset="0"/>
                                  </a:rPr>
                                  <m:t>2</m:t>
                                </m:r>
                              </m:den>
                            </m:f>
                          </m:sub>
                        </m:sSub>
                        <m:r>
                          <a:rPr lang="en-US" sz="2000" i="1" kern="0">
                            <a:solidFill>
                              <a:prstClr val="black"/>
                            </a:solidFill>
                            <a:latin typeface="Cambria Math" panose="02040503050406030204" pitchFamily="18" charset="0"/>
                          </a:rPr>
                          <m:t>,</m:t>
                        </m:r>
                        <m:sSub>
                          <m:sSubPr>
                            <m:ctrlPr>
                              <a:rPr lang="en-US" sz="2000" i="1" kern="0">
                                <a:solidFill>
                                  <a:prstClr val="black"/>
                                </a:solidFill>
                                <a:latin typeface="Cambria Math" panose="02040503050406030204" pitchFamily="18" charset="0"/>
                              </a:rPr>
                            </m:ctrlPr>
                          </m:sSubPr>
                          <m:e>
                            <m:r>
                              <a:rPr lang="de-DE" sz="2000" i="1" kern="0">
                                <a:solidFill>
                                  <a:prstClr val="black"/>
                                </a:solidFill>
                                <a:latin typeface="Cambria Math" panose="02040503050406030204" pitchFamily="18" charset="0"/>
                              </a:rPr>
                              <m:t>𝐹</m:t>
                            </m:r>
                            <m:r>
                              <a:rPr lang="de-DE" sz="2000" i="1" kern="0">
                                <a:solidFill>
                                  <a:prstClr val="black"/>
                                </a:solidFill>
                                <a:latin typeface="Cambria Math" panose="02040503050406030204" pitchFamily="18" charset="0"/>
                              </a:rPr>
                              <m:t>=3,</m:t>
                            </m:r>
                            <m:r>
                              <a:rPr lang="en-US" sz="2000" i="1" kern="0">
                                <a:solidFill>
                                  <a:prstClr val="black"/>
                                </a:solidFill>
                                <a:latin typeface="Cambria Math" panose="02040503050406030204" pitchFamily="18" charset="0"/>
                              </a:rPr>
                              <m:t>𝑚</m:t>
                            </m:r>
                          </m:e>
                          <m:sub>
                            <m:r>
                              <a:rPr lang="de-DE" sz="2000" i="1" kern="0">
                                <a:solidFill>
                                  <a:prstClr val="black"/>
                                </a:solidFill>
                                <a:latin typeface="Cambria Math" panose="02040503050406030204" pitchFamily="18" charset="0"/>
                              </a:rPr>
                              <m:t>𝐹</m:t>
                            </m:r>
                          </m:sub>
                        </m:sSub>
                        <m:r>
                          <a:rPr lang="en-US" sz="2000" i="1" kern="0">
                            <a:solidFill>
                              <a:prstClr val="black"/>
                            </a:solidFill>
                            <a:latin typeface="Cambria Math" panose="02040503050406030204" pitchFamily="18" charset="0"/>
                          </a:rPr>
                          <m:t>=</m:t>
                        </m:r>
                        <m:r>
                          <a:rPr lang="de-DE" sz="2000" i="1" kern="0">
                            <a:solidFill>
                              <a:prstClr val="black"/>
                            </a:solidFill>
                            <a:latin typeface="Cambria Math" panose="02040503050406030204" pitchFamily="18" charset="0"/>
                          </a:rPr>
                          <m:t>3</m:t>
                        </m:r>
                      </m:e>
                    </m:d>
                  </m:oMath>
                </a14:m>
                <a:r>
                  <a:rPr lang="de-DE" sz="2000" i="1" kern="0" dirty="0">
                    <a:solidFill>
                      <a:prstClr val="black"/>
                    </a:solidFill>
                    <a:latin typeface="Cambria Math" panose="02040503050406030204" pitchFamily="18" charset="0"/>
                  </a:rPr>
                  <a:t> </a:t>
                </a:r>
              </a:p>
              <a:p>
                <a14:m>
                  <m:oMath xmlns:m="http://schemas.openxmlformats.org/officeDocument/2006/math">
                    <m:d>
                      <m:dPr>
                        <m:begChr m:val=""/>
                        <m:endChr m:val="⟩"/>
                        <m:ctrlPr>
                          <a:rPr lang="en-US" sz="2000" i="1" kern="0" smtClean="0">
                            <a:solidFill>
                              <a:prstClr val="black"/>
                            </a:solidFill>
                            <a:latin typeface="Cambria Math" panose="02040503050406030204" pitchFamily="18" charset="0"/>
                          </a:rPr>
                        </m:ctrlPr>
                      </m:dPr>
                      <m:e>
                        <m:r>
                          <a:rPr lang="en-US" sz="2000" i="1" kern="0">
                            <a:solidFill>
                              <a:prstClr val="black"/>
                            </a:solidFill>
                            <a:latin typeface="Cambria Math" panose="02040503050406030204" pitchFamily="18" charset="0"/>
                          </a:rPr>
                          <m:t>|</m:t>
                        </m:r>
                        <m:r>
                          <a:rPr lang="de-DE" sz="2000" b="0" i="1" kern="0" smtClean="0">
                            <a:solidFill>
                              <a:prstClr val="black"/>
                            </a:solidFill>
                            <a:latin typeface="Cambria Math" panose="02040503050406030204" pitchFamily="18" charset="0"/>
                          </a:rPr>
                          <m:t>𝑔</m:t>
                        </m:r>
                      </m:e>
                    </m:d>
                    <m:r>
                      <a:rPr lang="en-US" sz="2000" i="1" kern="0">
                        <a:solidFill>
                          <a:prstClr val="black"/>
                        </a:solidFill>
                        <a:latin typeface="Cambria Math" panose="02040503050406030204" pitchFamily="18" charset="0"/>
                      </a:rPr>
                      <m:t>=</m:t>
                    </m:r>
                    <m:d>
                      <m:dPr>
                        <m:begChr m:val=""/>
                        <m:endChr m:val="⟩"/>
                        <m:ctrlPr>
                          <a:rPr lang="en-US" sz="2000" i="1" kern="0">
                            <a:solidFill>
                              <a:prstClr val="black"/>
                            </a:solidFill>
                            <a:latin typeface="Cambria Math" panose="02040503050406030204" pitchFamily="18" charset="0"/>
                          </a:rPr>
                        </m:ctrlPr>
                      </m:dPr>
                      <m:e>
                        <m:r>
                          <a:rPr lang="en-US" sz="2000" i="1" kern="0">
                            <a:solidFill>
                              <a:prstClr val="black"/>
                            </a:solidFill>
                            <a:latin typeface="Cambria Math" panose="02040503050406030204" pitchFamily="18" charset="0"/>
                          </a:rPr>
                          <m:t>|</m:t>
                        </m:r>
                        <m:r>
                          <a:rPr lang="de-DE" sz="2000" b="0" i="1" kern="0" smtClean="0">
                            <a:solidFill>
                              <a:prstClr val="black"/>
                            </a:solidFill>
                            <a:latin typeface="Cambria Math" panose="02040503050406030204" pitchFamily="18" charset="0"/>
                          </a:rPr>
                          <m:t>5</m:t>
                        </m:r>
                        <m:sSub>
                          <m:sSubPr>
                            <m:ctrlPr>
                              <a:rPr lang="en-US" sz="2000" i="1" kern="0" smtClean="0">
                                <a:solidFill>
                                  <a:prstClr val="black"/>
                                </a:solidFill>
                                <a:latin typeface="Cambria Math" panose="02040503050406030204" pitchFamily="18" charset="0"/>
                              </a:rPr>
                            </m:ctrlPr>
                          </m:sSubPr>
                          <m:e>
                            <m:r>
                              <a:rPr lang="en-US" sz="2000" i="1" kern="0">
                                <a:solidFill>
                                  <a:prstClr val="black"/>
                                </a:solidFill>
                                <a:latin typeface="Cambria Math" panose="02040503050406030204" pitchFamily="18" charset="0"/>
                              </a:rPr>
                              <m:t>𝑆</m:t>
                            </m:r>
                          </m:e>
                          <m:sub>
                            <m:f>
                              <m:fPr>
                                <m:type m:val="lin"/>
                                <m:ctrlPr>
                                  <a:rPr lang="en-US" sz="2000" i="1" kern="0">
                                    <a:solidFill>
                                      <a:prstClr val="black"/>
                                    </a:solidFill>
                                    <a:latin typeface="Cambria Math" panose="02040503050406030204" pitchFamily="18" charset="0"/>
                                  </a:rPr>
                                </m:ctrlPr>
                              </m:fPr>
                              <m:num>
                                <m:r>
                                  <a:rPr lang="en-US" sz="2000" i="1" kern="0">
                                    <a:solidFill>
                                      <a:prstClr val="black"/>
                                    </a:solidFill>
                                    <a:latin typeface="Cambria Math" panose="02040503050406030204" pitchFamily="18" charset="0"/>
                                  </a:rPr>
                                  <m:t>1</m:t>
                                </m:r>
                              </m:num>
                              <m:den>
                                <m:r>
                                  <a:rPr lang="en-US" sz="2000" i="1" kern="0">
                                    <a:solidFill>
                                      <a:prstClr val="black"/>
                                    </a:solidFill>
                                    <a:latin typeface="Cambria Math" panose="02040503050406030204" pitchFamily="18" charset="0"/>
                                  </a:rPr>
                                  <m:t>2</m:t>
                                </m:r>
                              </m:den>
                            </m:f>
                          </m:sub>
                        </m:sSub>
                        <m:r>
                          <a:rPr lang="en-US" sz="2000" i="1" kern="0">
                            <a:solidFill>
                              <a:prstClr val="black"/>
                            </a:solidFill>
                            <a:latin typeface="Cambria Math" panose="02040503050406030204" pitchFamily="18" charset="0"/>
                          </a:rPr>
                          <m:t>,</m:t>
                        </m:r>
                        <m:sSub>
                          <m:sSubPr>
                            <m:ctrlPr>
                              <a:rPr lang="en-US" sz="2000" i="1" kern="0">
                                <a:solidFill>
                                  <a:prstClr val="black"/>
                                </a:solidFill>
                                <a:latin typeface="Cambria Math" panose="02040503050406030204" pitchFamily="18" charset="0"/>
                              </a:rPr>
                            </m:ctrlPr>
                          </m:sSubPr>
                          <m:e>
                            <m:r>
                              <a:rPr lang="de-DE" sz="2000" b="0" i="1" kern="0" smtClean="0">
                                <a:solidFill>
                                  <a:prstClr val="black"/>
                                </a:solidFill>
                                <a:latin typeface="Cambria Math" panose="02040503050406030204" pitchFamily="18" charset="0"/>
                              </a:rPr>
                              <m:t>𝐹</m:t>
                            </m:r>
                            <m:r>
                              <a:rPr lang="de-DE" sz="2000" b="0" i="1" kern="0" smtClean="0">
                                <a:solidFill>
                                  <a:prstClr val="black"/>
                                </a:solidFill>
                                <a:latin typeface="Cambria Math" panose="02040503050406030204" pitchFamily="18" charset="0"/>
                              </a:rPr>
                              <m:t>=2,</m:t>
                            </m:r>
                            <m:r>
                              <a:rPr lang="en-US" sz="2000" i="1" kern="0">
                                <a:solidFill>
                                  <a:prstClr val="black"/>
                                </a:solidFill>
                                <a:latin typeface="Cambria Math" panose="02040503050406030204" pitchFamily="18" charset="0"/>
                              </a:rPr>
                              <m:t>𝑚</m:t>
                            </m:r>
                          </m:e>
                          <m:sub>
                            <m:r>
                              <a:rPr lang="de-DE" sz="2000" b="0" i="1" kern="0" smtClean="0">
                                <a:solidFill>
                                  <a:prstClr val="black"/>
                                </a:solidFill>
                                <a:latin typeface="Cambria Math" panose="02040503050406030204" pitchFamily="18" charset="0"/>
                              </a:rPr>
                              <m:t>𝐹</m:t>
                            </m:r>
                          </m:sub>
                        </m:sSub>
                        <m:r>
                          <a:rPr lang="en-US" sz="2000" i="1" kern="0">
                            <a:solidFill>
                              <a:prstClr val="black"/>
                            </a:solidFill>
                            <a:latin typeface="Cambria Math" panose="02040503050406030204" pitchFamily="18" charset="0"/>
                          </a:rPr>
                          <m:t>=</m:t>
                        </m:r>
                        <m:r>
                          <a:rPr lang="de-DE" sz="2000" b="0" i="1" kern="0" smtClean="0">
                            <a:solidFill>
                              <a:prstClr val="black"/>
                            </a:solidFill>
                            <a:latin typeface="Cambria Math" panose="02040503050406030204" pitchFamily="18" charset="0"/>
                          </a:rPr>
                          <m:t>2</m:t>
                        </m:r>
                      </m:e>
                    </m:d>
                  </m:oMath>
                </a14:m>
                <a:r>
                  <a:rPr lang="de-DE" sz="2000" i="1" kern="0" dirty="0">
                    <a:solidFill>
                      <a:prstClr val="black"/>
                    </a:solidFill>
                    <a:latin typeface="Cambria Math" panose="02040503050406030204" pitchFamily="18" charset="0"/>
                  </a:rPr>
                  <a:t> </a:t>
                </a:r>
              </a:p>
            </p:txBody>
          </p:sp>
        </mc:Choice>
        <mc:Fallback>
          <p:sp>
            <p:nvSpPr>
              <p:cNvPr id="137" name="TextBox 174">
                <a:extLst>
                  <a:ext uri="{FF2B5EF4-FFF2-40B4-BE49-F238E27FC236}">
                    <a16:creationId xmlns:a16="http://schemas.microsoft.com/office/drawing/2014/main" id="{8B67E66E-E34A-46BB-BC91-48D105ACD62E}"/>
                  </a:ext>
                </a:extLst>
              </p:cNvPr>
              <p:cNvSpPr txBox="1">
                <a:spLocks noRot="1" noChangeAspect="1" noMove="1" noResize="1" noEditPoints="1" noAdjustHandles="1" noChangeArrowheads="1" noChangeShapeType="1" noTextEdit="1"/>
              </p:cNvSpPr>
              <p:nvPr/>
            </p:nvSpPr>
            <p:spPr>
              <a:xfrm>
                <a:off x="3618198" y="4918515"/>
                <a:ext cx="3337891" cy="1528450"/>
              </a:xfrm>
              <a:prstGeom prst="rect">
                <a:avLst/>
              </a:prstGeom>
              <a:blipFill>
                <a:blip r:embed="rId4"/>
                <a:stretch>
                  <a:fillRect l="-4719" t="-3529" r="-18149" b="-63529"/>
                </a:stretch>
              </a:blipFill>
            </p:spPr>
            <p:txBody>
              <a:bodyPr/>
              <a:lstStyle/>
              <a:p>
                <a:r>
                  <a:rPr lang="en-DE">
                    <a:noFill/>
                  </a:rPr>
                  <a:t> </a:t>
                </a:r>
              </a:p>
            </p:txBody>
          </p:sp>
        </mc:Fallback>
      </mc:AlternateContent>
      <p:sp>
        <p:nvSpPr>
          <p:cNvPr id="21" name="Rectangle 20">
            <a:extLst>
              <a:ext uri="{FF2B5EF4-FFF2-40B4-BE49-F238E27FC236}">
                <a16:creationId xmlns:a16="http://schemas.microsoft.com/office/drawing/2014/main" id="{871FFC71-AC2E-4561-B171-340F5299A1C5}"/>
              </a:ext>
            </a:extLst>
          </p:cNvPr>
          <p:cNvSpPr/>
          <p:nvPr/>
        </p:nvSpPr>
        <p:spPr>
          <a:xfrm rot="1988569">
            <a:off x="4395622" y="3171296"/>
            <a:ext cx="1326904" cy="95799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DE"/>
          </a:p>
        </p:txBody>
      </p:sp>
      <p:grpSp>
        <p:nvGrpSpPr>
          <p:cNvPr id="15" name="Group 14">
            <a:extLst>
              <a:ext uri="{FF2B5EF4-FFF2-40B4-BE49-F238E27FC236}">
                <a16:creationId xmlns:a16="http://schemas.microsoft.com/office/drawing/2014/main" id="{5B865624-A2AD-4E8E-83A5-077DAAE8EF8C}"/>
              </a:ext>
            </a:extLst>
          </p:cNvPr>
          <p:cNvGrpSpPr/>
          <p:nvPr/>
        </p:nvGrpSpPr>
        <p:grpSpPr>
          <a:xfrm>
            <a:off x="3242836" y="916678"/>
            <a:ext cx="8746138" cy="4819445"/>
            <a:chOff x="3300857" y="1207282"/>
            <a:chExt cx="8746138" cy="4819445"/>
          </a:xfrm>
        </p:grpSpPr>
        <p:pic>
          <p:nvPicPr>
            <p:cNvPr id="75" name="Graphic 74">
              <a:extLst>
                <a:ext uri="{FF2B5EF4-FFF2-40B4-BE49-F238E27FC236}">
                  <a16:creationId xmlns:a16="http://schemas.microsoft.com/office/drawing/2014/main" id="{1D2331C0-46A1-48D5-90BE-32CA27ADC2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28604" y="4210334"/>
              <a:ext cx="3918391" cy="753538"/>
            </a:xfrm>
            <a:prstGeom prst="rect">
              <a:avLst/>
            </a:prstGeom>
          </p:spPr>
        </p:pic>
        <p:grpSp>
          <p:nvGrpSpPr>
            <p:cNvPr id="14" name="Group 13">
              <a:extLst>
                <a:ext uri="{FF2B5EF4-FFF2-40B4-BE49-F238E27FC236}">
                  <a16:creationId xmlns:a16="http://schemas.microsoft.com/office/drawing/2014/main" id="{CD67F9B5-62E9-4283-8B44-187E1A997418}"/>
                </a:ext>
              </a:extLst>
            </p:cNvPr>
            <p:cNvGrpSpPr/>
            <p:nvPr/>
          </p:nvGrpSpPr>
          <p:grpSpPr>
            <a:xfrm>
              <a:off x="3300857" y="1207282"/>
              <a:ext cx="8746138" cy="4819445"/>
              <a:chOff x="3300857" y="1207282"/>
              <a:chExt cx="8746138" cy="4819445"/>
            </a:xfrm>
          </p:grpSpPr>
          <p:grpSp>
            <p:nvGrpSpPr>
              <p:cNvPr id="9" name="Group 8">
                <a:extLst>
                  <a:ext uri="{FF2B5EF4-FFF2-40B4-BE49-F238E27FC236}">
                    <a16:creationId xmlns:a16="http://schemas.microsoft.com/office/drawing/2014/main" id="{39521058-4939-4400-A83E-FE44666A384D}"/>
                  </a:ext>
                </a:extLst>
              </p:cNvPr>
              <p:cNvGrpSpPr/>
              <p:nvPr/>
            </p:nvGrpSpPr>
            <p:grpSpPr>
              <a:xfrm>
                <a:off x="3300857" y="1207282"/>
                <a:ext cx="4811368" cy="3664097"/>
                <a:chOff x="3305773" y="1053901"/>
                <a:chExt cx="5682562" cy="3817477"/>
              </a:xfrm>
            </p:grpSpPr>
            <p:cxnSp>
              <p:nvCxnSpPr>
                <p:cNvPr id="115" name="Straight Connector 114">
                  <a:extLst>
                    <a:ext uri="{FF2B5EF4-FFF2-40B4-BE49-F238E27FC236}">
                      <a16:creationId xmlns:a16="http://schemas.microsoft.com/office/drawing/2014/main" id="{68EBC6C8-683B-4884-83D4-18ED407DA32C}"/>
                    </a:ext>
                  </a:extLst>
                </p:cNvPr>
                <p:cNvCxnSpPr>
                  <a:cxnSpLocks/>
                  <a:stCxn id="82" idx="1"/>
                </p:cNvCxnSpPr>
                <p:nvPr/>
              </p:nvCxnSpPr>
              <p:spPr>
                <a:xfrm flipH="1">
                  <a:off x="3305773" y="2357517"/>
                  <a:ext cx="2005947" cy="1235526"/>
                </a:xfrm>
                <a:prstGeom prst="line">
                  <a:avLst/>
                </a:prstGeom>
                <a:ln w="19050">
                  <a:solidFill>
                    <a:srgbClr val="FDECC2"/>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9040FDA-7FAB-4F7D-A8F4-3F808CCFFEE7}"/>
                    </a:ext>
                  </a:extLst>
                </p:cNvPr>
                <p:cNvCxnSpPr>
                  <a:cxnSpLocks/>
                </p:cNvCxnSpPr>
                <p:nvPr/>
              </p:nvCxnSpPr>
              <p:spPr>
                <a:xfrm flipH="1" flipV="1">
                  <a:off x="3342575" y="3834163"/>
                  <a:ext cx="2649437" cy="745926"/>
                </a:xfrm>
                <a:prstGeom prst="line">
                  <a:avLst/>
                </a:prstGeom>
                <a:ln w="19050">
                  <a:solidFill>
                    <a:srgbClr val="FDECC2"/>
                  </a:solidFill>
                  <a:prstDash val="sysDot"/>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62BD0016-D2A0-470C-BAED-7C4BE5D00B73}"/>
                    </a:ext>
                  </a:extLst>
                </p:cNvPr>
                <p:cNvGrpSpPr/>
                <p:nvPr/>
              </p:nvGrpSpPr>
              <p:grpSpPr>
                <a:xfrm>
                  <a:off x="4556081" y="1053901"/>
                  <a:ext cx="4432254" cy="3817477"/>
                  <a:chOff x="4409855" y="1154957"/>
                  <a:chExt cx="4432254" cy="3817477"/>
                </a:xfrm>
              </p:grpSpPr>
              <p:grpSp>
                <p:nvGrpSpPr>
                  <p:cNvPr id="80" name="Group 79">
                    <a:extLst>
                      <a:ext uri="{FF2B5EF4-FFF2-40B4-BE49-F238E27FC236}">
                        <a16:creationId xmlns:a16="http://schemas.microsoft.com/office/drawing/2014/main" id="{F39DB695-1E6C-4CCD-903C-C4A468CE30F9}"/>
                      </a:ext>
                    </a:extLst>
                  </p:cNvPr>
                  <p:cNvGrpSpPr/>
                  <p:nvPr/>
                </p:nvGrpSpPr>
                <p:grpSpPr>
                  <a:xfrm>
                    <a:off x="4409855" y="1154957"/>
                    <a:ext cx="4432254" cy="3817477"/>
                    <a:chOff x="9225242" y="8742781"/>
                    <a:chExt cx="4618600" cy="3948509"/>
                  </a:xfrm>
                </p:grpSpPr>
                <p:grpSp>
                  <p:nvGrpSpPr>
                    <p:cNvPr id="81" name="Group 80">
                      <a:extLst>
                        <a:ext uri="{FF2B5EF4-FFF2-40B4-BE49-F238E27FC236}">
                          <a16:creationId xmlns:a16="http://schemas.microsoft.com/office/drawing/2014/main" id="{D4CC7132-31CB-4991-B75F-EB26741ED9FB}"/>
                        </a:ext>
                      </a:extLst>
                    </p:cNvPr>
                    <p:cNvGrpSpPr/>
                    <p:nvPr/>
                  </p:nvGrpSpPr>
                  <p:grpSpPr>
                    <a:xfrm>
                      <a:off x="9225242" y="8742781"/>
                      <a:ext cx="4618600" cy="3948509"/>
                      <a:chOff x="188800" y="19818914"/>
                      <a:chExt cx="5252366" cy="4721195"/>
                    </a:xfrm>
                  </p:grpSpPr>
                  <p:grpSp>
                    <p:nvGrpSpPr>
                      <p:cNvPr id="83" name="Group 82">
                        <a:extLst>
                          <a:ext uri="{FF2B5EF4-FFF2-40B4-BE49-F238E27FC236}">
                            <a16:creationId xmlns:a16="http://schemas.microsoft.com/office/drawing/2014/main" id="{E255EE08-E274-40A4-AC29-ED4317E6FA96}"/>
                          </a:ext>
                        </a:extLst>
                      </p:cNvPr>
                      <p:cNvGrpSpPr/>
                      <p:nvPr/>
                    </p:nvGrpSpPr>
                    <p:grpSpPr>
                      <a:xfrm>
                        <a:off x="188800" y="19818914"/>
                        <a:ext cx="5252366" cy="4721195"/>
                        <a:chOff x="188800" y="20585832"/>
                        <a:chExt cx="5252366" cy="4721195"/>
                      </a:xfrm>
                    </p:grpSpPr>
                    <p:grpSp>
                      <p:nvGrpSpPr>
                        <p:cNvPr id="85" name="Group 84">
                          <a:extLst>
                            <a:ext uri="{FF2B5EF4-FFF2-40B4-BE49-F238E27FC236}">
                              <a16:creationId xmlns:a16="http://schemas.microsoft.com/office/drawing/2014/main" id="{F6D7775E-A4B7-4FF5-82CD-6FBC6A5FF380}"/>
                            </a:ext>
                          </a:extLst>
                        </p:cNvPr>
                        <p:cNvGrpSpPr/>
                        <p:nvPr/>
                      </p:nvGrpSpPr>
                      <p:grpSpPr>
                        <a:xfrm>
                          <a:off x="188800" y="20585832"/>
                          <a:ext cx="5252366" cy="4721195"/>
                          <a:chOff x="2939603" y="8812052"/>
                          <a:chExt cx="5252366" cy="4721195"/>
                        </a:xfrm>
                      </p:grpSpPr>
                      <p:pic>
                        <p:nvPicPr>
                          <p:cNvPr id="89" name="Picture 88">
                            <a:extLst>
                              <a:ext uri="{FF2B5EF4-FFF2-40B4-BE49-F238E27FC236}">
                                <a16:creationId xmlns:a16="http://schemas.microsoft.com/office/drawing/2014/main" id="{75532D48-E478-4565-A887-1048EA25808C}"/>
                              </a:ext>
                            </a:extLst>
                          </p:cNvPr>
                          <p:cNvPicPr>
                            <a:picLocks noChangeAspect="1"/>
                          </p:cNvPicPr>
                          <p:nvPr/>
                        </p:nvPicPr>
                        <p:blipFill>
                          <a:blip r:embed="rId7"/>
                          <a:stretch>
                            <a:fillRect/>
                          </a:stretch>
                        </p:blipFill>
                        <p:spPr bwMode="auto">
                          <a:xfrm rot="11662251">
                            <a:off x="2939603" y="9600588"/>
                            <a:ext cx="3932652" cy="3932659"/>
                          </a:xfrm>
                          <a:prstGeom prst="rect">
                            <a:avLst/>
                          </a:prstGeom>
                        </p:spPr>
                      </p:pic>
                      <mc:AlternateContent xmlns:mc="http://schemas.openxmlformats.org/markup-compatibility/2006" xmlns:a14="http://schemas.microsoft.com/office/drawing/2010/main">
                        <mc:Choice Requires="a14">
                          <p:sp>
                            <p:nvSpPr>
                              <p:cNvPr id="90" name="Textfeld 161">
                                <a:extLst>
                                  <a:ext uri="{FF2B5EF4-FFF2-40B4-BE49-F238E27FC236}">
                                    <a16:creationId xmlns:a16="http://schemas.microsoft.com/office/drawing/2014/main" id="{C02C563A-BF90-4069-877A-738F6E59C72D}"/>
                                  </a:ext>
                                </a:extLst>
                              </p:cNvPr>
                              <p:cNvSpPr txBox="1"/>
                              <p:nvPr/>
                            </p:nvSpPr>
                            <p:spPr bwMode="auto">
                              <a:xfrm>
                                <a:off x="6465642" y="9107462"/>
                                <a:ext cx="1596527" cy="3629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cs typeface="Arial" pitchFamily="34" charset="0"/>
                                        </a:rPr>
                                        <m:t>𝑉</m:t>
                                      </m:r>
                                      <m:r>
                                        <a:rPr lang="en-US" sz="1800" i="1" smtClean="0">
                                          <a:latin typeface="Cambria Math" panose="02040503050406030204" pitchFamily="18" charset="0"/>
                                          <a:cs typeface="Arial" pitchFamily="34" charset="0"/>
                                        </a:rPr>
                                        <m:t>(</m:t>
                                      </m:r>
                                      <m:r>
                                        <a:rPr lang="en-US" sz="1800" b="0" i="1" smtClean="0">
                                          <a:latin typeface="Cambria Math" panose="02040503050406030204" pitchFamily="18" charset="0"/>
                                          <a:cs typeface="Arial" pitchFamily="34" charset="0"/>
                                        </a:rPr>
                                        <m:t>𝑅</m:t>
                                      </m:r>
                                      <m:r>
                                        <a:rPr lang="en-US" sz="1800" i="1" smtClean="0">
                                          <a:latin typeface="Cambria Math" panose="02040503050406030204" pitchFamily="18" charset="0"/>
                                          <a:cs typeface="Arial" pitchFamily="34" charset="0"/>
                                        </a:rPr>
                                        <m:t>)=</m:t>
                                      </m:r>
                                      <m:r>
                                        <a:rPr lang="en-US" sz="1800" i="1" smtClean="0">
                                          <a:latin typeface="Cambria Math" panose="02040503050406030204" pitchFamily="18" charset="0"/>
                                          <a:cs typeface="Arial" pitchFamily="34" charset="0"/>
                                        </a:rPr>
                                        <m:t>𝐶</m:t>
                                      </m:r>
                                      <m:r>
                                        <a:rPr lang="en-US" sz="1800" i="1" baseline="-25000" smtClean="0">
                                          <a:latin typeface="Cambria Math" panose="02040503050406030204" pitchFamily="18" charset="0"/>
                                          <a:cs typeface="Arial" pitchFamily="34" charset="0"/>
                                        </a:rPr>
                                        <m:t>6</m:t>
                                      </m:r>
                                      <m:r>
                                        <a:rPr lang="en-US" sz="1800" i="1" smtClean="0">
                                          <a:latin typeface="Cambria Math" panose="02040503050406030204" pitchFamily="18" charset="0"/>
                                          <a:cs typeface="Arial" pitchFamily="34" charset="0"/>
                                        </a:rPr>
                                        <m:t>/</m:t>
                                      </m:r>
                                      <m:r>
                                        <a:rPr lang="en-US" sz="1800" b="0" i="1" smtClean="0">
                                          <a:latin typeface="Cambria Math" panose="02040503050406030204" pitchFamily="18" charset="0"/>
                                          <a:cs typeface="Arial" pitchFamily="34" charset="0"/>
                                        </a:rPr>
                                        <m:t>𝑅</m:t>
                                      </m:r>
                                      <m:r>
                                        <a:rPr lang="en-US" sz="1800" i="1" baseline="30000" smtClean="0">
                                          <a:latin typeface="Cambria Math" panose="02040503050406030204" pitchFamily="18" charset="0"/>
                                          <a:cs typeface="Arial" pitchFamily="34" charset="0"/>
                                        </a:rPr>
                                        <m:t>6</m:t>
                                      </m:r>
                                    </m:oMath>
                                  </m:oMathPara>
                                </a14:m>
                                <a:endParaRPr lang="en-US" sz="1800" baseline="30000" dirty="0">
                                  <a:latin typeface="Arial" panose="020B0604020202020204" pitchFamily="34" charset="0"/>
                                  <a:cs typeface="Arial" pitchFamily="34" charset="0"/>
                                </a:endParaRPr>
                              </a:p>
                            </p:txBody>
                          </p:sp>
                        </mc:Choice>
                        <mc:Fallback xmlns="">
                          <p:sp>
                            <p:nvSpPr>
                              <p:cNvPr id="172" name="Textfeld 161">
                                <a:extLst>
                                  <a:ext uri="{FF2B5EF4-FFF2-40B4-BE49-F238E27FC236}">
                                    <a16:creationId xmlns:a16="http://schemas.microsoft.com/office/drawing/2014/main" id="{05B1A419-3509-43B3-B731-4BDE8987B17A}"/>
                                  </a:ext>
                                </a:extLst>
                              </p:cNvPr>
                              <p:cNvSpPr txBox="1">
                                <a:spLocks noRot="1" noChangeAspect="1" noMove="1" noResize="1" noEditPoints="1" noAdjustHandles="1" noChangeArrowheads="1" noChangeShapeType="1" noTextEdit="1"/>
                              </p:cNvSpPr>
                              <p:nvPr/>
                            </p:nvSpPr>
                            <p:spPr bwMode="auto">
                              <a:xfrm>
                                <a:off x="6465642" y="9107462"/>
                                <a:ext cx="1596527" cy="362984"/>
                              </a:xfrm>
                              <a:prstGeom prst="rect">
                                <a:avLst/>
                              </a:prstGeom>
                              <a:blipFill>
                                <a:blip r:embed="rId117"/>
                                <a:stretch>
                                  <a:fillRect/>
                                </a:stretch>
                              </a:blipFill>
                            </p:spPr>
                            <p:txBody>
                              <a:bodyPr/>
                              <a:lstStyle/>
                              <a:p>
                                <a:r>
                                  <a:rPr lang="en-US">
                                    <a:noFill/>
                                  </a:rPr>
                                  <a:t> </a:t>
                                </a:r>
                              </a:p>
                            </p:txBody>
                          </p:sp>
                        </mc:Fallback>
                      </mc:AlternateContent>
                      <p:cxnSp>
                        <p:nvCxnSpPr>
                          <p:cNvPr id="91" name="Straight Arrow Connector 90">
                            <a:extLst>
                              <a:ext uri="{FF2B5EF4-FFF2-40B4-BE49-F238E27FC236}">
                                <a16:creationId xmlns:a16="http://schemas.microsoft.com/office/drawing/2014/main" id="{AA587995-94EC-45A6-AED4-6E3CFABB435B}"/>
                              </a:ext>
                            </a:extLst>
                          </p:cNvPr>
                          <p:cNvCxnSpPr>
                            <a:cxnSpLocks/>
                          </p:cNvCxnSpPr>
                          <p:nvPr/>
                        </p:nvCxnSpPr>
                        <p:spPr bwMode="auto">
                          <a:xfrm>
                            <a:off x="5558794" y="10575926"/>
                            <a:ext cx="0" cy="581676"/>
                          </a:xfrm>
                          <a:prstGeom prst="straightConnector1">
                            <a:avLst/>
                          </a:prstGeom>
                          <a:ln w="28575">
                            <a:solidFill>
                              <a:srgbClr val="C00000"/>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72E96160-C1B2-4D4D-BC2C-1222CB5D2D19}"/>
                              </a:ext>
                            </a:extLst>
                          </p:cNvPr>
                          <p:cNvGrpSpPr/>
                          <p:nvPr/>
                        </p:nvGrpSpPr>
                        <p:grpSpPr>
                          <a:xfrm>
                            <a:off x="7069078" y="9709381"/>
                            <a:ext cx="1122891" cy="1594227"/>
                            <a:chOff x="3763944" y="2925771"/>
                            <a:chExt cx="1122891" cy="1594227"/>
                          </a:xfrm>
                        </p:grpSpPr>
                        <mc:AlternateContent xmlns:mc="http://schemas.openxmlformats.org/markup-compatibility/2006">
                          <mc:Choice xmlns:a14="http://schemas.microsoft.com/office/drawing/2010/main" Requires="a14">
                            <p:sp>
                              <p:nvSpPr>
                                <p:cNvPr id="111" name="TextBox 38">
                                  <a:extLst>
                                    <a:ext uri="{FF2B5EF4-FFF2-40B4-BE49-F238E27FC236}">
                                      <a16:creationId xmlns:a16="http://schemas.microsoft.com/office/drawing/2014/main" id="{1506E7A2-E73E-46D3-8EB6-0418C04F34A7}"/>
                                    </a:ext>
                                  </a:extLst>
                                </p:cNvPr>
                                <p:cNvSpPr txBox="1"/>
                                <p:nvPr/>
                              </p:nvSpPr>
                              <p:spPr>
                                <a:xfrm>
                                  <a:off x="3803599" y="4150666"/>
                                  <a:ext cx="770515" cy="369332"/>
                                </a:xfrm>
                                <a:prstGeom prst="rect">
                                  <a:avLst/>
                                </a:prstGeom>
                                <a:noFill/>
                              </p:spPr>
                              <p:txBody>
                                <a:bodyPr wrap="square" rtlCol="0">
                                  <a:spAutoFit/>
                                </a:bodyPr>
                                <a:lstStyle/>
                                <a:p>
                                  <a:pPr algn="ctr"/>
                                  <a14:m>
                                    <m:oMathPara xmlns:m="http://schemas.openxmlformats.org/officeDocument/2006/math">
                                      <m:oMathParaPr>
                                        <m:jc m:val="left"/>
                                      </m:oMathParaPr>
                                      <m:oMath xmlns:m="http://schemas.openxmlformats.org/officeDocument/2006/math">
                                        <m:r>
                                          <a:rPr lang="da-DK" sz="1800" b="0" i="1" smtClean="0">
                                            <a:solidFill>
                                              <a:schemeClr val="tx1"/>
                                            </a:solidFill>
                                            <a:latin typeface="Cambria Math" panose="02040503050406030204" pitchFamily="18" charset="0"/>
                                            <a:ea typeface="Cambria Math" panose="02040503050406030204" pitchFamily="18" charset="0"/>
                                          </a:rPr>
                                          <m:t>|</m:t>
                                        </m:r>
                                        <m:d>
                                          <m:dPr>
                                            <m:begChr m:val=""/>
                                            <m:endChr m:val="⟩"/>
                                            <m:ctrlPr>
                                              <a:rPr lang="en-US" sz="1800" i="1" smtClean="0">
                                                <a:solidFill>
                                                  <a:schemeClr val="tx1"/>
                                                </a:solidFill>
                                                <a:latin typeface="Cambria Math" panose="02040503050406030204" pitchFamily="18" charset="0"/>
                                                <a:ea typeface="Cambria Math" panose="02040503050406030204" pitchFamily="18" charset="0"/>
                                              </a:rPr>
                                            </m:ctrlPr>
                                          </m:dPr>
                                          <m:e>
                                            <m:r>
                                              <a:rPr lang="da-DK" sz="1800" b="0" i="1" smtClean="0">
                                                <a:solidFill>
                                                  <a:schemeClr val="tx1"/>
                                                </a:solidFill>
                                                <a:latin typeface="Cambria Math" panose="02040503050406030204" pitchFamily="18" charset="0"/>
                                                <a:ea typeface="Cambria Math" panose="02040503050406030204" pitchFamily="18" charset="0"/>
                                              </a:rPr>
                                              <m:t>𝑔</m:t>
                                            </m:r>
                                            <m:r>
                                              <a:rPr lang="da-DK" sz="1800" b="0" i="1" smtClean="0">
                                                <a:solidFill>
                                                  <a:schemeClr val="tx1"/>
                                                </a:solidFill>
                                                <a:latin typeface="Cambria Math" panose="02040503050406030204" pitchFamily="18" charset="0"/>
                                                <a:ea typeface="Cambria Math" panose="02040503050406030204" pitchFamily="18" charset="0"/>
                                              </a:rPr>
                                              <m:t>,</m:t>
                                            </m:r>
                                            <m:r>
                                              <a:rPr lang="da-DK" sz="1800" b="0" i="1" smtClean="0">
                                                <a:solidFill>
                                                  <a:schemeClr val="tx1"/>
                                                </a:solidFill>
                                                <a:latin typeface="Cambria Math" panose="02040503050406030204" pitchFamily="18" charset="0"/>
                                                <a:ea typeface="Cambria Math" panose="02040503050406030204" pitchFamily="18" charset="0"/>
                                              </a:rPr>
                                              <m:t>𝑔</m:t>
                                            </m:r>
                                          </m:e>
                                        </m:d>
                                      </m:oMath>
                                    </m:oMathPara>
                                  </a14:m>
                                  <a:endParaRPr lang="en-US" sz="1800" dirty="0">
                                    <a:solidFill>
                                      <a:schemeClr val="tx1"/>
                                    </a:solidFill>
                                    <a:latin typeface="Cambria Math" panose="02040503050406030204" pitchFamily="18" charset="0"/>
                                    <a:ea typeface="Cambria Math" panose="02040503050406030204" pitchFamily="18" charset="0"/>
                                  </a:endParaRPr>
                                </a:p>
                              </p:txBody>
                            </p:sp>
                          </mc:Choice>
                          <mc:Fallback>
                            <p:sp>
                              <p:nvSpPr>
                                <p:cNvPr id="111" name="TextBox 38">
                                  <a:extLst>
                                    <a:ext uri="{FF2B5EF4-FFF2-40B4-BE49-F238E27FC236}">
                                      <a16:creationId xmlns:a16="http://schemas.microsoft.com/office/drawing/2014/main" id="{1506E7A2-E73E-46D3-8EB6-0418C04F34A7}"/>
                                    </a:ext>
                                  </a:extLst>
                                </p:cNvPr>
                                <p:cNvSpPr txBox="1">
                                  <a:spLocks noRot="1" noChangeAspect="1" noMove="1" noResize="1" noEditPoints="1" noAdjustHandles="1" noChangeArrowheads="1" noChangeShapeType="1" noTextEdit="1"/>
                                </p:cNvSpPr>
                                <p:nvPr/>
                              </p:nvSpPr>
                              <p:spPr>
                                <a:xfrm>
                                  <a:off x="3803599" y="4150666"/>
                                  <a:ext cx="770515" cy="369332"/>
                                </a:xfrm>
                                <a:prstGeom prst="rect">
                                  <a:avLst/>
                                </a:prstGeom>
                                <a:blipFill>
                                  <a:blip r:embed="rId118"/>
                                  <a:stretch>
                                    <a:fillRect l="-3297" t="-153191" r="-119780" b="-270213"/>
                                  </a:stretch>
                                </a:blipFill>
                              </p:spPr>
                              <p:txBody>
                                <a:bodyPr/>
                                <a:lstStyle/>
                                <a:p>
                                  <a:r>
                                    <a:rPr lang="en-DE">
                                      <a:noFill/>
                                    </a:rPr>
                                    <a:t> </a:t>
                                  </a:r>
                                </a:p>
                              </p:txBody>
                            </p:sp>
                          </mc:Fallback>
                        </mc:AlternateContent>
                        <p:grpSp>
                          <p:nvGrpSpPr>
                            <p:cNvPr id="112" name="Group 111">
                              <a:extLst>
                                <a:ext uri="{FF2B5EF4-FFF2-40B4-BE49-F238E27FC236}">
                                  <a16:creationId xmlns:a16="http://schemas.microsoft.com/office/drawing/2014/main" id="{A867062A-DE0E-4346-8F44-4B2C7E8DF252}"/>
                                </a:ext>
                              </a:extLst>
                            </p:cNvPr>
                            <p:cNvGrpSpPr/>
                            <p:nvPr/>
                          </p:nvGrpSpPr>
                          <p:grpSpPr>
                            <a:xfrm>
                              <a:off x="3763944" y="2925771"/>
                              <a:ext cx="1122891" cy="1003859"/>
                              <a:chOff x="3763944" y="2925771"/>
                              <a:chExt cx="1122891" cy="1003859"/>
                            </a:xfrm>
                          </p:grpSpPr>
                          <mc:AlternateContent xmlns:mc="http://schemas.openxmlformats.org/markup-compatibility/2006" xmlns:a14="http://schemas.microsoft.com/office/drawing/2010/main">
                            <mc:Choice Requires="a14">
                              <p:sp>
                                <p:nvSpPr>
                                  <p:cNvPr id="113" name="TextBox 38">
                                    <a:extLst>
                                      <a:ext uri="{FF2B5EF4-FFF2-40B4-BE49-F238E27FC236}">
                                        <a16:creationId xmlns:a16="http://schemas.microsoft.com/office/drawing/2014/main" id="{1E8C8A46-E861-4FCB-8FD8-CE5BAFE25EB7}"/>
                                      </a:ext>
                                    </a:extLst>
                                  </p:cNvPr>
                                  <p:cNvSpPr txBox="1"/>
                                  <p:nvPr/>
                                </p:nvSpPr>
                                <p:spPr>
                                  <a:xfrm>
                                    <a:off x="3791472" y="3560298"/>
                                    <a:ext cx="1095363" cy="369332"/>
                                  </a:xfrm>
                                  <a:prstGeom prst="rect">
                                    <a:avLst/>
                                  </a:prstGeom>
                                  <a:noFill/>
                                </p:spPr>
                                <p:txBody>
                                  <a:bodyPr wrap="square" rtlCol="0">
                                    <a:spAutoFit/>
                                  </a:bodyPr>
                                  <a:lstStyle/>
                                  <a:p>
                                    <a:pPr algn="ctr"/>
                                    <a14:m>
                                      <m:oMathPara xmlns:m="http://schemas.openxmlformats.org/officeDocument/2006/math">
                                        <m:oMathParaPr>
                                          <m:jc m:val="left"/>
                                        </m:oMathParaPr>
                                        <m:oMath xmlns:m="http://schemas.openxmlformats.org/officeDocument/2006/math">
                                          <m:r>
                                            <a:rPr lang="da-DK" sz="1800" b="0" i="1" smtClean="0">
                                              <a:solidFill>
                                                <a:schemeClr val="tx1"/>
                                              </a:solidFill>
                                              <a:latin typeface="Cambria Math" panose="02040503050406030204" pitchFamily="18" charset="0"/>
                                              <a:ea typeface="Cambria Math" panose="02040503050406030204" pitchFamily="18" charset="0"/>
                                            </a:rPr>
                                            <m:t>|</m:t>
                                          </m:r>
                                          <m:d>
                                            <m:dPr>
                                              <m:begChr m:val=""/>
                                              <m:endChr m:val="⟩"/>
                                              <m:ctrlPr>
                                                <a:rPr lang="en-US" sz="1800" i="1" smtClean="0">
                                                  <a:solidFill>
                                                    <a:schemeClr val="tx1"/>
                                                  </a:solidFill>
                                                  <a:latin typeface="Cambria Math" panose="02040503050406030204" pitchFamily="18" charset="0"/>
                                                  <a:ea typeface="Cambria Math" panose="02040503050406030204" pitchFamily="18" charset="0"/>
                                                </a:rPr>
                                              </m:ctrlPr>
                                            </m:dPr>
                                            <m:e>
                                              <m:r>
                                                <a:rPr lang="en-US" sz="1800" b="0" i="1" smtClean="0">
                                                  <a:solidFill>
                                                    <a:schemeClr val="tx1"/>
                                                  </a:solidFill>
                                                  <a:latin typeface="Cambria Math" panose="02040503050406030204" pitchFamily="18" charset="0"/>
                                                  <a:ea typeface="Cambria Math" panose="02040503050406030204" pitchFamily="18" charset="0"/>
                                                </a:rPr>
                                                <m:t>𝑟</m:t>
                                              </m:r>
                                              <m:r>
                                                <a:rPr lang="da-DK" sz="1800" b="0" i="1" smtClean="0">
                                                  <a:solidFill>
                                                    <a:schemeClr val="tx1"/>
                                                  </a:solidFill>
                                                  <a:latin typeface="Cambria Math" panose="02040503050406030204" pitchFamily="18" charset="0"/>
                                                  <a:ea typeface="Cambria Math" panose="02040503050406030204" pitchFamily="18" charset="0"/>
                                                </a:rPr>
                                                <m:t>,</m:t>
                                              </m:r>
                                              <m:r>
                                                <a:rPr lang="en-US" sz="1800" b="0" i="1" smtClean="0">
                                                  <a:solidFill>
                                                    <a:schemeClr val="tx1"/>
                                                  </a:solidFill>
                                                  <a:latin typeface="Cambria Math" panose="02040503050406030204" pitchFamily="18" charset="0"/>
                                                  <a:ea typeface="Cambria Math" panose="02040503050406030204" pitchFamily="18" charset="0"/>
                                                </a:rPr>
                                                <m:t>𝑔</m:t>
                                              </m:r>
                                            </m:e>
                                          </m:d>
                                          <m:r>
                                            <a:rPr lang="da-DK" sz="1800" i="1">
                                              <a:latin typeface="Cambria Math" panose="02040503050406030204" pitchFamily="18" charset="0"/>
                                              <a:ea typeface="Cambria Math" panose="02040503050406030204" pitchFamily="18" charset="0"/>
                                            </a:rPr>
                                            <m:t>,|</m:t>
                                          </m:r>
                                          <m:d>
                                            <m:dPr>
                                              <m:begChr m:val=""/>
                                              <m:endChr m:val="⟩"/>
                                              <m:ctrlPr>
                                                <a:rPr lang="en-US" sz="1800" i="1">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𝑔</m:t>
                                              </m:r>
                                              <m:r>
                                                <a:rPr lang="da-DK"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𝑟</m:t>
                                              </m:r>
                                            </m:e>
                                          </m:d>
                                        </m:oMath>
                                      </m:oMathPara>
                                    </a14:m>
                                    <a:endParaRPr lang="en-US" sz="1800" dirty="0">
                                      <a:solidFill>
                                        <a:schemeClr val="tx1"/>
                                      </a:solidFill>
                                      <a:latin typeface="Cambria Math" panose="02040503050406030204" pitchFamily="18" charset="0"/>
                                      <a:ea typeface="Cambria Math" panose="02040503050406030204" pitchFamily="18" charset="0"/>
                                    </a:endParaRPr>
                                  </a:p>
                                </p:txBody>
                              </p:sp>
                            </mc:Choice>
                            <mc:Fallback xmlns="">
                              <p:sp>
                                <p:nvSpPr>
                                  <p:cNvPr id="195" name="TextBox 38">
                                    <a:extLst>
                                      <a:ext uri="{FF2B5EF4-FFF2-40B4-BE49-F238E27FC236}">
                                        <a16:creationId xmlns:a16="http://schemas.microsoft.com/office/drawing/2014/main" id="{600E17CB-1FED-4B24-A035-02134E0FDF69}"/>
                                      </a:ext>
                                    </a:extLst>
                                  </p:cNvPr>
                                  <p:cNvSpPr txBox="1">
                                    <a:spLocks noRot="1" noChangeAspect="1" noMove="1" noResize="1" noEditPoints="1" noAdjustHandles="1" noChangeArrowheads="1" noChangeShapeType="1" noTextEdit="1"/>
                                  </p:cNvSpPr>
                                  <p:nvPr/>
                                </p:nvSpPr>
                                <p:spPr>
                                  <a:xfrm>
                                    <a:off x="3791472" y="3560298"/>
                                    <a:ext cx="1095363" cy="369332"/>
                                  </a:xfrm>
                                  <a:prstGeom prst="rect">
                                    <a:avLst/>
                                  </a:prstGeom>
                                  <a:blipFill>
                                    <a:blip r:embed="rId44"/>
                                    <a:stretch>
                                      <a:fillRect l="-1149" t="-85714" r="-11111" b="-10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Rektangel 25">
                                    <a:extLst>
                                      <a:ext uri="{FF2B5EF4-FFF2-40B4-BE49-F238E27FC236}">
                                        <a16:creationId xmlns:a16="http://schemas.microsoft.com/office/drawing/2014/main" id="{1C069C78-CCEE-46B8-B02A-159D800782A5}"/>
                                      </a:ext>
                                    </a:extLst>
                                  </p:cNvPr>
                                  <p:cNvSpPr/>
                                  <p:nvPr/>
                                </p:nvSpPr>
                                <p:spPr>
                                  <a:xfrm>
                                    <a:off x="3763944" y="2925771"/>
                                    <a:ext cx="70897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a-DK" sz="1800" i="1" smtClean="0">
                                              <a:latin typeface="Cambria Math" panose="02040503050406030204" pitchFamily="18" charset="0"/>
                                              <a:ea typeface="Cambria Math" panose="02040503050406030204" pitchFamily="18" charset="0"/>
                                            </a:rPr>
                                            <m:t>|</m:t>
                                          </m:r>
                                          <m:d>
                                            <m:dPr>
                                              <m:begChr m:val=""/>
                                              <m:endChr m:val="⟩"/>
                                              <m:ctrlPr>
                                                <a:rPr lang="en-US" sz="1800" i="1">
                                                  <a:latin typeface="Cambria Math" panose="02040503050406030204" pitchFamily="18" charset="0"/>
                                                  <a:ea typeface="Cambria Math" panose="02040503050406030204" pitchFamily="18" charset="0"/>
                                                </a:rPr>
                                              </m:ctrlPr>
                                            </m:dPr>
                                            <m:e>
                                              <m:r>
                                                <a:rPr lang="da-DK" sz="1800" b="0" i="1" smtClean="0">
                                                  <a:latin typeface="Cambria Math" panose="02040503050406030204" pitchFamily="18" charset="0"/>
                                                  <a:ea typeface="Cambria Math" panose="02040503050406030204" pitchFamily="18" charset="0"/>
                                                </a:rPr>
                                                <m:t>𝑟</m:t>
                                              </m:r>
                                              <m:r>
                                                <a:rPr lang="da-DK" sz="1800" b="0" i="1" smtClean="0">
                                                  <a:latin typeface="Cambria Math" panose="02040503050406030204" pitchFamily="18" charset="0"/>
                                                  <a:ea typeface="Cambria Math" panose="02040503050406030204" pitchFamily="18" charset="0"/>
                                                </a:rPr>
                                                <m:t>,</m:t>
                                              </m:r>
                                              <m:r>
                                                <a:rPr lang="da-DK" sz="1800" i="1">
                                                  <a:latin typeface="Cambria Math" panose="02040503050406030204" pitchFamily="18" charset="0"/>
                                                  <a:ea typeface="Cambria Math" panose="02040503050406030204" pitchFamily="18" charset="0"/>
                                                </a:rPr>
                                                <m:t>𝑟</m:t>
                                              </m:r>
                                            </m:e>
                                          </m:d>
                                        </m:oMath>
                                      </m:oMathPara>
                                    </a14:m>
                                    <a:endParaRPr lang="da-DK" sz="1800" dirty="0"/>
                                  </a:p>
                                </p:txBody>
                              </p:sp>
                            </mc:Choice>
                            <mc:Fallback xmlns="">
                              <p:sp>
                                <p:nvSpPr>
                                  <p:cNvPr id="196" name="Rektangel 25">
                                    <a:extLst>
                                      <a:ext uri="{FF2B5EF4-FFF2-40B4-BE49-F238E27FC236}">
                                        <a16:creationId xmlns:a16="http://schemas.microsoft.com/office/drawing/2014/main" id="{BDE8111D-A62C-4AE9-BD3B-DBBA3C384A51}"/>
                                      </a:ext>
                                    </a:extLst>
                                  </p:cNvPr>
                                  <p:cNvSpPr>
                                    <a:spLocks noRot="1" noChangeAspect="1" noMove="1" noResize="1" noEditPoints="1" noAdjustHandles="1" noChangeArrowheads="1" noChangeShapeType="1" noTextEdit="1"/>
                                  </p:cNvSpPr>
                                  <p:nvPr/>
                                </p:nvSpPr>
                                <p:spPr>
                                  <a:xfrm>
                                    <a:off x="3763944" y="2925771"/>
                                    <a:ext cx="708977" cy="369332"/>
                                  </a:xfrm>
                                  <a:prstGeom prst="rect">
                                    <a:avLst/>
                                  </a:prstGeom>
                                  <a:blipFill>
                                    <a:blip r:embed="rId45"/>
                                    <a:stretch>
                                      <a:fillRect t="-85882" r="-30178" b="-103529"/>
                                    </a:stretch>
                                  </a:blipFill>
                                </p:spPr>
                                <p:txBody>
                                  <a:bodyPr/>
                                  <a:lstStyle/>
                                  <a:p>
                                    <a:r>
                                      <a:rPr lang="en-US">
                                        <a:noFill/>
                                      </a:rPr>
                                      <a:t> </a:t>
                                    </a:r>
                                  </a:p>
                                </p:txBody>
                              </p:sp>
                            </mc:Fallback>
                          </mc:AlternateContent>
                        </p:grpSp>
                      </p:grpSp>
                      <p:sp>
                        <p:nvSpPr>
                          <p:cNvPr id="93" name="TextBox 17">
                            <a:extLst>
                              <a:ext uri="{FF2B5EF4-FFF2-40B4-BE49-F238E27FC236}">
                                <a16:creationId xmlns:a16="http://schemas.microsoft.com/office/drawing/2014/main" id="{E46B1EDD-FFC8-4591-9079-3DB6303D632A}"/>
                              </a:ext>
                            </a:extLst>
                          </p:cNvPr>
                          <p:cNvSpPr txBox="1"/>
                          <p:nvPr/>
                        </p:nvSpPr>
                        <p:spPr bwMode="auto">
                          <a:xfrm>
                            <a:off x="4349082" y="8812052"/>
                            <a:ext cx="461664" cy="1043844"/>
                          </a:xfrm>
                          <a:prstGeom prst="rect">
                            <a:avLst/>
                          </a:prstGeom>
                          <a:noFill/>
                        </p:spPr>
                        <p:txBody>
                          <a:bodyPr vert="vert270" wrap="none" rtlCol="0">
                            <a:spAutoFit/>
                          </a:bodyPr>
                          <a:lstStyle/>
                          <a:p>
                            <a:pPr algn="ctr"/>
                            <a:r>
                              <a:rPr lang="en-US" sz="1800" dirty="0">
                                <a:ea typeface="Cambria Math" panose="02040503050406030204" pitchFamily="18" charset="0"/>
                              </a:rPr>
                              <a:t>Energy</a:t>
                            </a:r>
                          </a:p>
                        </p:txBody>
                      </p:sp>
                      <p:grpSp>
                        <p:nvGrpSpPr>
                          <p:cNvPr id="94" name="Grafik 4">
                            <a:extLst>
                              <a:ext uri="{FF2B5EF4-FFF2-40B4-BE49-F238E27FC236}">
                                <a16:creationId xmlns:a16="http://schemas.microsoft.com/office/drawing/2014/main" id="{031626A6-5F6F-4C41-AA3E-E8AD96F4604B}"/>
                              </a:ext>
                            </a:extLst>
                          </p:cNvPr>
                          <p:cNvGrpSpPr/>
                          <p:nvPr/>
                        </p:nvGrpSpPr>
                        <p:grpSpPr>
                          <a:xfrm>
                            <a:off x="4896273" y="8996135"/>
                            <a:ext cx="2373025" cy="2380518"/>
                            <a:chOff x="1064516" y="3899991"/>
                            <a:chExt cx="2373025" cy="2642154"/>
                          </a:xfrm>
                        </p:grpSpPr>
                        <p:sp>
                          <p:nvSpPr>
                            <p:cNvPr id="105" name="Freeform: Shape 104">
                              <a:extLst>
                                <a:ext uri="{FF2B5EF4-FFF2-40B4-BE49-F238E27FC236}">
                                  <a16:creationId xmlns:a16="http://schemas.microsoft.com/office/drawing/2014/main" id="{CEAF18FF-DF2A-40CA-A986-65693BBC1786}"/>
                                </a:ext>
                              </a:extLst>
                            </p:cNvPr>
                            <p:cNvSpPr/>
                            <p:nvPr/>
                          </p:nvSpPr>
                          <p:spPr>
                            <a:xfrm>
                              <a:off x="1273499" y="4152326"/>
                              <a:ext cx="2016637" cy="781052"/>
                            </a:xfrm>
                            <a:custGeom>
                              <a:avLst/>
                              <a:gdLst>
                                <a:gd name="connsiteX0" fmla="*/ 14217 w 2937852"/>
                                <a:gd name="connsiteY0" fmla="*/ 11069 h 781051"/>
                                <a:gd name="connsiteX1" fmla="*/ 434444 w 2937852"/>
                                <a:gd name="connsiteY1" fmla="*/ 514680 h 781051"/>
                                <a:gd name="connsiteX2" fmla="*/ 854675 w 2937852"/>
                                <a:gd name="connsiteY2" fmla="*/ 675493 h 781051"/>
                                <a:gd name="connsiteX3" fmla="*/ 1274903 w 2937852"/>
                                <a:gd name="connsiteY3" fmla="*/ 735857 h 781051"/>
                                <a:gd name="connsiteX4" fmla="*/ 1695130 w 2937852"/>
                                <a:gd name="connsiteY4" fmla="*/ 761465 h 781051"/>
                                <a:gd name="connsiteX5" fmla="*/ 2115362 w 2937852"/>
                                <a:gd name="connsiteY5" fmla="*/ 773403 h 781051"/>
                                <a:gd name="connsiteX6" fmla="*/ 2535589 w 2937852"/>
                                <a:gd name="connsiteY6" fmla="*/ 779401 h 781051"/>
                                <a:gd name="connsiteX7" fmla="*/ 2955817 w 2937852"/>
                                <a:gd name="connsiteY7" fmla="*/ 782609 h 781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7852" h="781051">
                                  <a:moveTo>
                                    <a:pt x="14217" y="11069"/>
                                  </a:moveTo>
                                  <a:cubicBezTo>
                                    <a:pt x="154295" y="306641"/>
                                    <a:pt x="294369" y="427370"/>
                                    <a:pt x="434444" y="514680"/>
                                  </a:cubicBezTo>
                                  <a:cubicBezTo>
                                    <a:pt x="574522" y="602019"/>
                                    <a:pt x="714597" y="644586"/>
                                    <a:pt x="854675" y="675493"/>
                                  </a:cubicBezTo>
                                  <a:cubicBezTo>
                                    <a:pt x="994750" y="706373"/>
                                    <a:pt x="1134828" y="723360"/>
                                    <a:pt x="1274903" y="735857"/>
                                  </a:cubicBezTo>
                                  <a:cubicBezTo>
                                    <a:pt x="1414977" y="748354"/>
                                    <a:pt x="1555056" y="755858"/>
                                    <a:pt x="1695130" y="761465"/>
                                  </a:cubicBezTo>
                                  <a:cubicBezTo>
                                    <a:pt x="1835209" y="767071"/>
                                    <a:pt x="1975283" y="770670"/>
                                    <a:pt x="2115362" y="773403"/>
                                  </a:cubicBezTo>
                                  <a:cubicBezTo>
                                    <a:pt x="2255436" y="776137"/>
                                    <a:pt x="2395511" y="777978"/>
                                    <a:pt x="2535589" y="779401"/>
                                  </a:cubicBezTo>
                                  <a:cubicBezTo>
                                    <a:pt x="2675664" y="780824"/>
                                    <a:pt x="2815742" y="781828"/>
                                    <a:pt x="2955817" y="782609"/>
                                  </a:cubicBezTo>
                                </a:path>
                              </a:pathLst>
                            </a:custGeom>
                            <a:noFill/>
                            <a:ln w="12700" cap="flat">
                              <a:solidFill>
                                <a:schemeClr val="tx1"/>
                              </a:solidFill>
                              <a:prstDash val="solid"/>
                              <a:miter/>
                            </a:ln>
                          </p:spPr>
                          <p:txBody>
                            <a:bodyPr rtlCol="0" anchor="ctr"/>
                            <a:lstStyle/>
                            <a:p>
                              <a:endParaRPr lang="de-DE" sz="1800"/>
                            </a:p>
                          </p:txBody>
                        </p:sp>
                        <p:sp>
                          <p:nvSpPr>
                            <p:cNvPr id="106" name="Freeform: Shape 105">
                              <a:extLst>
                                <a:ext uri="{FF2B5EF4-FFF2-40B4-BE49-F238E27FC236}">
                                  <a16:creationId xmlns:a16="http://schemas.microsoft.com/office/drawing/2014/main" id="{E45B937B-C25E-4428-A2D7-183DD9213A33}"/>
                                </a:ext>
                              </a:extLst>
                            </p:cNvPr>
                            <p:cNvSpPr/>
                            <p:nvPr/>
                          </p:nvSpPr>
                          <p:spPr>
                            <a:xfrm>
                              <a:off x="1068581" y="4924172"/>
                              <a:ext cx="2221555" cy="27895"/>
                            </a:xfrm>
                            <a:custGeom>
                              <a:avLst/>
                              <a:gdLst>
                                <a:gd name="connsiteX0" fmla="*/ 3152115 w 3152817"/>
                                <a:gd name="connsiteY0" fmla="*/ 11069 h 0"/>
                                <a:gd name="connsiteX1" fmla="*/ 14217 w 3152817"/>
                                <a:gd name="connsiteY1" fmla="*/ 11069 h 0"/>
                              </a:gdLst>
                              <a:ahLst/>
                              <a:cxnLst>
                                <a:cxn ang="0">
                                  <a:pos x="connsiteX0" y="connsiteY0"/>
                                </a:cxn>
                                <a:cxn ang="0">
                                  <a:pos x="connsiteX1" y="connsiteY1"/>
                                </a:cxn>
                              </a:cxnLst>
                              <a:rect l="l" t="t" r="r" b="b"/>
                              <a:pathLst>
                                <a:path w="3152817">
                                  <a:moveTo>
                                    <a:pt x="3152115" y="11069"/>
                                  </a:moveTo>
                                  <a:lnTo>
                                    <a:pt x="14217" y="11069"/>
                                  </a:lnTo>
                                </a:path>
                              </a:pathLst>
                            </a:custGeom>
                            <a:solidFill>
                              <a:schemeClr val="lt1"/>
                            </a:solidFill>
                            <a:ln w="5040" cap="flat">
                              <a:solidFill>
                                <a:schemeClr val="tx1"/>
                              </a:solidFill>
                              <a:prstDash val="dash"/>
                              <a:miter/>
                            </a:ln>
                          </p:spPr>
                          <p:txBody>
                            <a:bodyPr rtlCol="0" anchor="ctr"/>
                            <a:lstStyle/>
                            <a:p>
                              <a:endParaRPr lang="de-DE" sz="1800"/>
                            </a:p>
                          </p:txBody>
                        </p:sp>
                        <p:sp>
                          <p:nvSpPr>
                            <p:cNvPr id="107" name="Freeform: Shape 106">
                              <a:extLst>
                                <a:ext uri="{FF2B5EF4-FFF2-40B4-BE49-F238E27FC236}">
                                  <a16:creationId xmlns:a16="http://schemas.microsoft.com/office/drawing/2014/main" id="{C896D936-CEBA-444B-8223-C2C7C5E3873E}"/>
                                </a:ext>
                              </a:extLst>
                            </p:cNvPr>
                            <p:cNvSpPr/>
                            <p:nvPr/>
                          </p:nvSpPr>
                          <p:spPr>
                            <a:xfrm>
                              <a:off x="1068581" y="6299020"/>
                              <a:ext cx="2221555" cy="27895"/>
                            </a:xfrm>
                            <a:custGeom>
                              <a:avLst/>
                              <a:gdLst>
                                <a:gd name="connsiteX0" fmla="*/ 3152115 w 3152817"/>
                                <a:gd name="connsiteY0" fmla="*/ 11069 h 0"/>
                                <a:gd name="connsiteX1" fmla="*/ 14217 w 3152817"/>
                                <a:gd name="connsiteY1" fmla="*/ 11069 h 0"/>
                              </a:gdLst>
                              <a:ahLst/>
                              <a:cxnLst>
                                <a:cxn ang="0">
                                  <a:pos x="connsiteX0" y="connsiteY0"/>
                                </a:cxn>
                                <a:cxn ang="0">
                                  <a:pos x="connsiteX1" y="connsiteY1"/>
                                </a:cxn>
                              </a:cxnLst>
                              <a:rect l="l" t="t" r="r" b="b"/>
                              <a:pathLst>
                                <a:path w="3152817">
                                  <a:moveTo>
                                    <a:pt x="3152115" y="11069"/>
                                  </a:moveTo>
                                  <a:lnTo>
                                    <a:pt x="14217" y="11069"/>
                                  </a:lnTo>
                                </a:path>
                              </a:pathLst>
                            </a:custGeom>
                            <a:solidFill>
                              <a:schemeClr val="lt1"/>
                            </a:solidFill>
                            <a:ln w="12700" cap="flat">
                              <a:solidFill>
                                <a:schemeClr val="tx1"/>
                              </a:solidFill>
                              <a:prstDash val="solid"/>
                              <a:miter/>
                            </a:ln>
                          </p:spPr>
                          <p:txBody>
                            <a:bodyPr rtlCol="0" anchor="ctr"/>
                            <a:lstStyle/>
                            <a:p>
                              <a:endParaRPr lang="de-DE" sz="1800" dirty="0"/>
                            </a:p>
                          </p:txBody>
                        </p:sp>
                        <p:sp>
                          <p:nvSpPr>
                            <p:cNvPr id="108" name="Freeform: Shape 107">
                              <a:extLst>
                                <a:ext uri="{FF2B5EF4-FFF2-40B4-BE49-F238E27FC236}">
                                  <a16:creationId xmlns:a16="http://schemas.microsoft.com/office/drawing/2014/main" id="{0E8F75FC-A07C-4FB1-8E80-465E3CA5C549}"/>
                                </a:ext>
                              </a:extLst>
                            </p:cNvPr>
                            <p:cNvSpPr/>
                            <p:nvPr/>
                          </p:nvSpPr>
                          <p:spPr>
                            <a:xfrm>
                              <a:off x="1068581" y="5611610"/>
                              <a:ext cx="2221555" cy="27895"/>
                            </a:xfrm>
                            <a:custGeom>
                              <a:avLst/>
                              <a:gdLst>
                                <a:gd name="connsiteX0" fmla="*/ 3152115 w 3152817"/>
                                <a:gd name="connsiteY0" fmla="*/ 11069 h 0"/>
                                <a:gd name="connsiteX1" fmla="*/ 14217 w 3152817"/>
                                <a:gd name="connsiteY1" fmla="*/ 11069 h 0"/>
                              </a:gdLst>
                              <a:ahLst/>
                              <a:cxnLst>
                                <a:cxn ang="0">
                                  <a:pos x="connsiteX0" y="connsiteY0"/>
                                </a:cxn>
                                <a:cxn ang="0">
                                  <a:pos x="connsiteX1" y="connsiteY1"/>
                                </a:cxn>
                              </a:cxnLst>
                              <a:rect l="l" t="t" r="r" b="b"/>
                              <a:pathLst>
                                <a:path w="3152817">
                                  <a:moveTo>
                                    <a:pt x="3152115" y="11069"/>
                                  </a:moveTo>
                                  <a:lnTo>
                                    <a:pt x="14217" y="11069"/>
                                  </a:lnTo>
                                </a:path>
                              </a:pathLst>
                            </a:custGeom>
                            <a:solidFill>
                              <a:schemeClr val="lt1"/>
                            </a:solidFill>
                            <a:ln w="12700" cap="flat">
                              <a:solidFill>
                                <a:schemeClr val="tx1"/>
                              </a:solidFill>
                              <a:prstDash val="solid"/>
                              <a:miter/>
                            </a:ln>
                          </p:spPr>
                          <p:txBody>
                            <a:bodyPr rtlCol="0" anchor="ctr"/>
                            <a:lstStyle/>
                            <a:p>
                              <a:endParaRPr lang="de-DE" sz="1800"/>
                            </a:p>
                          </p:txBody>
                        </p:sp>
                        <p:sp>
                          <p:nvSpPr>
                            <p:cNvPr id="109" name="Freeform: Shape 108">
                              <a:extLst>
                                <a:ext uri="{FF2B5EF4-FFF2-40B4-BE49-F238E27FC236}">
                                  <a16:creationId xmlns:a16="http://schemas.microsoft.com/office/drawing/2014/main" id="{1C2FC58F-1A78-4B10-93E8-47D56550A7D2}"/>
                                </a:ext>
                              </a:extLst>
                            </p:cNvPr>
                            <p:cNvSpPr/>
                            <p:nvPr/>
                          </p:nvSpPr>
                          <p:spPr>
                            <a:xfrm>
                              <a:off x="1064516" y="6514250"/>
                              <a:ext cx="2373025" cy="27895"/>
                            </a:xfrm>
                            <a:custGeom>
                              <a:avLst/>
                              <a:gdLst>
                                <a:gd name="connsiteX0" fmla="*/ 3371936 w 3367782"/>
                                <a:gd name="connsiteY0" fmla="*/ 11069 h 0"/>
                                <a:gd name="connsiteX1" fmla="*/ 14217 w 3367782"/>
                                <a:gd name="connsiteY1" fmla="*/ 11069 h 0"/>
                              </a:gdLst>
                              <a:ahLst/>
                              <a:cxnLst>
                                <a:cxn ang="0">
                                  <a:pos x="connsiteX0" y="connsiteY0"/>
                                </a:cxn>
                                <a:cxn ang="0">
                                  <a:pos x="connsiteX1" y="connsiteY1"/>
                                </a:cxn>
                              </a:cxnLst>
                              <a:rect l="l" t="t" r="r" b="b"/>
                              <a:pathLst>
                                <a:path w="3367782">
                                  <a:moveTo>
                                    <a:pt x="3371936" y="11069"/>
                                  </a:moveTo>
                                  <a:lnTo>
                                    <a:pt x="14217" y="11069"/>
                                  </a:lnTo>
                                </a:path>
                              </a:pathLst>
                            </a:custGeom>
                            <a:solidFill>
                              <a:schemeClr val="lt1"/>
                            </a:solidFill>
                            <a:ln w="15875" cap="flat">
                              <a:solidFill>
                                <a:schemeClr val="bg2">
                                  <a:lumMod val="75000"/>
                                </a:schemeClr>
                              </a:solidFill>
                              <a:prstDash val="solid"/>
                              <a:miter/>
                              <a:headEnd type="stealth"/>
                            </a:ln>
                          </p:spPr>
                          <p:txBody>
                            <a:bodyPr rtlCol="0" anchor="ctr"/>
                            <a:lstStyle/>
                            <a:p>
                              <a:endParaRPr lang="de-DE" sz="1800" dirty="0"/>
                            </a:p>
                          </p:txBody>
                        </p:sp>
                        <p:sp>
                          <p:nvSpPr>
                            <p:cNvPr id="110" name="Freeform: Shape 109">
                              <a:extLst>
                                <a:ext uri="{FF2B5EF4-FFF2-40B4-BE49-F238E27FC236}">
                                  <a16:creationId xmlns:a16="http://schemas.microsoft.com/office/drawing/2014/main" id="{2C548590-6EE7-451F-B124-02E2C1647D29}"/>
                                </a:ext>
                              </a:extLst>
                            </p:cNvPr>
                            <p:cNvSpPr/>
                            <p:nvPr/>
                          </p:nvSpPr>
                          <p:spPr>
                            <a:xfrm>
                              <a:off x="1064516" y="3899991"/>
                              <a:ext cx="35827" cy="2622102"/>
                            </a:xfrm>
                            <a:custGeom>
                              <a:avLst/>
                              <a:gdLst>
                                <a:gd name="connsiteX0" fmla="*/ 14217 w 28434"/>
                                <a:gd name="connsiteY0" fmla="*/ 11069 h 2622101"/>
                                <a:gd name="connsiteX1" fmla="*/ 14217 w 28434"/>
                                <a:gd name="connsiteY1" fmla="*/ 2625333 h 2622101"/>
                              </a:gdLst>
                              <a:ahLst/>
                              <a:cxnLst>
                                <a:cxn ang="0">
                                  <a:pos x="connsiteX0" y="connsiteY0"/>
                                </a:cxn>
                                <a:cxn ang="0">
                                  <a:pos x="connsiteX1" y="connsiteY1"/>
                                </a:cxn>
                              </a:cxnLst>
                              <a:rect l="l" t="t" r="r" b="b"/>
                              <a:pathLst>
                                <a:path w="28434" h="2622101">
                                  <a:moveTo>
                                    <a:pt x="14217" y="11069"/>
                                  </a:moveTo>
                                  <a:lnTo>
                                    <a:pt x="14217" y="2625333"/>
                                  </a:lnTo>
                                </a:path>
                              </a:pathLst>
                            </a:custGeom>
                            <a:solidFill>
                              <a:schemeClr val="lt1"/>
                            </a:solidFill>
                            <a:ln w="15875" cap="flat">
                              <a:solidFill>
                                <a:schemeClr val="bg2">
                                  <a:lumMod val="75000"/>
                                </a:schemeClr>
                              </a:solidFill>
                              <a:prstDash val="solid"/>
                              <a:miter/>
                              <a:headEnd type="stealth"/>
                            </a:ln>
                          </p:spPr>
                          <p:txBody>
                            <a:bodyPr rtlCol="0" anchor="ctr"/>
                            <a:lstStyle/>
                            <a:p>
                              <a:endParaRPr lang="de-DE" sz="1800"/>
                            </a:p>
                          </p:txBody>
                        </p:sp>
                      </p:grpSp>
                      <p:cxnSp>
                        <p:nvCxnSpPr>
                          <p:cNvPr id="95" name="Straight Arrow Connector 94">
                            <a:extLst>
                              <a:ext uri="{FF2B5EF4-FFF2-40B4-BE49-F238E27FC236}">
                                <a16:creationId xmlns:a16="http://schemas.microsoft.com/office/drawing/2014/main" id="{A99CBA43-2CE3-43D8-806B-B6415CEB95DB}"/>
                              </a:ext>
                            </a:extLst>
                          </p:cNvPr>
                          <p:cNvCxnSpPr>
                            <a:cxnSpLocks/>
                          </p:cNvCxnSpPr>
                          <p:nvPr/>
                        </p:nvCxnSpPr>
                        <p:spPr bwMode="auto">
                          <a:xfrm>
                            <a:off x="5987413" y="9956587"/>
                            <a:ext cx="0" cy="581676"/>
                          </a:xfrm>
                          <a:prstGeom prst="straightConnector1">
                            <a:avLst/>
                          </a:prstGeom>
                          <a:ln w="28575">
                            <a:solidFill>
                              <a:srgbClr val="C00000"/>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sp>
                        <p:nvSpPr>
                          <p:cNvPr id="96" name="Oval 95">
                            <a:extLst>
                              <a:ext uri="{FF2B5EF4-FFF2-40B4-BE49-F238E27FC236}">
                                <a16:creationId xmlns:a16="http://schemas.microsoft.com/office/drawing/2014/main" id="{0AA284BF-BA37-4085-A609-0143713B8344}"/>
                              </a:ext>
                            </a:extLst>
                          </p:cNvPr>
                          <p:cNvSpPr/>
                          <p:nvPr/>
                        </p:nvSpPr>
                        <p:spPr bwMode="auto">
                          <a:xfrm>
                            <a:off x="6846789" y="11409327"/>
                            <a:ext cx="119830" cy="119830"/>
                          </a:xfrm>
                          <a:prstGeom prst="ellipse">
                            <a:avLst/>
                          </a:prstGeom>
                          <a:gradFill flip="none" rotWithShape="1">
                            <a:gsLst>
                              <a:gs pos="0">
                                <a:schemeClr val="tx1"/>
                              </a:gs>
                              <a:gs pos="100000">
                                <a:schemeClr val="bg2">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97" name="Oval 96">
                            <a:extLst>
                              <a:ext uri="{FF2B5EF4-FFF2-40B4-BE49-F238E27FC236}">
                                <a16:creationId xmlns:a16="http://schemas.microsoft.com/office/drawing/2014/main" id="{4E4AC10D-6BD6-4921-A056-D88A7840FFAA}"/>
                              </a:ext>
                            </a:extLst>
                          </p:cNvPr>
                          <p:cNvSpPr/>
                          <p:nvPr/>
                        </p:nvSpPr>
                        <p:spPr bwMode="auto">
                          <a:xfrm>
                            <a:off x="5954212" y="11469242"/>
                            <a:ext cx="119830" cy="119830"/>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98" name="Oval 97">
                            <a:extLst>
                              <a:ext uri="{FF2B5EF4-FFF2-40B4-BE49-F238E27FC236}">
                                <a16:creationId xmlns:a16="http://schemas.microsoft.com/office/drawing/2014/main" id="{D45C6618-FEDF-420D-A00F-8376F098103D}"/>
                              </a:ext>
                            </a:extLst>
                          </p:cNvPr>
                          <p:cNvSpPr/>
                          <p:nvPr/>
                        </p:nvSpPr>
                        <p:spPr bwMode="auto">
                          <a:xfrm>
                            <a:off x="6295637" y="11421280"/>
                            <a:ext cx="119830" cy="119830"/>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99" name="Oval 98">
                            <a:extLst>
                              <a:ext uri="{FF2B5EF4-FFF2-40B4-BE49-F238E27FC236}">
                                <a16:creationId xmlns:a16="http://schemas.microsoft.com/office/drawing/2014/main" id="{5D32396B-25F9-4EF1-84C1-40453C079C76}"/>
                              </a:ext>
                            </a:extLst>
                          </p:cNvPr>
                          <p:cNvSpPr/>
                          <p:nvPr/>
                        </p:nvSpPr>
                        <p:spPr bwMode="auto">
                          <a:xfrm>
                            <a:off x="6618738" y="11557387"/>
                            <a:ext cx="119830" cy="119830"/>
                          </a:xfrm>
                          <a:prstGeom prst="ellipse">
                            <a:avLst/>
                          </a:prstGeom>
                          <a:gradFill flip="none" rotWithShape="1">
                            <a:gsLst>
                              <a:gs pos="0">
                                <a:schemeClr val="tx1"/>
                              </a:gs>
                              <a:gs pos="100000">
                                <a:schemeClr val="bg2">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00" name="Oval 99">
                            <a:extLst>
                              <a:ext uri="{FF2B5EF4-FFF2-40B4-BE49-F238E27FC236}">
                                <a16:creationId xmlns:a16="http://schemas.microsoft.com/office/drawing/2014/main" id="{77DB2A80-C708-415D-8A4F-86BA54B58F81}"/>
                              </a:ext>
                            </a:extLst>
                          </p:cNvPr>
                          <p:cNvSpPr/>
                          <p:nvPr/>
                        </p:nvSpPr>
                        <p:spPr bwMode="auto">
                          <a:xfrm>
                            <a:off x="5466938" y="11599011"/>
                            <a:ext cx="119830" cy="119830"/>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01" name="Oval 100">
                            <a:extLst>
                              <a:ext uri="{FF2B5EF4-FFF2-40B4-BE49-F238E27FC236}">
                                <a16:creationId xmlns:a16="http://schemas.microsoft.com/office/drawing/2014/main" id="{AB55BFCA-BFB8-4E7E-94CB-C604075EE26F}"/>
                              </a:ext>
                            </a:extLst>
                          </p:cNvPr>
                          <p:cNvSpPr/>
                          <p:nvPr/>
                        </p:nvSpPr>
                        <p:spPr bwMode="auto">
                          <a:xfrm>
                            <a:off x="5339814" y="11381474"/>
                            <a:ext cx="119830" cy="119830"/>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02" name="Oval 101">
                            <a:extLst>
                              <a:ext uri="{FF2B5EF4-FFF2-40B4-BE49-F238E27FC236}">
                                <a16:creationId xmlns:a16="http://schemas.microsoft.com/office/drawing/2014/main" id="{EC35E201-5CB4-4F05-9867-173B37A131E2}"/>
                              </a:ext>
                            </a:extLst>
                          </p:cNvPr>
                          <p:cNvSpPr/>
                          <p:nvPr/>
                        </p:nvSpPr>
                        <p:spPr bwMode="auto">
                          <a:xfrm>
                            <a:off x="5751852" y="11423041"/>
                            <a:ext cx="119830" cy="119830"/>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mc:AlternateContent xmlns:mc="http://schemas.openxmlformats.org/markup-compatibility/2006" xmlns:a14="http://schemas.microsoft.com/office/drawing/2010/main">
                        <mc:Choice Requires="a14">
                          <p:sp>
                            <p:nvSpPr>
                              <p:cNvPr id="103" name="Rectangle 102">
                                <a:extLst>
                                  <a:ext uri="{FF2B5EF4-FFF2-40B4-BE49-F238E27FC236}">
                                    <a16:creationId xmlns:a16="http://schemas.microsoft.com/office/drawing/2014/main" id="{64692D3D-B068-4323-97E7-BF62E8C3CD72}"/>
                                  </a:ext>
                                </a:extLst>
                              </p:cNvPr>
                              <p:cNvSpPr/>
                              <p:nvPr/>
                            </p:nvSpPr>
                            <p:spPr bwMode="auto">
                              <a:xfrm>
                                <a:off x="7120414" y="11296529"/>
                                <a:ext cx="39177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800" b="0" i="1" dirty="0" smtClean="0">
                                          <a:latin typeface="Cambria Math" panose="02040503050406030204" pitchFamily="18" charset="0"/>
                                        </a:rPr>
                                        <m:t>𝑅</m:t>
                                      </m:r>
                                    </m:oMath>
                                  </m:oMathPara>
                                </a14:m>
                                <a:endParaRPr lang="de-DE" sz="1800" dirty="0"/>
                              </a:p>
                            </p:txBody>
                          </p:sp>
                        </mc:Choice>
                        <mc:Fallback xmlns="">
                          <p:sp>
                            <p:nvSpPr>
                              <p:cNvPr id="185" name="Rectangle 184">
                                <a:extLst>
                                  <a:ext uri="{FF2B5EF4-FFF2-40B4-BE49-F238E27FC236}">
                                    <a16:creationId xmlns:a16="http://schemas.microsoft.com/office/drawing/2014/main" id="{BE609E10-061C-4225-9C11-34473BB07A32}"/>
                                  </a:ext>
                                </a:extLst>
                              </p:cNvPr>
                              <p:cNvSpPr>
                                <a:spLocks noRot="1" noChangeAspect="1" noMove="1" noResize="1" noEditPoints="1" noAdjustHandles="1" noChangeArrowheads="1" noChangeShapeType="1" noTextEdit="1"/>
                              </p:cNvSpPr>
                              <p:nvPr/>
                            </p:nvSpPr>
                            <p:spPr bwMode="auto">
                              <a:xfrm>
                                <a:off x="7120414" y="11296529"/>
                                <a:ext cx="391774" cy="369332"/>
                              </a:xfrm>
                              <a:prstGeom prst="rect">
                                <a:avLst/>
                              </a:prstGeom>
                              <a:blipFill>
                                <a:blip r:embed="rId46"/>
                                <a:stretch>
                                  <a:fillRect/>
                                </a:stretch>
                              </a:blipFill>
                            </p:spPr>
                            <p:txBody>
                              <a:bodyPr/>
                              <a:lstStyle/>
                              <a:p>
                                <a:r>
                                  <a:rPr lang="en-US">
                                    <a:noFill/>
                                  </a:rPr>
                                  <a:t> </a:t>
                                </a:r>
                              </a:p>
                            </p:txBody>
                          </p:sp>
                        </mc:Fallback>
                      </mc:AlternateContent>
                      <p:sp>
                        <p:nvSpPr>
                          <p:cNvPr id="104" name="Rectangle 103">
                            <a:extLst>
                              <a:ext uri="{FF2B5EF4-FFF2-40B4-BE49-F238E27FC236}">
                                <a16:creationId xmlns:a16="http://schemas.microsoft.com/office/drawing/2014/main" id="{3E1026B6-B77A-4BF0-B958-764CA064BFDD}"/>
                              </a:ext>
                            </a:extLst>
                          </p:cNvPr>
                          <p:cNvSpPr/>
                          <p:nvPr/>
                        </p:nvSpPr>
                        <p:spPr bwMode="auto">
                          <a:xfrm>
                            <a:off x="5643518" y="10008038"/>
                            <a:ext cx="502060" cy="369334"/>
                          </a:xfrm>
                          <a:prstGeom prst="rect">
                            <a:avLst/>
                          </a:prstGeom>
                        </p:spPr>
                        <p:txBody>
                          <a:bodyPr wrap="none">
                            <a:spAutoFit/>
                          </a:bodyPr>
                          <a:lstStyle/>
                          <a:p>
                            <a:r>
                              <a:rPr lang="en-US" sz="1800" dirty="0">
                                <a:solidFill>
                                  <a:srgbClr val="FF0000"/>
                                </a:solidFill>
                              </a:rPr>
                              <a:t>🚫</a:t>
                            </a:r>
                            <a:endParaRPr lang="de-DE" sz="1800" dirty="0">
                              <a:solidFill>
                                <a:srgbClr val="FF0000"/>
                              </a:solidFill>
                            </a:endParaRPr>
                          </a:p>
                        </p:txBody>
                      </p:sp>
                    </p:grpSp>
                    <p:sp>
                      <p:nvSpPr>
                        <p:cNvPr id="86" name="Oval 85">
                          <a:extLst>
                            <a:ext uri="{FF2B5EF4-FFF2-40B4-BE49-F238E27FC236}">
                              <a16:creationId xmlns:a16="http://schemas.microsoft.com/office/drawing/2014/main" id="{1B7E390A-22D4-49B3-801A-4B4D6FAB0772}"/>
                            </a:ext>
                          </a:extLst>
                        </p:cNvPr>
                        <p:cNvSpPr/>
                        <p:nvPr/>
                      </p:nvSpPr>
                      <p:spPr bwMode="auto">
                        <a:xfrm>
                          <a:off x="1843268" y="22956516"/>
                          <a:ext cx="119830" cy="119830"/>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87" name="Oval 86">
                          <a:extLst>
                            <a:ext uri="{FF2B5EF4-FFF2-40B4-BE49-F238E27FC236}">
                              <a16:creationId xmlns:a16="http://schemas.microsoft.com/office/drawing/2014/main" id="{272C5AFA-173A-4506-8911-760ED7BBB2D9}"/>
                            </a:ext>
                          </a:extLst>
                        </p:cNvPr>
                        <p:cNvSpPr/>
                        <p:nvPr/>
                      </p:nvSpPr>
                      <p:spPr bwMode="auto">
                        <a:xfrm>
                          <a:off x="2412926" y="23613784"/>
                          <a:ext cx="119830" cy="119830"/>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88" name="Oval 87">
                          <a:extLst>
                            <a:ext uri="{FF2B5EF4-FFF2-40B4-BE49-F238E27FC236}">
                              <a16:creationId xmlns:a16="http://schemas.microsoft.com/office/drawing/2014/main" id="{A936F037-A4B6-4507-88B6-4CC17A85B4AA}"/>
                            </a:ext>
                          </a:extLst>
                        </p:cNvPr>
                        <p:cNvSpPr/>
                        <p:nvPr/>
                      </p:nvSpPr>
                      <p:spPr bwMode="auto">
                        <a:xfrm>
                          <a:off x="1770596" y="23442917"/>
                          <a:ext cx="119830" cy="119830"/>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grpSp>
                  <p:cxnSp>
                    <p:nvCxnSpPr>
                      <p:cNvPr id="84" name="Straight Arrow Connector 83">
                        <a:extLst>
                          <a:ext uri="{FF2B5EF4-FFF2-40B4-BE49-F238E27FC236}">
                            <a16:creationId xmlns:a16="http://schemas.microsoft.com/office/drawing/2014/main" id="{12BB2F4E-BB2A-4725-9D4A-69F05863E6C5}"/>
                          </a:ext>
                        </a:extLst>
                      </p:cNvPr>
                      <p:cNvCxnSpPr>
                        <a:cxnSpLocks/>
                      </p:cNvCxnSpPr>
                      <p:nvPr/>
                    </p:nvCxnSpPr>
                    <p:spPr bwMode="auto">
                      <a:xfrm>
                        <a:off x="4127761" y="20962361"/>
                        <a:ext cx="0" cy="581676"/>
                      </a:xfrm>
                      <a:prstGeom prst="straightConnector1">
                        <a:avLst/>
                      </a:prstGeom>
                      <a:ln w="28575">
                        <a:solidFill>
                          <a:srgbClr val="C00000"/>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grpSp>
                <p:sp>
                  <p:nvSpPr>
                    <p:cNvPr id="82" name="Oval 81">
                      <a:extLst>
                        <a:ext uri="{FF2B5EF4-FFF2-40B4-BE49-F238E27FC236}">
                          <a16:creationId xmlns:a16="http://schemas.microsoft.com/office/drawing/2014/main" id="{2DAE0593-B890-4A21-B46F-AB7F97ED8BAB}"/>
                        </a:ext>
                      </a:extLst>
                    </p:cNvPr>
                    <p:cNvSpPr/>
                    <p:nvPr/>
                  </p:nvSpPr>
                  <p:spPr>
                    <a:xfrm>
                      <a:off x="9601809" y="9696721"/>
                      <a:ext cx="2805404" cy="2693281"/>
                    </a:xfrm>
                    <a:prstGeom prst="ellipse">
                      <a:avLst/>
                    </a:prstGeom>
                    <a:noFill/>
                    <a:ln w="19050">
                      <a:solidFill>
                        <a:srgbClr val="FAC23D">
                          <a:alpha val="5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8" name="Picture 77">
                    <a:extLst>
                      <a:ext uri="{FF2B5EF4-FFF2-40B4-BE49-F238E27FC236}">
                        <a16:creationId xmlns:a16="http://schemas.microsoft.com/office/drawing/2014/main" id="{C430148C-A66B-4842-9A39-783C12BD8FD4}"/>
                      </a:ext>
                    </a:extLst>
                  </p:cNvPr>
                  <p:cNvPicPr>
                    <a:picLocks noChangeAspect="1"/>
                  </p:cNvPicPr>
                  <p:nvPr/>
                </p:nvPicPr>
                <p:blipFill>
                  <a:blip r:embed="rId119"/>
                  <a:stretch>
                    <a:fillRect/>
                  </a:stretch>
                </p:blipFill>
                <p:spPr>
                  <a:xfrm>
                    <a:off x="5979058" y="3282574"/>
                    <a:ext cx="145593" cy="144799"/>
                  </a:xfrm>
                  <a:prstGeom prst="rect">
                    <a:avLst/>
                  </a:prstGeom>
                </p:spPr>
              </p:pic>
              <p:sp>
                <p:nvSpPr>
                  <p:cNvPr id="117" name="Oval 116">
                    <a:extLst>
                      <a:ext uri="{FF2B5EF4-FFF2-40B4-BE49-F238E27FC236}">
                        <a16:creationId xmlns:a16="http://schemas.microsoft.com/office/drawing/2014/main" id="{A04082A6-D041-4D33-A58C-A71382FB5C03}"/>
                      </a:ext>
                    </a:extLst>
                  </p:cNvPr>
                  <p:cNvSpPr/>
                  <p:nvPr/>
                </p:nvSpPr>
                <p:spPr bwMode="auto">
                  <a:xfrm>
                    <a:off x="6289332" y="4226361"/>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18" name="Oval 117">
                    <a:extLst>
                      <a:ext uri="{FF2B5EF4-FFF2-40B4-BE49-F238E27FC236}">
                        <a16:creationId xmlns:a16="http://schemas.microsoft.com/office/drawing/2014/main" id="{6620F9EE-E97C-48CA-8E1E-1352B7E85E20}"/>
                      </a:ext>
                    </a:extLst>
                  </p:cNvPr>
                  <p:cNvSpPr/>
                  <p:nvPr/>
                </p:nvSpPr>
                <p:spPr bwMode="auto">
                  <a:xfrm>
                    <a:off x="5327396" y="3625700"/>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19" name="Oval 118">
                    <a:extLst>
                      <a:ext uri="{FF2B5EF4-FFF2-40B4-BE49-F238E27FC236}">
                        <a16:creationId xmlns:a16="http://schemas.microsoft.com/office/drawing/2014/main" id="{C555CBCF-2CFD-478F-8319-195F56CE2315}"/>
                      </a:ext>
                    </a:extLst>
                  </p:cNvPr>
                  <p:cNvSpPr/>
                  <p:nvPr/>
                </p:nvSpPr>
                <p:spPr bwMode="auto">
                  <a:xfrm>
                    <a:off x="6917865" y="3541700"/>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0" name="Oval 119">
                    <a:extLst>
                      <a:ext uri="{FF2B5EF4-FFF2-40B4-BE49-F238E27FC236}">
                        <a16:creationId xmlns:a16="http://schemas.microsoft.com/office/drawing/2014/main" id="{B95DC86D-9187-4719-9CDD-0745138CC1DC}"/>
                      </a:ext>
                    </a:extLst>
                  </p:cNvPr>
                  <p:cNvSpPr/>
                  <p:nvPr/>
                </p:nvSpPr>
                <p:spPr bwMode="auto">
                  <a:xfrm>
                    <a:off x="5214144" y="2503955"/>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1" name="Oval 120">
                    <a:extLst>
                      <a:ext uri="{FF2B5EF4-FFF2-40B4-BE49-F238E27FC236}">
                        <a16:creationId xmlns:a16="http://schemas.microsoft.com/office/drawing/2014/main" id="{3B248989-E906-4554-BDB6-6CB1AC4C111F}"/>
                      </a:ext>
                    </a:extLst>
                  </p:cNvPr>
                  <p:cNvSpPr/>
                  <p:nvPr/>
                </p:nvSpPr>
                <p:spPr bwMode="auto">
                  <a:xfrm>
                    <a:off x="5366544" y="2656355"/>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2" name="Oval 121">
                    <a:extLst>
                      <a:ext uri="{FF2B5EF4-FFF2-40B4-BE49-F238E27FC236}">
                        <a16:creationId xmlns:a16="http://schemas.microsoft.com/office/drawing/2014/main" id="{7DAAA986-B09F-4D8D-8C3D-904DE40348C1}"/>
                      </a:ext>
                    </a:extLst>
                  </p:cNvPr>
                  <p:cNvSpPr/>
                  <p:nvPr/>
                </p:nvSpPr>
                <p:spPr bwMode="auto">
                  <a:xfrm>
                    <a:off x="5646304" y="2390723"/>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3" name="Oval 122">
                    <a:extLst>
                      <a:ext uri="{FF2B5EF4-FFF2-40B4-BE49-F238E27FC236}">
                        <a16:creationId xmlns:a16="http://schemas.microsoft.com/office/drawing/2014/main" id="{1086C5E5-A59C-4F4D-8981-A7D5D91E1C0B}"/>
                      </a:ext>
                    </a:extLst>
                  </p:cNvPr>
                  <p:cNvSpPr/>
                  <p:nvPr/>
                </p:nvSpPr>
                <p:spPr bwMode="auto">
                  <a:xfrm>
                    <a:off x="5463343" y="4051143"/>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4" name="Oval 123">
                    <a:extLst>
                      <a:ext uri="{FF2B5EF4-FFF2-40B4-BE49-F238E27FC236}">
                        <a16:creationId xmlns:a16="http://schemas.microsoft.com/office/drawing/2014/main" id="{A6E90FBB-D0B0-4F95-B8E3-D928DB796369}"/>
                      </a:ext>
                    </a:extLst>
                  </p:cNvPr>
                  <p:cNvSpPr/>
                  <p:nvPr/>
                </p:nvSpPr>
                <p:spPr bwMode="auto">
                  <a:xfrm>
                    <a:off x="5615743" y="4203543"/>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5" name="Oval 124">
                    <a:extLst>
                      <a:ext uri="{FF2B5EF4-FFF2-40B4-BE49-F238E27FC236}">
                        <a16:creationId xmlns:a16="http://schemas.microsoft.com/office/drawing/2014/main" id="{AB7E8AA7-FFA3-4BA4-816E-899CBE2FE6B1}"/>
                      </a:ext>
                    </a:extLst>
                  </p:cNvPr>
                  <p:cNvSpPr/>
                  <p:nvPr/>
                </p:nvSpPr>
                <p:spPr bwMode="auto">
                  <a:xfrm>
                    <a:off x="5895503" y="3937911"/>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6" name="Oval 125">
                    <a:extLst>
                      <a:ext uri="{FF2B5EF4-FFF2-40B4-BE49-F238E27FC236}">
                        <a16:creationId xmlns:a16="http://schemas.microsoft.com/office/drawing/2014/main" id="{FC256FD9-E1B0-4B3B-8BE5-0F976E19C2EF}"/>
                      </a:ext>
                    </a:extLst>
                  </p:cNvPr>
                  <p:cNvSpPr/>
                  <p:nvPr/>
                </p:nvSpPr>
                <p:spPr bwMode="auto">
                  <a:xfrm>
                    <a:off x="5015735" y="3105180"/>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7" name="Oval 126">
                    <a:extLst>
                      <a:ext uri="{FF2B5EF4-FFF2-40B4-BE49-F238E27FC236}">
                        <a16:creationId xmlns:a16="http://schemas.microsoft.com/office/drawing/2014/main" id="{915E6DA3-8BCF-469A-8D11-454F0D188471}"/>
                      </a:ext>
                    </a:extLst>
                  </p:cNvPr>
                  <p:cNvSpPr/>
                  <p:nvPr/>
                </p:nvSpPr>
                <p:spPr bwMode="auto">
                  <a:xfrm>
                    <a:off x="6790505" y="3959732"/>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8" name="Oval 127">
                    <a:extLst>
                      <a:ext uri="{FF2B5EF4-FFF2-40B4-BE49-F238E27FC236}">
                        <a16:creationId xmlns:a16="http://schemas.microsoft.com/office/drawing/2014/main" id="{B628737F-02B8-4D6E-B502-93C45C851753}"/>
                      </a:ext>
                    </a:extLst>
                  </p:cNvPr>
                  <p:cNvSpPr/>
                  <p:nvPr/>
                </p:nvSpPr>
                <p:spPr bwMode="auto">
                  <a:xfrm>
                    <a:off x="7070265" y="3694100"/>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29" name="Oval 128">
                    <a:extLst>
                      <a:ext uri="{FF2B5EF4-FFF2-40B4-BE49-F238E27FC236}">
                        <a16:creationId xmlns:a16="http://schemas.microsoft.com/office/drawing/2014/main" id="{D7EBBC6B-9D1B-4DB6-BABC-C077D93DE22A}"/>
                      </a:ext>
                    </a:extLst>
                  </p:cNvPr>
                  <p:cNvSpPr/>
                  <p:nvPr/>
                </p:nvSpPr>
                <p:spPr bwMode="auto">
                  <a:xfrm>
                    <a:off x="5541323" y="3192011"/>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30" name="Oval 129">
                    <a:extLst>
                      <a:ext uri="{FF2B5EF4-FFF2-40B4-BE49-F238E27FC236}">
                        <a16:creationId xmlns:a16="http://schemas.microsoft.com/office/drawing/2014/main" id="{B2350546-7164-4EA0-9EC4-42ECF35F6E07}"/>
                      </a:ext>
                    </a:extLst>
                  </p:cNvPr>
                  <p:cNvSpPr/>
                  <p:nvPr/>
                </p:nvSpPr>
                <p:spPr bwMode="auto">
                  <a:xfrm>
                    <a:off x="5677270" y="3617454"/>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31" name="Oval 130">
                    <a:extLst>
                      <a:ext uri="{FF2B5EF4-FFF2-40B4-BE49-F238E27FC236}">
                        <a16:creationId xmlns:a16="http://schemas.microsoft.com/office/drawing/2014/main" id="{7CEF7555-37CE-4043-89D5-8B5E0A99C432}"/>
                      </a:ext>
                    </a:extLst>
                  </p:cNvPr>
                  <p:cNvSpPr/>
                  <p:nvPr/>
                </p:nvSpPr>
                <p:spPr bwMode="auto">
                  <a:xfrm>
                    <a:off x="5829670" y="3769854"/>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32" name="Oval 131">
                    <a:extLst>
                      <a:ext uri="{FF2B5EF4-FFF2-40B4-BE49-F238E27FC236}">
                        <a16:creationId xmlns:a16="http://schemas.microsoft.com/office/drawing/2014/main" id="{E1023240-432D-4EAA-BFD0-33277D4B23C7}"/>
                      </a:ext>
                    </a:extLst>
                  </p:cNvPr>
                  <p:cNvSpPr/>
                  <p:nvPr/>
                </p:nvSpPr>
                <p:spPr bwMode="auto">
                  <a:xfrm>
                    <a:off x="6109430" y="3504222"/>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33" name="Oval 132">
                    <a:extLst>
                      <a:ext uri="{FF2B5EF4-FFF2-40B4-BE49-F238E27FC236}">
                        <a16:creationId xmlns:a16="http://schemas.microsoft.com/office/drawing/2014/main" id="{70C93607-DD0E-4850-8724-CD5D241EB0BC}"/>
                      </a:ext>
                    </a:extLst>
                  </p:cNvPr>
                  <p:cNvSpPr/>
                  <p:nvPr/>
                </p:nvSpPr>
                <p:spPr bwMode="auto">
                  <a:xfrm>
                    <a:off x="4771229" y="3038425"/>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34" name="Oval 133">
                    <a:extLst>
                      <a:ext uri="{FF2B5EF4-FFF2-40B4-BE49-F238E27FC236}">
                        <a16:creationId xmlns:a16="http://schemas.microsoft.com/office/drawing/2014/main" id="{4A96871F-32AF-43CE-A2CB-D6F00FBBBDCD}"/>
                      </a:ext>
                    </a:extLst>
                  </p:cNvPr>
                  <p:cNvSpPr/>
                  <p:nvPr/>
                </p:nvSpPr>
                <p:spPr bwMode="auto">
                  <a:xfrm>
                    <a:off x="4907176" y="3463868"/>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35" name="Oval 134">
                    <a:extLst>
                      <a:ext uri="{FF2B5EF4-FFF2-40B4-BE49-F238E27FC236}">
                        <a16:creationId xmlns:a16="http://schemas.microsoft.com/office/drawing/2014/main" id="{CEC32ABD-4B4C-4BDA-A3CB-B8E0AB226039}"/>
                      </a:ext>
                    </a:extLst>
                  </p:cNvPr>
                  <p:cNvSpPr/>
                  <p:nvPr/>
                </p:nvSpPr>
                <p:spPr bwMode="auto">
                  <a:xfrm>
                    <a:off x="5059576" y="3616268"/>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36" name="Oval 135">
                    <a:extLst>
                      <a:ext uri="{FF2B5EF4-FFF2-40B4-BE49-F238E27FC236}">
                        <a16:creationId xmlns:a16="http://schemas.microsoft.com/office/drawing/2014/main" id="{9356B95D-B7C4-4C75-BA22-5E6ADEBA1B43}"/>
                      </a:ext>
                    </a:extLst>
                  </p:cNvPr>
                  <p:cNvSpPr/>
                  <p:nvPr/>
                </p:nvSpPr>
                <p:spPr bwMode="auto">
                  <a:xfrm>
                    <a:off x="5339336" y="3350636"/>
                    <a:ext cx="84297" cy="80174"/>
                  </a:xfrm>
                  <a:prstGeom prst="ellipse">
                    <a:avLst/>
                  </a:prstGeom>
                  <a:gradFill flip="none" rotWithShape="1">
                    <a:gsLst>
                      <a:gs pos="0">
                        <a:schemeClr val="tx2">
                          <a:lumMod val="75000"/>
                        </a:schemeClr>
                      </a:gs>
                      <a:gs pos="100000">
                        <a:schemeClr val="tx2">
                          <a:lumMod val="60000"/>
                          <a:lumOff val="4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grpSp>
          </p:grpSp>
          <p:grpSp>
            <p:nvGrpSpPr>
              <p:cNvPr id="11" name="Group 10">
                <a:extLst>
                  <a:ext uri="{FF2B5EF4-FFF2-40B4-BE49-F238E27FC236}">
                    <a16:creationId xmlns:a16="http://schemas.microsoft.com/office/drawing/2014/main" id="{5E2AD19E-FD9B-43E3-96CA-625D9751A683}"/>
                  </a:ext>
                </a:extLst>
              </p:cNvPr>
              <p:cNvGrpSpPr/>
              <p:nvPr/>
            </p:nvGrpSpPr>
            <p:grpSpPr>
              <a:xfrm>
                <a:off x="8175546" y="1484458"/>
                <a:ext cx="3871449" cy="4542269"/>
                <a:chOff x="8175546" y="1484458"/>
                <a:chExt cx="3871449" cy="4542269"/>
              </a:xfrm>
            </p:grpSpPr>
            <mc:AlternateContent xmlns:mc="http://schemas.openxmlformats.org/markup-compatibility/2006">
              <mc:Choice xmlns:a14="http://schemas.microsoft.com/office/drawing/2010/main" Requires="a14">
                <p:sp>
                  <p:nvSpPr>
                    <p:cNvPr id="197" name="TextBox 196"/>
                    <p:cNvSpPr txBox="1"/>
                    <p:nvPr/>
                  </p:nvSpPr>
                  <p:spPr>
                    <a:xfrm>
                      <a:off x="8585809" y="1484458"/>
                      <a:ext cx="3461186" cy="4542269"/>
                    </a:xfrm>
                    <a:prstGeom prst="rect">
                      <a:avLst/>
                    </a:prstGeom>
                    <a:noFill/>
                  </p:spPr>
                  <p:txBody>
                    <a:bodyPr wrap="square" lIns="45720" tIns="27432" rIns="45720" bIns="27432" anchor="t">
                      <a:spAutoFit/>
                    </a:bodyPr>
                    <a:lstStyle/>
                    <a:p>
                      <a:pPr>
                        <a:spcAft>
                          <a:spcPts val="600"/>
                        </a:spcAft>
                        <a:buNone/>
                      </a:pPr>
                      <a:r>
                        <a:rPr lang="de-DE" sz="2000" b="1" i="0" dirty="0">
                          <a:solidFill>
                            <a:srgbClr val="1E54AE"/>
                          </a:solidFill>
                        </a:rPr>
                        <a:t>Rydberg blockade</a:t>
                      </a:r>
                    </a:p>
                    <a:p>
                      <a:pPr marL="285750" indent="-285750">
                        <a:spcAft>
                          <a:spcPts val="300"/>
                        </a:spcAft>
                        <a:buFont typeface="Arial"/>
                        <a:buChar char="•"/>
                      </a:pPr>
                      <a:r>
                        <a:rPr lang="de-DE" b="0" i="0" dirty="0">
                          <a:solidFill>
                            <a:srgbClr val="1A1A1A"/>
                          </a:solidFill>
                        </a:rPr>
                        <a:t>N atoms inside one blockade volume</a:t>
                      </a:r>
                    </a:p>
                    <a:p>
                      <a:pPr marL="285750" indent="-285750">
                        <a:spcAft>
                          <a:spcPts val="300"/>
                        </a:spcAft>
                        <a:buFont typeface="Arial"/>
                        <a:buChar char="•"/>
                      </a:pPr>
                      <a:r>
                        <a:rPr lang="de-DE" b="0" i="0" dirty="0">
                          <a:solidFill>
                            <a:srgbClr val="1A1A1A"/>
                          </a:solidFill>
                        </a:rPr>
                        <a:t>At most one Rydberg excitation due to Rydberg interaction potential </a:t>
                      </a:r>
                    </a:p>
                    <a:p>
                      <a:pPr marL="285750" indent="-285750">
                        <a:spcAft>
                          <a:spcPts val="300"/>
                        </a:spcAft>
                        <a:buFont typeface="Arial"/>
                        <a:buChar char="•"/>
                      </a:pPr>
                      <a:r>
                        <a:rPr lang="de-DE" dirty="0">
                          <a:latin typeface="Arial"/>
                          <a:cs typeface="Arial"/>
                        </a:rPr>
                        <a:t>N-body ground state </a:t>
                      </a:r>
                      <a14:m>
                        <m:oMath xmlns:m="http://schemas.openxmlformats.org/officeDocument/2006/math">
                          <m:d>
                            <m:dPr>
                              <m:begChr m:val=""/>
                              <m:endChr m:val="⟩"/>
                              <m:ctrlPr>
                                <a:rPr lang="ar-AE" i="1">
                                  <a:latin typeface="Cambria Math" panose="02040503050406030204" pitchFamily="18" charset="0"/>
                                </a:rPr>
                              </m:ctrlPr>
                            </m:dPr>
                            <m:e>
                              <m:r>
                                <a:rPr lang="ar-AE">
                                  <a:latin typeface="Cambria Math" panose="02040503050406030204" pitchFamily="18" charset="0"/>
                                </a:rPr>
                                <m:t>|</m:t>
                              </m:r>
                              <m:r>
                                <a:rPr lang="ar-AE">
                                  <a:latin typeface="Cambria Math" panose="02040503050406030204" pitchFamily="18" charset="0"/>
                                </a:rPr>
                                <m:t>𝐺</m:t>
                              </m:r>
                            </m:e>
                          </m:d>
                          <m:r>
                            <a:rPr lang="ar-AE" i="1">
                              <a:latin typeface="Cambria Math" panose="02040503050406030204" pitchFamily="18" charset="0"/>
                            </a:rPr>
                            <m:t> </m:t>
                          </m:r>
                        </m:oMath>
                      </a14:m>
                      <a:r>
                        <a:rPr lang="de-DE" dirty="0">
                          <a:latin typeface="Arial"/>
                          <a:cs typeface="Arial"/>
                        </a:rPr>
                        <a:t>couples to many-body excited state </a:t>
                      </a:r>
                      <a14:m>
                        <m:oMath xmlns:m="http://schemas.openxmlformats.org/officeDocument/2006/math">
                          <m:d>
                            <m:dPr>
                              <m:begChr m:val=""/>
                              <m:endChr m:val="⟩"/>
                              <m:ctrlPr>
                                <a:rPr lang="ar-AE" i="1">
                                  <a:latin typeface="Cambria Math" panose="02040503050406030204" pitchFamily="18" charset="0"/>
                                </a:rPr>
                              </m:ctrlPr>
                            </m:dPr>
                            <m:e>
                              <m:r>
                                <a:rPr lang="ar-AE">
                                  <a:latin typeface="Cambria Math" panose="02040503050406030204" pitchFamily="18" charset="0"/>
                                </a:rPr>
                                <m:t>|</m:t>
                              </m:r>
                              <m:r>
                                <a:rPr lang="ar-AE" i="1">
                                  <a:latin typeface="Cambria Math" panose="02040503050406030204" pitchFamily="18" charset="0"/>
                                </a:rPr>
                                <m:t>𝑊</m:t>
                              </m:r>
                            </m:e>
                          </m:d>
                          <m:r>
                            <a:rPr lang="ar-AE" i="1">
                              <a:latin typeface="Cambria Math" panose="02040503050406030204" pitchFamily="18" charset="0"/>
                            </a:rPr>
                            <m:t> </m:t>
                          </m:r>
                        </m:oMath>
                      </a14:m>
                      <a:br>
                        <a:rPr lang="ar-AE" dirty="0">
                          <a:latin typeface="Arial"/>
                        </a:rPr>
                      </a:br>
                      <a:endParaRPr lang="ar-AE" b="0" i="0" dirty="0">
                        <a:solidFill>
                          <a:srgbClr val="1A1A1A"/>
                        </a:solidFill>
                      </a:endParaRPr>
                    </a:p>
                    <a:p>
                      <a:pPr>
                        <a:spcAft>
                          <a:spcPts val="300"/>
                        </a:spcAft>
                      </a:pPr>
                      <a:endParaRPr lang="de-DE" dirty="0">
                        <a:latin typeface="Arial"/>
                        <a:cs typeface="Arial"/>
                      </a:endParaRPr>
                    </a:p>
                    <a:p>
                      <a:pPr marL="285750" indent="-285750">
                        <a:spcAft>
                          <a:spcPts val="300"/>
                        </a:spcAft>
                        <a:buFont typeface="Arial"/>
                        <a:buChar char="•"/>
                      </a:pPr>
                      <a:endParaRPr lang="de-DE" dirty="0">
                        <a:latin typeface="Arial"/>
                        <a:cs typeface="Arial"/>
                      </a:endParaRPr>
                    </a:p>
                    <a:p>
                      <a:pPr marL="285750" indent="-285750">
                        <a:spcAft>
                          <a:spcPts val="300"/>
                        </a:spcAft>
                        <a:buFont typeface="Arial"/>
                        <a:buChar char="•"/>
                      </a:pPr>
                      <a:r>
                        <a:rPr lang="de-DE" dirty="0">
                          <a:latin typeface="Arial"/>
                          <a:cs typeface="Arial"/>
                        </a:rPr>
                        <a:t>Superatoms boost the effective atom light interaction by </a:t>
                      </a:r>
                      <a14:m>
                        <m:oMath xmlns:m="http://schemas.openxmlformats.org/officeDocument/2006/math">
                          <m:rad>
                            <m:radPr>
                              <m:degHide m:val="on"/>
                              <m:ctrlPr>
                                <a:rPr lang="de-DE" b="0" i="1" dirty="0" smtClean="0">
                                  <a:solidFill>
                                    <a:srgbClr val="1A1A1A"/>
                                  </a:solidFill>
                                  <a:latin typeface="Cambria Math" panose="02040503050406030204" pitchFamily="18" charset="0"/>
                                </a:rPr>
                              </m:ctrlPr>
                            </m:radPr>
                            <m:deg/>
                            <m:e>
                              <m:r>
                                <m:rPr>
                                  <m:nor/>
                                </m:rPr>
                                <a:rPr lang="de-DE" dirty="0">
                                  <a:solidFill>
                                    <a:srgbClr val="1A1A1A"/>
                                  </a:solidFill>
                                </a:rPr>
                                <m:t>N</m:t>
                              </m:r>
                            </m:e>
                          </m:rad>
                        </m:oMath>
                      </a14:m>
                      <a:endParaRPr b="0" i="1" dirty="0">
                        <a:solidFill>
                          <a:srgbClr val="1A1A1A"/>
                        </a:solidFill>
                      </a:endParaRPr>
                    </a:p>
                  </p:txBody>
                </p:sp>
              </mc:Choice>
              <mc:Fallback>
                <p:sp>
                  <p:nvSpPr>
                    <p:cNvPr id="197" name="TextBox 196"/>
                    <p:cNvSpPr txBox="1">
                      <a:spLocks noRot="1" noChangeAspect="1" noMove="1" noResize="1" noEditPoints="1" noAdjustHandles="1" noChangeArrowheads="1" noChangeShapeType="1" noTextEdit="1"/>
                    </p:cNvSpPr>
                    <p:nvPr/>
                  </p:nvSpPr>
                  <p:spPr>
                    <a:xfrm>
                      <a:off x="8585809" y="1484458"/>
                      <a:ext cx="3461186" cy="4542269"/>
                    </a:xfrm>
                    <a:prstGeom prst="rect">
                      <a:avLst/>
                    </a:prstGeom>
                    <a:blipFill>
                      <a:blip r:embed="rId120"/>
                      <a:stretch>
                        <a:fillRect l="-3169" t="-1074" r="-2817" b="-1611"/>
                      </a:stretch>
                    </a:blipFill>
                  </p:spPr>
                  <p:txBody>
                    <a:bodyPr/>
                    <a:lstStyle/>
                    <a:p>
                      <a:r>
                        <a:rPr lang="en-DE">
                          <a:noFill/>
                        </a:rPr>
                        <a:t> </a:t>
                      </a:r>
                    </a:p>
                  </p:txBody>
                </p:sp>
              </mc:Fallback>
            </mc:AlternateContent>
            <p:sp>
              <p:nvSpPr>
                <p:cNvPr id="10" name="Rectangle 9">
                  <a:extLst>
                    <a:ext uri="{FF2B5EF4-FFF2-40B4-BE49-F238E27FC236}">
                      <a16:creationId xmlns:a16="http://schemas.microsoft.com/office/drawing/2014/main" id="{5B9169AA-FD56-4F01-9AB3-A5D27F970F33}"/>
                    </a:ext>
                  </a:extLst>
                </p:cNvPr>
                <p:cNvSpPr/>
                <p:nvPr/>
              </p:nvSpPr>
              <p:spPr>
                <a:xfrm>
                  <a:off x="8175546" y="4353919"/>
                  <a:ext cx="429194" cy="50324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DE"/>
                </a:p>
              </p:txBody>
            </p:sp>
          </p:grpSp>
        </p:grpSp>
      </p:grpSp>
      <p:sp>
        <p:nvSpPr>
          <p:cNvPr id="138" name="Slide Number Placeholder 3">
            <a:extLst>
              <a:ext uri="{FF2B5EF4-FFF2-40B4-BE49-F238E27FC236}">
                <a16:creationId xmlns:a16="http://schemas.microsoft.com/office/drawing/2014/main" id="{1B0521C2-270C-4A63-8294-679C195658CC}"/>
              </a:ext>
            </a:extLst>
          </p:cNvPr>
          <p:cNvSpPr>
            <a:spLocks noGrp="1"/>
          </p:cNvSpPr>
          <p:nvPr>
            <p:ph type="sldNum" sz="quarter" idx="12"/>
          </p:nvPr>
        </p:nvSpPr>
        <p:spPr>
          <a:xfrm>
            <a:off x="9401472" y="6492875"/>
            <a:ext cx="2743200" cy="365125"/>
          </a:xfrm>
        </p:spPr>
        <p:txBody>
          <a:bodyPr/>
          <a:lstStyle/>
          <a:p>
            <a:fld id="{B3A60174-2B94-408E-A26F-0A1727EEA733}" type="slidenum">
              <a:rPr lang="en-DE" smtClean="0"/>
              <a:pPr/>
              <a:t>3</a:t>
            </a:fld>
            <a:endParaRPr lang="en-DE" dirty="0"/>
          </a:p>
        </p:txBody>
      </p:sp>
    </p:spTree>
    <p:extLst>
      <p:ext uri="{BB962C8B-B14F-4D97-AF65-F5344CB8AC3E}">
        <p14:creationId xmlns:p14="http://schemas.microsoft.com/office/powerpoint/2010/main" val="182905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6EC1D-8D9E-4AD9-8677-6FA42F2E7170}"/>
              </a:ext>
            </a:extLst>
          </p:cNvPr>
          <p:cNvSpPr>
            <a:spLocks noGrp="1"/>
          </p:cNvSpPr>
          <p:nvPr>
            <p:ph type="title"/>
          </p:nvPr>
        </p:nvSpPr>
        <p:spPr/>
        <p:txBody>
          <a:bodyPr/>
          <a:lstStyle/>
          <a:p>
            <a:r>
              <a:rPr lang="de-DE" dirty="0"/>
              <a:t>Electromagnetically Induced Transparency (EIT)</a:t>
            </a:r>
            <a:endParaRPr lang="en-DE" dirty="0"/>
          </a:p>
        </p:txBody>
      </p:sp>
      <p:sp>
        <p:nvSpPr>
          <p:cNvPr id="3" name="Date Placeholder 2">
            <a:extLst>
              <a:ext uri="{FF2B5EF4-FFF2-40B4-BE49-F238E27FC236}">
                <a16:creationId xmlns:a16="http://schemas.microsoft.com/office/drawing/2014/main" id="{F51B9286-FC12-4791-A530-6954B5B255A0}"/>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530FC27A-857B-4899-8C0E-4E51250DE0E5}"/>
              </a:ext>
            </a:extLst>
          </p:cNvPr>
          <p:cNvSpPr>
            <a:spLocks noGrp="1"/>
          </p:cNvSpPr>
          <p:nvPr>
            <p:ph type="sldNum" sz="quarter" idx="12"/>
          </p:nvPr>
        </p:nvSpPr>
        <p:spPr/>
        <p:txBody>
          <a:bodyPr/>
          <a:lstStyle/>
          <a:p>
            <a:fld id="{B3A60174-2B94-408E-A26F-0A1727EEA733}" type="slidenum">
              <a:rPr lang="en-DE" smtClean="0"/>
              <a:pPr/>
              <a:t>4</a:t>
            </a:fld>
            <a:endParaRPr lang="en-DE" dirty="0"/>
          </a:p>
        </p:txBody>
      </p:sp>
      <p:sp>
        <p:nvSpPr>
          <p:cNvPr id="5" name="TextBox 4"/>
          <p:cNvSpPr txBox="1"/>
          <p:nvPr/>
        </p:nvSpPr>
        <p:spPr>
          <a:xfrm>
            <a:off x="2912158" y="1200422"/>
            <a:ext cx="4617720" cy="317010"/>
          </a:xfrm>
          <a:prstGeom prst="rect">
            <a:avLst/>
          </a:prstGeom>
          <a:noFill/>
        </p:spPr>
        <p:txBody>
          <a:bodyPr wrap="square" lIns="45720" tIns="27432" rIns="45720" bIns="27432" anchor="t">
            <a:spAutoFit/>
          </a:bodyPr>
          <a:lstStyle/>
          <a:p>
            <a:pPr marL="285750" indent="-285750">
              <a:spcAft>
                <a:spcPts val="600"/>
              </a:spcAft>
              <a:buFont typeface="Arial"/>
              <a:buChar char="•"/>
            </a:pPr>
            <a:r>
              <a:rPr lang="de-DE" sz="1700" b="0" i="0" dirty="0">
                <a:solidFill>
                  <a:srgbClr val="1A1A1A"/>
                </a:solidFill>
              </a:rPr>
              <a:t>3 level system introduces a dark state </a:t>
            </a:r>
            <a:endParaRPr sz="1700" b="0" i="0" dirty="0">
              <a:solidFill>
                <a:srgbClr val="1A1A1A"/>
              </a:solidFill>
            </a:endParaRPr>
          </a:p>
        </p:txBody>
      </p:sp>
      <p:pic>
        <p:nvPicPr>
          <p:cNvPr id="6" name="Picture 5" descr="eq_dark.png"/>
          <p:cNvPicPr>
            <a:picLocks noChangeAspect="1"/>
          </p:cNvPicPr>
          <p:nvPr/>
        </p:nvPicPr>
        <p:blipFill>
          <a:blip r:embed="rId3"/>
          <a:stretch>
            <a:fillRect/>
          </a:stretch>
        </p:blipFill>
        <p:spPr>
          <a:xfrm>
            <a:off x="3490966" y="1615922"/>
            <a:ext cx="3063240" cy="499230"/>
          </a:xfrm>
          <a:prstGeom prst="rect">
            <a:avLst/>
          </a:prstGeom>
        </p:spPr>
      </p:pic>
      <p:sp>
        <p:nvSpPr>
          <p:cNvPr id="7" name="TextBox 6"/>
          <p:cNvSpPr txBox="1"/>
          <p:nvPr/>
        </p:nvSpPr>
        <p:spPr>
          <a:xfrm>
            <a:off x="2912158" y="2213642"/>
            <a:ext cx="4617720" cy="1178784"/>
          </a:xfrm>
          <a:prstGeom prst="rect">
            <a:avLst/>
          </a:prstGeom>
          <a:noFill/>
        </p:spPr>
        <p:txBody>
          <a:bodyPr wrap="square" lIns="45720" tIns="27432" rIns="45720" bIns="27432" anchor="t">
            <a:spAutoFit/>
          </a:bodyPr>
          <a:lstStyle/>
          <a:p>
            <a:pPr marL="285750" indent="-285750">
              <a:spcAft>
                <a:spcPts val="600"/>
              </a:spcAft>
              <a:buFont typeface="Arial"/>
              <a:buChar char="•"/>
            </a:pPr>
            <a:r>
              <a:rPr sz="1700" b="0" i="0" dirty="0">
                <a:solidFill>
                  <a:srgbClr val="1A1A1A"/>
                </a:solidFill>
              </a:rPr>
              <a:t>The photon travels as a dark-state polar</a:t>
            </a:r>
            <a:r>
              <a:rPr lang="de-DE" sz="1700" b="0" i="0" dirty="0">
                <a:solidFill>
                  <a:srgbClr val="1A1A1A"/>
                </a:solidFill>
              </a:rPr>
              <a:t>i</a:t>
            </a:r>
            <a:r>
              <a:rPr sz="1700" b="0" i="0" dirty="0">
                <a:solidFill>
                  <a:srgbClr val="1A1A1A"/>
                </a:solidFill>
              </a:rPr>
              <a:t>ton — part photon, part Rydberg excitation</a:t>
            </a:r>
          </a:p>
          <a:p>
            <a:pPr marL="285750" indent="-285750">
              <a:spcAft>
                <a:spcPts val="1400"/>
              </a:spcAft>
              <a:buFont typeface="Arial"/>
              <a:buChar char="•"/>
            </a:pPr>
            <a:r>
              <a:rPr lang="de-DE" sz="1700" b="0" i="0" dirty="0">
                <a:solidFill>
                  <a:srgbClr val="1A1A1A"/>
                </a:solidFill>
              </a:rPr>
              <a:t>Photons can gain Rydberg properties without beeing absorbed</a:t>
            </a:r>
          </a:p>
        </p:txBody>
      </p:sp>
      <p:grpSp>
        <p:nvGrpSpPr>
          <p:cNvPr id="20" name="Group 19">
            <a:extLst>
              <a:ext uri="{FF2B5EF4-FFF2-40B4-BE49-F238E27FC236}">
                <a16:creationId xmlns:a16="http://schemas.microsoft.com/office/drawing/2014/main" id="{67C2677B-C1DB-4A40-B1EF-C14FF5D05154}"/>
              </a:ext>
            </a:extLst>
          </p:cNvPr>
          <p:cNvGrpSpPr/>
          <p:nvPr/>
        </p:nvGrpSpPr>
        <p:grpSpPr>
          <a:xfrm>
            <a:off x="418324" y="1105102"/>
            <a:ext cx="2375832" cy="3998888"/>
            <a:chOff x="418324" y="1105102"/>
            <a:chExt cx="2375832" cy="3998888"/>
          </a:xfrm>
        </p:grpSpPr>
        <p:grpSp>
          <p:nvGrpSpPr>
            <p:cNvPr id="17" name="Group 16">
              <a:extLst>
                <a:ext uri="{FF2B5EF4-FFF2-40B4-BE49-F238E27FC236}">
                  <a16:creationId xmlns:a16="http://schemas.microsoft.com/office/drawing/2014/main" id="{B334B6BE-47D9-49F8-B7C9-ACE59B6BED2F}"/>
                </a:ext>
              </a:extLst>
            </p:cNvPr>
            <p:cNvGrpSpPr/>
            <p:nvPr/>
          </p:nvGrpSpPr>
          <p:grpSpPr>
            <a:xfrm>
              <a:off x="418324" y="1132647"/>
              <a:ext cx="2375832" cy="3971343"/>
              <a:chOff x="5440680" y="1097280"/>
              <a:chExt cx="2375832" cy="3971343"/>
            </a:xfrm>
          </p:grpSpPr>
          <p:pic>
            <p:nvPicPr>
              <p:cNvPr id="18" name="Picture 17" descr="eit.png">
                <a:extLst>
                  <a:ext uri="{FF2B5EF4-FFF2-40B4-BE49-F238E27FC236}">
                    <a16:creationId xmlns:a16="http://schemas.microsoft.com/office/drawing/2014/main" id="{4952CE5A-FBDD-455E-9AA4-712E2141D331}"/>
                  </a:ext>
                </a:extLst>
              </p:cNvPr>
              <p:cNvPicPr>
                <a:picLocks noChangeAspect="1"/>
              </p:cNvPicPr>
              <p:nvPr/>
            </p:nvPicPr>
            <p:blipFill rotWithShape="1">
              <a:blip r:embed="rId4"/>
              <a:srcRect r="63146"/>
              <a:stretch/>
            </p:blipFill>
            <p:spPr>
              <a:xfrm>
                <a:off x="5440680" y="1097280"/>
                <a:ext cx="2375832" cy="3971343"/>
              </a:xfrm>
              <a:prstGeom prst="rect">
                <a:avLst/>
              </a:prstGeom>
            </p:spPr>
          </p:pic>
          <p:sp>
            <p:nvSpPr>
              <p:cNvPr id="19" name="Rectangle 18">
                <a:extLst>
                  <a:ext uri="{FF2B5EF4-FFF2-40B4-BE49-F238E27FC236}">
                    <a16:creationId xmlns:a16="http://schemas.microsoft.com/office/drawing/2014/main" id="{B1C7CFEB-49C9-4738-A7FC-4F982C781B55}"/>
                  </a:ext>
                </a:extLst>
              </p:cNvPr>
              <p:cNvSpPr/>
              <p:nvPr/>
            </p:nvSpPr>
            <p:spPr>
              <a:xfrm>
                <a:off x="6816080" y="2095293"/>
                <a:ext cx="792088" cy="219142"/>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DE"/>
              </a:p>
            </p:txBody>
          </p:sp>
        </p:gr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0DC0EABD-7CB1-4E69-A411-B334940C8E93}"/>
                    </a:ext>
                  </a:extLst>
                </p:cNvPr>
                <p:cNvSpPr txBox="1"/>
                <p:nvPr/>
              </p:nvSpPr>
              <p:spPr>
                <a:xfrm>
                  <a:off x="992945" y="1105102"/>
                  <a:ext cx="851965"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DE" i="1" smtClean="0">
                                <a:latin typeface="Cambria Math" panose="02040503050406030204" pitchFamily="18" charset="0"/>
                                <a:ea typeface="Cambria Math" panose="02040503050406030204" pitchFamily="18" charset="0"/>
                              </a:rPr>
                            </m:ctrlPr>
                          </m:sSubPr>
                          <m:e>
                            <m:r>
                              <a:rPr lang="en-DE" i="1">
                                <a:latin typeface="Cambria Math" panose="02040503050406030204" pitchFamily="18" charset="0"/>
                                <a:ea typeface="Cambria Math" panose="02040503050406030204" pitchFamily="18" charset="0"/>
                              </a:rPr>
                              <m:t>∆</m:t>
                            </m:r>
                          </m:e>
                          <m:sub>
                            <m:r>
                              <a:rPr lang="de-DE" b="0" i="1" smtClean="0">
                                <a:latin typeface="Cambria Math" panose="02040503050406030204" pitchFamily="18" charset="0"/>
                                <a:ea typeface="Cambria Math" panose="02040503050406030204" pitchFamily="18" charset="0"/>
                              </a:rPr>
                              <m:t>𝑐</m:t>
                            </m:r>
                          </m:sub>
                        </m:sSub>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0</m:t>
                        </m:r>
                      </m:oMath>
                    </m:oMathPara>
                  </a14:m>
                  <a:endParaRPr lang="en-DE" dirty="0"/>
                </a:p>
              </p:txBody>
            </p:sp>
          </mc:Choice>
          <mc:Fallback>
            <p:sp>
              <p:nvSpPr>
                <p:cNvPr id="15" name="TextBox 14">
                  <a:extLst>
                    <a:ext uri="{FF2B5EF4-FFF2-40B4-BE49-F238E27FC236}">
                      <a16:creationId xmlns:a16="http://schemas.microsoft.com/office/drawing/2014/main" id="{0DC0EABD-7CB1-4E69-A411-B334940C8E93}"/>
                    </a:ext>
                  </a:extLst>
                </p:cNvPr>
                <p:cNvSpPr txBox="1">
                  <a:spLocks noRot="1" noChangeAspect="1" noMove="1" noResize="1" noEditPoints="1" noAdjustHandles="1" noChangeArrowheads="1" noChangeShapeType="1" noTextEdit="1"/>
                </p:cNvSpPr>
                <p:nvPr/>
              </p:nvSpPr>
              <p:spPr>
                <a:xfrm>
                  <a:off x="992945" y="1105102"/>
                  <a:ext cx="851965" cy="369332"/>
                </a:xfrm>
                <a:prstGeom prst="rect">
                  <a:avLst/>
                </a:prstGeom>
                <a:blipFill>
                  <a:blip r:embed="rId5"/>
                  <a:stretch>
                    <a:fillRect/>
                  </a:stretch>
                </a:blipFill>
              </p:spPr>
              <p:txBody>
                <a:bodyPr/>
                <a:lstStyle/>
                <a:p>
                  <a:r>
                    <a:rPr lang="en-DE">
                      <a:noFill/>
                    </a:rPr>
                    <a:t> </a:t>
                  </a:r>
                </a:p>
              </p:txBody>
            </p:sp>
          </mc:Fallback>
        </mc:AlternateContent>
        <p:sp>
          <p:nvSpPr>
            <p:cNvPr id="16" name="TextBox 15">
              <a:extLst>
                <a:ext uri="{FF2B5EF4-FFF2-40B4-BE49-F238E27FC236}">
                  <a16:creationId xmlns:a16="http://schemas.microsoft.com/office/drawing/2014/main" id="{4BBBD01A-94BB-4C65-AD90-DFE450D252C3}"/>
                </a:ext>
              </a:extLst>
            </p:cNvPr>
            <p:cNvSpPr txBox="1"/>
            <p:nvPr/>
          </p:nvSpPr>
          <p:spPr>
            <a:xfrm>
              <a:off x="418771" y="1396035"/>
              <a:ext cx="2185214" cy="369332"/>
            </a:xfrm>
            <a:prstGeom prst="rect">
              <a:avLst/>
            </a:prstGeom>
            <a:noFill/>
          </p:spPr>
          <p:txBody>
            <a:bodyPr wrap="none" rtlCol="0">
              <a:spAutoFit/>
            </a:bodyPr>
            <a:lstStyle/>
            <a:p>
              <a:r>
                <a:rPr lang="de-DE" dirty="0"/>
                <a:t>(dissipative regime)</a:t>
              </a:r>
              <a:endParaRPr lang="en-DE" dirty="0"/>
            </a:p>
          </p:txBody>
        </p:sp>
      </p:grpSp>
      <p:grpSp>
        <p:nvGrpSpPr>
          <p:cNvPr id="25" name="Group 24">
            <a:extLst>
              <a:ext uri="{FF2B5EF4-FFF2-40B4-BE49-F238E27FC236}">
                <a16:creationId xmlns:a16="http://schemas.microsoft.com/office/drawing/2014/main" id="{F56A5563-11D2-45A1-B322-DDABEF4317A8}"/>
              </a:ext>
            </a:extLst>
          </p:cNvPr>
          <p:cNvGrpSpPr/>
          <p:nvPr/>
        </p:nvGrpSpPr>
        <p:grpSpPr>
          <a:xfrm>
            <a:off x="2087048" y="3577897"/>
            <a:ext cx="6096000" cy="2667022"/>
            <a:chOff x="2087048" y="3577897"/>
            <a:chExt cx="6096000" cy="2667022"/>
          </a:xfrm>
        </p:grpSpPr>
        <p:sp>
          <p:nvSpPr>
            <p:cNvPr id="21" name="Arrow: Right 20">
              <a:extLst>
                <a:ext uri="{FF2B5EF4-FFF2-40B4-BE49-F238E27FC236}">
                  <a16:creationId xmlns:a16="http://schemas.microsoft.com/office/drawing/2014/main" id="{B256BB13-AAFE-4E37-B3EF-606C409B8764}"/>
                </a:ext>
              </a:extLst>
            </p:cNvPr>
            <p:cNvSpPr/>
            <p:nvPr/>
          </p:nvSpPr>
          <p:spPr>
            <a:xfrm rot="5400000">
              <a:off x="4649770" y="3746910"/>
              <a:ext cx="970554" cy="632527"/>
            </a:xfrm>
            <a:prstGeom prst="rightArrow">
              <a:avLst/>
            </a:prstGeom>
            <a:solidFill>
              <a:srgbClr val="4B6CBE"/>
            </a:solidFill>
            <a:ln>
              <a:solidFill>
                <a:srgbClr val="4A6B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2" name="Rectangle 21">
              <a:extLst>
                <a:ext uri="{FF2B5EF4-FFF2-40B4-BE49-F238E27FC236}">
                  <a16:creationId xmlns:a16="http://schemas.microsoft.com/office/drawing/2014/main" id="{B64F4F53-A5BA-4F57-97FF-F385FAD330D0}"/>
                </a:ext>
              </a:extLst>
            </p:cNvPr>
            <p:cNvSpPr/>
            <p:nvPr/>
          </p:nvSpPr>
          <p:spPr>
            <a:xfrm>
              <a:off x="2087048" y="4803499"/>
              <a:ext cx="6096000" cy="1441420"/>
            </a:xfrm>
            <a:prstGeom prst="rect">
              <a:avLst/>
            </a:prstGeom>
          </p:spPr>
          <p:txBody>
            <a:bodyPr>
              <a:spAutoFit/>
            </a:bodyPr>
            <a:lstStyle/>
            <a:p>
              <a:pPr>
                <a:spcAft>
                  <a:spcPts val="1400"/>
                </a:spcAft>
              </a:pPr>
              <a:r>
                <a:rPr lang="en-GB" dirty="0">
                  <a:solidFill>
                    <a:srgbClr val="1A1A1A"/>
                  </a:solidFill>
                </a:rPr>
                <a:t>Blockade effect: a second photon does not experience EIT effect and that photon is scattered</a:t>
              </a:r>
            </a:p>
            <a:p>
              <a:pPr>
                <a:spcAft>
                  <a:spcPts val="600"/>
                </a:spcAft>
                <a:buNone/>
              </a:pPr>
              <a:r>
                <a:rPr lang="en-GB" sz="2000" b="1" dirty="0">
                  <a:solidFill>
                    <a:srgbClr val="B71C1C"/>
                  </a:solidFill>
                </a:rPr>
                <a:t>→  single photon transmission</a:t>
              </a:r>
              <a:r>
                <a:rPr lang="en-GB" b="1" dirty="0">
                  <a:solidFill>
                    <a:srgbClr val="B71C1C"/>
                  </a:solidFill>
                </a:rPr>
                <a:t> </a:t>
              </a:r>
              <a:r>
                <a:rPr lang="en-GB" sz="2000" b="1" dirty="0">
                  <a:solidFill>
                    <a:srgbClr val="B71C1C"/>
                  </a:solidFill>
                </a:rPr>
                <a:t>depends on the total photon number input</a:t>
              </a:r>
            </a:p>
          </p:txBody>
        </p:sp>
      </p:grpSp>
      <p:grpSp>
        <p:nvGrpSpPr>
          <p:cNvPr id="24" name="Group 23">
            <a:extLst>
              <a:ext uri="{FF2B5EF4-FFF2-40B4-BE49-F238E27FC236}">
                <a16:creationId xmlns:a16="http://schemas.microsoft.com/office/drawing/2014/main" id="{0AB0D4C5-802D-4A9F-8125-F285D410E68C}"/>
              </a:ext>
            </a:extLst>
          </p:cNvPr>
          <p:cNvGrpSpPr/>
          <p:nvPr/>
        </p:nvGrpSpPr>
        <p:grpSpPr>
          <a:xfrm>
            <a:off x="7324150" y="855162"/>
            <a:ext cx="4561858" cy="3971343"/>
            <a:chOff x="7324150" y="855162"/>
            <a:chExt cx="4561858" cy="3971343"/>
          </a:xfrm>
        </p:grpSpPr>
        <p:pic>
          <p:nvPicPr>
            <p:cNvPr id="8" name="Picture 7" descr="eit.png"/>
            <p:cNvPicPr>
              <a:picLocks noChangeAspect="1"/>
            </p:cNvPicPr>
            <p:nvPr/>
          </p:nvPicPr>
          <p:blipFill rotWithShape="1">
            <a:blip r:embed="rId4"/>
            <a:srcRect l="34899"/>
            <a:stretch/>
          </p:blipFill>
          <p:spPr>
            <a:xfrm>
              <a:off x="7689281" y="855162"/>
              <a:ext cx="4196727" cy="3971343"/>
            </a:xfrm>
            <a:prstGeom prst="rect">
              <a:avLst/>
            </a:prstGeom>
          </p:spPr>
        </p:pic>
        <p:sp>
          <p:nvSpPr>
            <p:cNvPr id="23" name="Right Brace 22">
              <a:extLst>
                <a:ext uri="{FF2B5EF4-FFF2-40B4-BE49-F238E27FC236}">
                  <a16:creationId xmlns:a16="http://schemas.microsoft.com/office/drawing/2014/main" id="{B026DDF8-BAA5-4CDD-9BED-7E5A78EE0D09}"/>
                </a:ext>
              </a:extLst>
            </p:cNvPr>
            <p:cNvSpPr/>
            <p:nvPr/>
          </p:nvSpPr>
          <p:spPr>
            <a:xfrm>
              <a:off x="7324150" y="1223853"/>
              <a:ext cx="366322" cy="2332928"/>
            </a:xfrm>
            <a:prstGeom prst="rightBrace">
              <a:avLst/>
            </a:prstGeom>
            <a:ln/>
          </p:spPr>
          <p:style>
            <a:lnRef idx="2">
              <a:schemeClr val="dk1"/>
            </a:lnRef>
            <a:fillRef idx="0">
              <a:schemeClr val="dk1"/>
            </a:fillRef>
            <a:effectRef idx="1">
              <a:schemeClr val="dk1"/>
            </a:effectRef>
            <a:fontRef idx="minor">
              <a:schemeClr val="tx1"/>
            </a:fontRef>
          </p:style>
          <p:txBody>
            <a:bodyPr rtlCol="0" anchor="ctr"/>
            <a:lstStyle/>
            <a:p>
              <a:pPr algn="ctr"/>
              <a:endParaRPr lang="en-DE"/>
            </a:p>
          </p:txBody>
        </p:sp>
      </p:grpSp>
    </p:spTree>
    <p:extLst>
      <p:ext uri="{BB962C8B-B14F-4D97-AF65-F5344CB8AC3E}">
        <p14:creationId xmlns:p14="http://schemas.microsoft.com/office/powerpoint/2010/main" val="106606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CCFCB-23A4-4843-98DD-6C3FFC952C5B}"/>
              </a:ext>
            </a:extLst>
          </p:cNvPr>
          <p:cNvSpPr>
            <a:spLocks noGrp="1"/>
          </p:cNvSpPr>
          <p:nvPr>
            <p:ph type="title"/>
          </p:nvPr>
        </p:nvSpPr>
        <p:spPr/>
        <p:txBody>
          <a:bodyPr/>
          <a:lstStyle/>
          <a:p>
            <a:r>
              <a:rPr lang="en-GB" dirty="0"/>
              <a:t>Cavity as an effective OD enhancement</a:t>
            </a:r>
            <a:endParaRPr lang="en-DE" dirty="0"/>
          </a:p>
        </p:txBody>
      </p:sp>
      <p:sp>
        <p:nvSpPr>
          <p:cNvPr id="3" name="Date Placeholder 2">
            <a:extLst>
              <a:ext uri="{FF2B5EF4-FFF2-40B4-BE49-F238E27FC236}">
                <a16:creationId xmlns:a16="http://schemas.microsoft.com/office/drawing/2014/main" id="{1E9AA863-A27F-4A8B-BD09-E683CDA804D6}"/>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F0996CC1-CCA1-4ABD-9EF2-93FA562E42C4}"/>
              </a:ext>
            </a:extLst>
          </p:cNvPr>
          <p:cNvSpPr>
            <a:spLocks noGrp="1"/>
          </p:cNvSpPr>
          <p:nvPr>
            <p:ph type="sldNum" sz="quarter" idx="12"/>
          </p:nvPr>
        </p:nvSpPr>
        <p:spPr/>
        <p:txBody>
          <a:bodyPr/>
          <a:lstStyle/>
          <a:p>
            <a:fld id="{B3A60174-2B94-408E-A26F-0A1727EEA733}" type="slidenum">
              <a:rPr lang="en-DE" smtClean="0"/>
              <a:pPr/>
              <a:t>5</a:t>
            </a:fld>
            <a:endParaRPr lang="en-DE" dirty="0"/>
          </a:p>
        </p:txBody>
      </p:sp>
      <p:sp>
        <p:nvSpPr>
          <p:cNvPr id="12" name="TextBox 11"/>
          <p:cNvSpPr txBox="1"/>
          <p:nvPr/>
        </p:nvSpPr>
        <p:spPr>
          <a:xfrm>
            <a:off x="1005840" y="4202153"/>
            <a:ext cx="4206240" cy="706860"/>
          </a:xfrm>
          <a:prstGeom prst="rect">
            <a:avLst/>
          </a:prstGeom>
          <a:noFill/>
        </p:spPr>
        <p:txBody>
          <a:bodyPr wrap="square" lIns="45720" tIns="27432" rIns="45720" bIns="27432" anchor="t">
            <a:spAutoFit/>
          </a:bodyPr>
          <a:lstStyle/>
          <a:p>
            <a:pPr>
              <a:spcAft>
                <a:spcPts val="400"/>
              </a:spcAft>
              <a:buNone/>
            </a:pPr>
            <a:r>
              <a:rPr sz="2100" b="1" i="0" dirty="0">
                <a:solidFill>
                  <a:srgbClr val="1A1A1A"/>
                </a:solidFill>
              </a:rPr>
              <a:t>Free space</a:t>
            </a:r>
          </a:p>
          <a:p>
            <a:pPr>
              <a:spcAft>
                <a:spcPts val="600"/>
              </a:spcAft>
              <a:buNone/>
            </a:pPr>
            <a:r>
              <a:rPr sz="1800" b="0" i="0" dirty="0">
                <a:solidFill>
                  <a:srgbClr val="1A1A1A"/>
                </a:solidFill>
              </a:rPr>
              <a:t>The photon crosses the cloud once</a:t>
            </a:r>
          </a:p>
        </p:txBody>
      </p:sp>
      <p:pic>
        <p:nvPicPr>
          <p:cNvPr id="8" name="Graphic 7">
            <a:extLst>
              <a:ext uri="{FF2B5EF4-FFF2-40B4-BE49-F238E27FC236}">
                <a16:creationId xmlns:a16="http://schemas.microsoft.com/office/drawing/2014/main" id="{6BD7F5AD-2068-4B35-95CE-BDD5F796E3C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59883"/>
          <a:stretch/>
        </p:blipFill>
        <p:spPr>
          <a:xfrm>
            <a:off x="995772" y="1476562"/>
            <a:ext cx="4092116" cy="2128003"/>
          </a:xfrm>
          <a:prstGeom prst="rect">
            <a:avLst/>
          </a:prstGeom>
        </p:spPr>
      </p:pic>
      <p:grpSp>
        <p:nvGrpSpPr>
          <p:cNvPr id="16" name="Group 15">
            <a:extLst>
              <a:ext uri="{FF2B5EF4-FFF2-40B4-BE49-F238E27FC236}">
                <a16:creationId xmlns:a16="http://schemas.microsoft.com/office/drawing/2014/main" id="{575113F1-272B-4D26-8D5E-1A92B62D4B1B}"/>
              </a:ext>
            </a:extLst>
          </p:cNvPr>
          <p:cNvGrpSpPr/>
          <p:nvPr/>
        </p:nvGrpSpPr>
        <p:grpSpPr>
          <a:xfrm>
            <a:off x="1018293" y="2648761"/>
            <a:ext cx="3816424" cy="2436423"/>
            <a:chOff x="9098280" y="3703320"/>
            <a:chExt cx="2880360" cy="2445191"/>
          </a:xfrm>
        </p:grpSpPr>
        <p:sp>
          <p:nvSpPr>
            <p:cNvPr id="17" name="Rounded Rectangle 197">
              <a:extLst>
                <a:ext uri="{FF2B5EF4-FFF2-40B4-BE49-F238E27FC236}">
                  <a16:creationId xmlns:a16="http://schemas.microsoft.com/office/drawing/2014/main" id="{91095F77-47EC-4974-A46E-CE3F3F1F2BD2}"/>
                </a:ext>
              </a:extLst>
            </p:cNvPr>
            <p:cNvSpPr/>
            <p:nvPr/>
          </p:nvSpPr>
          <p:spPr>
            <a:xfrm>
              <a:off x="9098280" y="3703320"/>
              <a:ext cx="2880360" cy="2445191"/>
            </a:xfrm>
            <a:prstGeom prst="roundRect">
              <a:avLst>
                <a:gd name="adj" fmla="val 6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a:extLst>
                <a:ext uri="{FF2B5EF4-FFF2-40B4-BE49-F238E27FC236}">
                  <a16:creationId xmlns:a16="http://schemas.microsoft.com/office/drawing/2014/main" id="{0DC96AA3-B428-46C8-9696-1EA88A331FF1}"/>
                </a:ext>
              </a:extLst>
            </p:cNvPr>
            <p:cNvSpPr txBox="1"/>
            <p:nvPr/>
          </p:nvSpPr>
          <p:spPr>
            <a:xfrm>
              <a:off x="9235440" y="3794760"/>
              <a:ext cx="2651760" cy="1970680"/>
            </a:xfrm>
            <a:prstGeom prst="rect">
              <a:avLst/>
            </a:prstGeom>
            <a:noFill/>
            <a:effectLst>
              <a:reflection endPos="0" dist="50800" dir="5400000" sy="-100000" algn="bl" rotWithShape="0"/>
            </a:effectLst>
          </p:spPr>
          <p:txBody>
            <a:bodyPr wrap="square" lIns="45720" tIns="27432" rIns="45720" bIns="27432" anchor="t">
              <a:spAutoFit/>
            </a:bodyPr>
            <a:lstStyle/>
            <a:p>
              <a:pPr>
                <a:spcAft>
                  <a:spcPts val="600"/>
                </a:spcAft>
                <a:buNone/>
              </a:pPr>
              <a:r>
                <a:rPr sz="1900" b="1" i="0" dirty="0">
                  <a:solidFill>
                    <a:srgbClr val="B71C1C"/>
                  </a:solidFill>
                </a:rPr>
                <a:t>Limitations</a:t>
              </a:r>
            </a:p>
            <a:p>
              <a:pPr>
                <a:spcAft>
                  <a:spcPts val="600"/>
                </a:spcAft>
                <a:buNone/>
              </a:pPr>
              <a:r>
                <a:rPr lang="de-DE" sz="1500" b="0" i="0" dirty="0">
                  <a:solidFill>
                    <a:srgbClr val="1A1A1A"/>
                  </a:solidFill>
                </a:rPr>
                <a:t>Limited single photon capabilities</a:t>
              </a:r>
            </a:p>
            <a:p>
              <a:pPr>
                <a:spcAft>
                  <a:spcPts val="600"/>
                </a:spcAft>
                <a:buNone/>
              </a:pPr>
              <a:r>
                <a:rPr lang="de-DE" sz="1500" b="0" i="0" dirty="0">
                  <a:solidFill>
                    <a:srgbClr val="1A1A1A"/>
                  </a:solidFill>
                </a:rPr>
                <a:t>Atom-light interaction strength is set by optical depth of the cloud</a:t>
              </a:r>
            </a:p>
            <a:p>
              <a:pPr>
                <a:spcAft>
                  <a:spcPts val="600"/>
                </a:spcAft>
                <a:buNone/>
              </a:pPr>
              <a:r>
                <a:rPr lang="de-DE" sz="1500" b="0" i="0" dirty="0">
                  <a:solidFill>
                    <a:srgbClr val="1A1A1A"/>
                  </a:solidFill>
                </a:rPr>
                <a:t>Increasing it by r</a:t>
              </a:r>
              <a:r>
                <a:rPr sz="1500" b="0" i="0" dirty="0" err="1">
                  <a:solidFill>
                    <a:srgbClr val="1A1A1A"/>
                  </a:solidFill>
                </a:rPr>
                <a:t>aising</a:t>
              </a:r>
              <a:r>
                <a:rPr sz="1500" b="0" i="0" dirty="0">
                  <a:solidFill>
                    <a:srgbClr val="1A1A1A"/>
                  </a:solidFill>
                </a:rPr>
                <a:t> the density adds </a:t>
              </a:r>
              <a:r>
                <a:rPr lang="de-DE" sz="1500" b="0" i="0" dirty="0">
                  <a:solidFill>
                    <a:srgbClr val="1A1A1A"/>
                  </a:solidFill>
                </a:rPr>
                <a:t>collisional </a:t>
              </a:r>
              <a:r>
                <a:rPr sz="1500" b="0" i="0" dirty="0">
                  <a:solidFill>
                    <a:srgbClr val="1A1A1A"/>
                  </a:solidFill>
                </a:rPr>
                <a:t>dephasing and Rydberg molecule formation.</a:t>
              </a:r>
            </a:p>
          </p:txBody>
        </p:sp>
      </p:grpSp>
      <p:grpSp>
        <p:nvGrpSpPr>
          <p:cNvPr id="9" name="Group 8">
            <a:extLst>
              <a:ext uri="{FF2B5EF4-FFF2-40B4-BE49-F238E27FC236}">
                <a16:creationId xmlns:a16="http://schemas.microsoft.com/office/drawing/2014/main" id="{043E72C2-FBF5-48FA-8CD2-E77EE1C8AB12}"/>
              </a:ext>
            </a:extLst>
          </p:cNvPr>
          <p:cNvGrpSpPr/>
          <p:nvPr/>
        </p:nvGrpSpPr>
        <p:grpSpPr>
          <a:xfrm>
            <a:off x="5375920" y="1556792"/>
            <a:ext cx="5976663" cy="4608512"/>
            <a:chOff x="5375920" y="1556792"/>
            <a:chExt cx="5976663" cy="4608512"/>
          </a:xfrm>
        </p:grpSpPr>
        <p:sp>
          <p:nvSpPr>
            <p:cNvPr id="13" name="TextBox 12"/>
            <p:cNvSpPr txBox="1"/>
            <p:nvPr/>
          </p:nvSpPr>
          <p:spPr>
            <a:xfrm>
              <a:off x="5760720" y="4202153"/>
              <a:ext cx="5394960" cy="983859"/>
            </a:xfrm>
            <a:prstGeom prst="rect">
              <a:avLst/>
            </a:prstGeom>
            <a:noFill/>
          </p:spPr>
          <p:txBody>
            <a:bodyPr wrap="square" lIns="45720" tIns="27432" rIns="45720" bIns="27432" anchor="t">
              <a:spAutoFit/>
            </a:bodyPr>
            <a:lstStyle/>
            <a:p>
              <a:pPr>
                <a:spcAft>
                  <a:spcPts val="400"/>
                </a:spcAft>
                <a:buNone/>
              </a:pPr>
              <a:r>
                <a:rPr sz="2100" b="1" i="0" dirty="0">
                  <a:solidFill>
                    <a:srgbClr val="1A1A1A"/>
                  </a:solidFill>
                </a:rPr>
                <a:t>Ring cavity</a:t>
              </a:r>
            </a:p>
            <a:p>
              <a:pPr>
                <a:spcAft>
                  <a:spcPts val="600"/>
                </a:spcAft>
                <a:buNone/>
              </a:pPr>
              <a:r>
                <a:rPr sz="1800" b="0" i="0" dirty="0">
                  <a:solidFill>
                    <a:srgbClr val="1A1A1A"/>
                  </a:solidFill>
                </a:rPr>
                <a:t>The photon makes about F/</a:t>
              </a:r>
              <a:r>
                <a:rPr lang="de-DE" sz="1800" b="0" i="0" dirty="0">
                  <a:solidFill>
                    <a:srgbClr val="1A1A1A"/>
                  </a:solidFill>
                </a:rPr>
                <a:t>2</a:t>
              </a:r>
              <a:r>
                <a:rPr sz="1800" b="0" i="0" dirty="0">
                  <a:solidFill>
                    <a:srgbClr val="1A1A1A"/>
                  </a:solidFill>
                </a:rPr>
                <a:t>π round trips through the same atoms.</a:t>
              </a:r>
            </a:p>
          </p:txBody>
        </p:sp>
        <p:pic>
          <p:nvPicPr>
            <p:cNvPr id="6" name="Graphic 5">
              <a:extLst>
                <a:ext uri="{FF2B5EF4-FFF2-40B4-BE49-F238E27FC236}">
                  <a16:creationId xmlns:a16="http://schemas.microsoft.com/office/drawing/2014/main" id="{F074181A-7D21-499A-8C9F-7A7BBAFCE8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23444" y="5437629"/>
              <a:ext cx="2478028" cy="727675"/>
            </a:xfrm>
            <a:prstGeom prst="rect">
              <a:avLst/>
            </a:prstGeom>
          </p:spPr>
        </p:pic>
        <p:pic>
          <p:nvPicPr>
            <p:cNvPr id="19" name="Graphic 18">
              <a:extLst>
                <a:ext uri="{FF2B5EF4-FFF2-40B4-BE49-F238E27FC236}">
                  <a16:creationId xmlns:a16="http://schemas.microsoft.com/office/drawing/2014/main" id="{2A107BA0-C8ED-46C1-8D0B-A0D82E3A3FF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41448" r="-40"/>
            <a:stretch/>
          </p:blipFill>
          <p:spPr>
            <a:xfrm>
              <a:off x="5375920" y="1556792"/>
              <a:ext cx="5976663" cy="2128003"/>
            </a:xfrm>
            <a:prstGeom prst="rect">
              <a:avLst/>
            </a:prstGeom>
          </p:spPr>
        </p:pic>
      </p:grpSp>
    </p:spTree>
    <p:extLst>
      <p:ext uri="{BB962C8B-B14F-4D97-AF65-F5344CB8AC3E}">
        <p14:creationId xmlns:p14="http://schemas.microsoft.com/office/powerpoint/2010/main" val="101269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224E4-33E0-4ABF-9B02-C82292C7399D}"/>
              </a:ext>
            </a:extLst>
          </p:cNvPr>
          <p:cNvSpPr>
            <a:spLocks noGrp="1"/>
          </p:cNvSpPr>
          <p:nvPr>
            <p:ph type="title"/>
          </p:nvPr>
        </p:nvSpPr>
        <p:spPr/>
        <p:txBody>
          <a:bodyPr/>
          <a:lstStyle/>
          <a:p>
            <a:r>
              <a:rPr lang="de-DE" dirty="0"/>
              <a:t>Experiment Upgrade</a:t>
            </a:r>
            <a:endParaRPr lang="en-DE" dirty="0"/>
          </a:p>
        </p:txBody>
      </p:sp>
      <p:sp>
        <p:nvSpPr>
          <p:cNvPr id="3" name="Date Placeholder 2">
            <a:extLst>
              <a:ext uri="{FF2B5EF4-FFF2-40B4-BE49-F238E27FC236}">
                <a16:creationId xmlns:a16="http://schemas.microsoft.com/office/drawing/2014/main" id="{4B179F80-4BFB-4180-A638-232039C8F723}"/>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A21F56C0-555E-4D7E-8828-A90DD0E68EE2}"/>
              </a:ext>
            </a:extLst>
          </p:cNvPr>
          <p:cNvSpPr>
            <a:spLocks noGrp="1"/>
          </p:cNvSpPr>
          <p:nvPr>
            <p:ph type="sldNum" sz="quarter" idx="12"/>
          </p:nvPr>
        </p:nvSpPr>
        <p:spPr/>
        <p:txBody>
          <a:bodyPr/>
          <a:lstStyle/>
          <a:p>
            <a:fld id="{B3A60174-2B94-408E-A26F-0A1727EEA733}" type="slidenum">
              <a:rPr lang="en-DE" smtClean="0"/>
              <a:pPr/>
              <a:t>6</a:t>
            </a:fld>
            <a:endParaRPr lang="en-DE" dirty="0"/>
          </a:p>
        </p:txBody>
      </p:sp>
      <p:grpSp>
        <p:nvGrpSpPr>
          <p:cNvPr id="44" name="Group 43">
            <a:extLst>
              <a:ext uri="{FF2B5EF4-FFF2-40B4-BE49-F238E27FC236}">
                <a16:creationId xmlns:a16="http://schemas.microsoft.com/office/drawing/2014/main" id="{502D9EE8-FB92-4F7C-ABA3-D2BB84BB1B6E}"/>
              </a:ext>
            </a:extLst>
          </p:cNvPr>
          <p:cNvGrpSpPr/>
          <p:nvPr/>
        </p:nvGrpSpPr>
        <p:grpSpPr>
          <a:xfrm>
            <a:off x="479376" y="1306299"/>
            <a:ext cx="10010546" cy="4245401"/>
            <a:chOff x="1090727" y="1144486"/>
            <a:chExt cx="10010546" cy="4245401"/>
          </a:xfrm>
        </p:grpSpPr>
        <p:grpSp>
          <p:nvGrpSpPr>
            <p:cNvPr id="7" name="Group 6">
              <a:extLst>
                <a:ext uri="{FF2B5EF4-FFF2-40B4-BE49-F238E27FC236}">
                  <a16:creationId xmlns:a16="http://schemas.microsoft.com/office/drawing/2014/main" id="{6077BB0C-67D7-4654-995A-A063A517679F}"/>
                </a:ext>
              </a:extLst>
            </p:cNvPr>
            <p:cNvGrpSpPr/>
            <p:nvPr/>
          </p:nvGrpSpPr>
          <p:grpSpPr>
            <a:xfrm>
              <a:off x="1090727" y="1144486"/>
              <a:ext cx="10010546" cy="4245401"/>
              <a:chOff x="1023402" y="20572254"/>
              <a:chExt cx="15633094" cy="7054214"/>
            </a:xfrm>
          </p:grpSpPr>
          <p:pic>
            <p:nvPicPr>
              <p:cNvPr id="8" name="Picture 7">
                <a:extLst>
                  <a:ext uri="{FF2B5EF4-FFF2-40B4-BE49-F238E27FC236}">
                    <a16:creationId xmlns:a16="http://schemas.microsoft.com/office/drawing/2014/main" id="{D97B28EF-4013-42CF-94B7-D8E963E472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3402" y="20572254"/>
                <a:ext cx="12540825" cy="7054214"/>
              </a:xfrm>
              <a:prstGeom prst="rect">
                <a:avLst/>
              </a:prstGeom>
            </p:spPr>
          </p:pic>
          <p:grpSp>
            <p:nvGrpSpPr>
              <p:cNvPr id="10" name="Group 9">
                <a:extLst>
                  <a:ext uri="{FF2B5EF4-FFF2-40B4-BE49-F238E27FC236}">
                    <a16:creationId xmlns:a16="http://schemas.microsoft.com/office/drawing/2014/main" id="{9C7E1284-602E-44F9-B9D6-2C3DE8AD3702}"/>
                  </a:ext>
                </a:extLst>
              </p:cNvPr>
              <p:cNvGrpSpPr/>
              <p:nvPr/>
            </p:nvGrpSpPr>
            <p:grpSpPr>
              <a:xfrm>
                <a:off x="9292636" y="24112095"/>
                <a:ext cx="7363860" cy="3470387"/>
                <a:chOff x="3114334" y="5396377"/>
                <a:chExt cx="4707599" cy="2088325"/>
              </a:xfrm>
            </p:grpSpPr>
            <p:grpSp>
              <p:nvGrpSpPr>
                <p:cNvPr id="14" name="Group 13">
                  <a:extLst>
                    <a:ext uri="{FF2B5EF4-FFF2-40B4-BE49-F238E27FC236}">
                      <a16:creationId xmlns:a16="http://schemas.microsoft.com/office/drawing/2014/main" id="{BE78989D-55CF-4E96-8C3A-CFBB6C4B2D9C}"/>
                    </a:ext>
                  </a:extLst>
                </p:cNvPr>
                <p:cNvGrpSpPr/>
                <p:nvPr/>
              </p:nvGrpSpPr>
              <p:grpSpPr>
                <a:xfrm>
                  <a:off x="3114334" y="5396377"/>
                  <a:ext cx="4707599" cy="2088325"/>
                  <a:chOff x="8768251" y="6415763"/>
                  <a:chExt cx="4707599" cy="2088325"/>
                </a:xfrm>
              </p:grpSpPr>
              <p:sp>
                <p:nvSpPr>
                  <p:cNvPr id="16" name="TextBox 369">
                    <a:extLst>
                      <a:ext uri="{FF2B5EF4-FFF2-40B4-BE49-F238E27FC236}">
                        <a16:creationId xmlns:a16="http://schemas.microsoft.com/office/drawing/2014/main" id="{53090538-CE27-4247-873A-ED75EFE15E32}"/>
                      </a:ext>
                    </a:extLst>
                  </p:cNvPr>
                  <p:cNvSpPr txBox="1">
                    <a:spLocks noChangeAspect="1"/>
                  </p:cNvSpPr>
                  <p:nvPr/>
                </p:nvSpPr>
                <p:spPr>
                  <a:xfrm>
                    <a:off x="11280437" y="7827058"/>
                    <a:ext cx="2195413" cy="6770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900" dirty="0"/>
                      <a:t>Rectangular cavity (out of vacuum)</a:t>
                    </a:r>
                  </a:p>
                </p:txBody>
              </p:sp>
              <p:sp>
                <p:nvSpPr>
                  <p:cNvPr id="17" name="TextBox 371">
                    <a:extLst>
                      <a:ext uri="{FF2B5EF4-FFF2-40B4-BE49-F238E27FC236}">
                        <a16:creationId xmlns:a16="http://schemas.microsoft.com/office/drawing/2014/main" id="{69B9DD19-2382-4441-8688-E4673FA643F1}"/>
                      </a:ext>
                    </a:extLst>
                  </p:cNvPr>
                  <p:cNvSpPr txBox="1">
                    <a:spLocks noChangeAspect="1"/>
                  </p:cNvSpPr>
                  <p:nvPr/>
                </p:nvSpPr>
                <p:spPr>
                  <a:xfrm>
                    <a:off x="8768251" y="6415763"/>
                    <a:ext cx="2203342" cy="3846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900" dirty="0"/>
                      <a:t>Science Chamber</a:t>
                    </a:r>
                  </a:p>
                </p:txBody>
              </p:sp>
            </p:grpSp>
            <p:cxnSp>
              <p:nvCxnSpPr>
                <p:cNvPr id="15" name="Straight Arrow Connector 14">
                  <a:extLst>
                    <a:ext uri="{FF2B5EF4-FFF2-40B4-BE49-F238E27FC236}">
                      <a16:creationId xmlns:a16="http://schemas.microsoft.com/office/drawing/2014/main" id="{6A41A05A-87B3-4934-AFEA-58078423D140}"/>
                    </a:ext>
                  </a:extLst>
                </p:cNvPr>
                <p:cNvCxnSpPr>
                  <a:cxnSpLocks/>
                </p:cNvCxnSpPr>
                <p:nvPr/>
              </p:nvCxnSpPr>
              <p:spPr>
                <a:xfrm flipH="1" flipV="1">
                  <a:off x="4703349" y="6617279"/>
                  <a:ext cx="948868" cy="441935"/>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grpSp>
        </p:grpSp>
        <p:sp>
          <p:nvSpPr>
            <p:cNvPr id="39" name="TextBox 371">
              <a:extLst>
                <a:ext uri="{FF2B5EF4-FFF2-40B4-BE49-F238E27FC236}">
                  <a16:creationId xmlns:a16="http://schemas.microsoft.com/office/drawing/2014/main" id="{D255EB45-7527-4BB0-AA1C-D3355CFCC461}"/>
                </a:ext>
              </a:extLst>
            </p:cNvPr>
            <p:cNvSpPr txBox="1">
              <a:spLocks noChangeAspect="1"/>
            </p:cNvSpPr>
            <p:nvPr/>
          </p:nvSpPr>
          <p:spPr>
            <a:xfrm>
              <a:off x="4642223" y="4937878"/>
              <a:ext cx="2206992" cy="3847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900" dirty="0"/>
                <a:t>Probe beam</a:t>
              </a:r>
            </a:p>
          </p:txBody>
        </p:sp>
        <p:cxnSp>
          <p:nvCxnSpPr>
            <p:cNvPr id="40" name="Straight Arrow Connector 39">
              <a:extLst>
                <a:ext uri="{FF2B5EF4-FFF2-40B4-BE49-F238E27FC236}">
                  <a16:creationId xmlns:a16="http://schemas.microsoft.com/office/drawing/2014/main" id="{55836CBA-B697-4E07-A14C-2561BCD7A8D3}"/>
                </a:ext>
              </a:extLst>
            </p:cNvPr>
            <p:cNvCxnSpPr>
              <a:cxnSpLocks/>
            </p:cNvCxnSpPr>
            <p:nvPr/>
          </p:nvCxnSpPr>
          <p:spPr>
            <a:xfrm flipV="1">
              <a:off x="5996786" y="4585927"/>
              <a:ext cx="581716" cy="4224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0402E47D-CF83-4D01-B5E2-C1523E81013E}"/>
              </a:ext>
            </a:extLst>
          </p:cNvPr>
          <p:cNvGrpSpPr/>
          <p:nvPr/>
        </p:nvGrpSpPr>
        <p:grpSpPr>
          <a:xfrm>
            <a:off x="6050796" y="1050569"/>
            <a:ext cx="5781646" cy="3934103"/>
            <a:chOff x="6050796" y="1050569"/>
            <a:chExt cx="5781646" cy="3934103"/>
          </a:xfrm>
        </p:grpSpPr>
        <p:grpSp>
          <p:nvGrpSpPr>
            <p:cNvPr id="37" name="Group 36">
              <a:extLst>
                <a:ext uri="{FF2B5EF4-FFF2-40B4-BE49-F238E27FC236}">
                  <a16:creationId xmlns:a16="http://schemas.microsoft.com/office/drawing/2014/main" id="{38E9065D-C6D8-4BF6-9157-C3816F582245}"/>
                </a:ext>
              </a:extLst>
            </p:cNvPr>
            <p:cNvGrpSpPr/>
            <p:nvPr/>
          </p:nvGrpSpPr>
          <p:grpSpPr>
            <a:xfrm>
              <a:off x="6050796" y="1050571"/>
              <a:ext cx="5781646" cy="3934101"/>
              <a:chOff x="6050796" y="1050571"/>
              <a:chExt cx="5781646" cy="3934101"/>
            </a:xfrm>
          </p:grpSpPr>
          <p:pic>
            <p:nvPicPr>
              <p:cNvPr id="6" name="Picture 5">
                <a:extLst>
                  <a:ext uri="{FF2B5EF4-FFF2-40B4-BE49-F238E27FC236}">
                    <a16:creationId xmlns:a16="http://schemas.microsoft.com/office/drawing/2014/main" id="{C6766772-E3E0-416C-8798-D1E04D2F1D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8192" t="66372" r="7017" b="11151"/>
              <a:stretch/>
            </p:blipFill>
            <p:spPr>
              <a:xfrm>
                <a:off x="7041974" y="1050571"/>
                <a:ext cx="4790468" cy="2443044"/>
              </a:xfrm>
              <a:prstGeom prst="rect">
                <a:avLst/>
              </a:prstGeom>
              <a:ln w="28575">
                <a:solidFill>
                  <a:srgbClr val="3761B7"/>
                </a:solidFill>
              </a:ln>
            </p:spPr>
          </p:pic>
          <p:sp>
            <p:nvSpPr>
              <p:cNvPr id="30" name="Rectangle 29">
                <a:extLst>
                  <a:ext uri="{FF2B5EF4-FFF2-40B4-BE49-F238E27FC236}">
                    <a16:creationId xmlns:a16="http://schemas.microsoft.com/office/drawing/2014/main" id="{67544864-A92F-4FDB-AE1C-88710FDD44C2}"/>
                  </a:ext>
                </a:extLst>
              </p:cNvPr>
              <p:cNvSpPr/>
              <p:nvPr/>
            </p:nvSpPr>
            <p:spPr>
              <a:xfrm>
                <a:off x="6050796" y="3894994"/>
                <a:ext cx="1800200" cy="1089678"/>
              </a:xfrm>
              <a:prstGeom prst="rect">
                <a:avLst/>
              </a:prstGeom>
              <a:noFill/>
              <a:ln>
                <a:solidFill>
                  <a:srgbClr val="3761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cxnSp>
            <p:nvCxnSpPr>
              <p:cNvPr id="33" name="Straight Connector 32">
                <a:extLst>
                  <a:ext uri="{FF2B5EF4-FFF2-40B4-BE49-F238E27FC236}">
                    <a16:creationId xmlns:a16="http://schemas.microsoft.com/office/drawing/2014/main" id="{DDA70F0D-EDA6-4D4A-A282-7A516BFD1F1D}"/>
                  </a:ext>
                </a:extLst>
              </p:cNvPr>
              <p:cNvCxnSpPr>
                <a:cxnSpLocks/>
              </p:cNvCxnSpPr>
              <p:nvPr/>
            </p:nvCxnSpPr>
            <p:spPr>
              <a:xfrm flipV="1">
                <a:off x="7841391" y="3493615"/>
                <a:ext cx="3991051" cy="1491057"/>
              </a:xfrm>
              <a:prstGeom prst="line">
                <a:avLst/>
              </a:prstGeom>
              <a:ln>
                <a:solidFill>
                  <a:srgbClr val="3761B7"/>
                </a:solidFill>
              </a:ln>
            </p:spPr>
            <p:style>
              <a:lnRef idx="1">
                <a:schemeClr val="accent1"/>
              </a:lnRef>
              <a:fillRef idx="0">
                <a:schemeClr val="accent1"/>
              </a:fillRef>
              <a:effectRef idx="0">
                <a:schemeClr val="accent1"/>
              </a:effectRef>
              <a:fontRef idx="minor">
                <a:schemeClr val="tx1"/>
              </a:fontRef>
            </p:style>
          </p:cxnSp>
        </p:grpSp>
        <p:cxnSp>
          <p:nvCxnSpPr>
            <p:cNvPr id="35" name="Straight Connector 34">
              <a:extLst>
                <a:ext uri="{FF2B5EF4-FFF2-40B4-BE49-F238E27FC236}">
                  <a16:creationId xmlns:a16="http://schemas.microsoft.com/office/drawing/2014/main" id="{D1EFE84C-FEDB-488A-B28D-BC5E927EADBF}"/>
                </a:ext>
              </a:extLst>
            </p:cNvPr>
            <p:cNvCxnSpPr>
              <a:cxnSpLocks/>
            </p:cNvCxnSpPr>
            <p:nvPr/>
          </p:nvCxnSpPr>
          <p:spPr>
            <a:xfrm flipV="1">
              <a:off x="6050796" y="1050569"/>
              <a:ext cx="991178" cy="2844425"/>
            </a:xfrm>
            <a:prstGeom prst="line">
              <a:avLst/>
            </a:prstGeom>
            <a:ln>
              <a:solidFill>
                <a:srgbClr val="3761B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205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415BF-F90C-457B-8DDC-0FDBD3316FCE}"/>
              </a:ext>
            </a:extLst>
          </p:cNvPr>
          <p:cNvSpPr>
            <a:spLocks noGrp="1"/>
          </p:cNvSpPr>
          <p:nvPr>
            <p:ph type="title"/>
          </p:nvPr>
        </p:nvSpPr>
        <p:spPr/>
        <p:txBody>
          <a:bodyPr/>
          <a:lstStyle/>
          <a:p>
            <a:r>
              <a:t>Ring cavity design</a:t>
            </a:r>
            <a:endParaRPr lang="en-DE"/>
          </a:p>
        </p:txBody>
      </p:sp>
      <p:sp>
        <p:nvSpPr>
          <p:cNvPr id="3" name="Date Placeholder 2">
            <a:extLst>
              <a:ext uri="{FF2B5EF4-FFF2-40B4-BE49-F238E27FC236}">
                <a16:creationId xmlns:a16="http://schemas.microsoft.com/office/drawing/2014/main" id="{23D1120D-01FC-4207-8B89-433745D27E96}"/>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EDD37C51-9BEB-4154-95FE-1FBD935A6E77}"/>
              </a:ext>
            </a:extLst>
          </p:cNvPr>
          <p:cNvSpPr>
            <a:spLocks noGrp="1"/>
          </p:cNvSpPr>
          <p:nvPr>
            <p:ph type="sldNum" sz="quarter" idx="12"/>
          </p:nvPr>
        </p:nvSpPr>
        <p:spPr/>
        <p:txBody>
          <a:bodyPr/>
          <a:lstStyle/>
          <a:p>
            <a:fld id="{B3A60174-2B94-408E-A26F-0A1727EEA733}" type="slidenum">
              <a:rPr lang="en-DE" smtClean="0"/>
              <a:pPr/>
              <a:t>7</a:t>
            </a:fld>
            <a:endParaRPr lang="en-DE" dirty="0"/>
          </a:p>
        </p:txBody>
      </p:sp>
      <p:sp>
        <p:nvSpPr>
          <p:cNvPr id="7" name="TextBox 6"/>
          <p:cNvSpPr txBox="1"/>
          <p:nvPr/>
        </p:nvSpPr>
        <p:spPr>
          <a:xfrm>
            <a:off x="8321040" y="1964619"/>
            <a:ext cx="3383280" cy="2009781"/>
          </a:xfrm>
          <a:prstGeom prst="rect">
            <a:avLst/>
          </a:prstGeom>
          <a:noFill/>
        </p:spPr>
        <p:txBody>
          <a:bodyPr wrap="square" lIns="45720" tIns="27432" rIns="45720" bIns="27432" anchor="t">
            <a:spAutoFit/>
          </a:bodyPr>
          <a:lstStyle/>
          <a:p>
            <a:pPr marL="285750" indent="-285750">
              <a:spcAft>
                <a:spcPts val="1000"/>
              </a:spcAft>
              <a:buFont typeface="Arial"/>
              <a:buChar char="•"/>
            </a:pPr>
            <a:r>
              <a:rPr sz="1700" b="0" i="0" dirty="0">
                <a:solidFill>
                  <a:srgbClr val="1A1A1A"/>
                </a:solidFill>
              </a:rPr>
              <a:t>Four custom mirrors</a:t>
            </a:r>
          </a:p>
          <a:p>
            <a:pPr marL="285750" indent="-285750">
              <a:spcAft>
                <a:spcPts val="1000"/>
              </a:spcAft>
              <a:buFont typeface="Arial"/>
              <a:buChar char="•"/>
            </a:pPr>
            <a:r>
              <a:rPr sz="1700" b="0" i="0" dirty="0">
                <a:solidFill>
                  <a:srgbClr val="1A1A1A"/>
                </a:solidFill>
              </a:rPr>
              <a:t>Two intra-cavity lenses </a:t>
            </a:r>
            <a:endParaRPr lang="de-DE" sz="1700" b="0" i="0" dirty="0">
              <a:solidFill>
                <a:srgbClr val="1A1A1A"/>
              </a:solidFill>
            </a:endParaRPr>
          </a:p>
          <a:p>
            <a:pPr marL="285750" indent="-285750">
              <a:spcAft>
                <a:spcPts val="1000"/>
              </a:spcAft>
              <a:buFont typeface="Arial"/>
              <a:buChar char="•"/>
            </a:pPr>
            <a:r>
              <a:rPr lang="en-GB" sz="1700" dirty="0">
                <a:solidFill>
                  <a:srgbClr val="1A1A1A"/>
                </a:solidFill>
              </a:rPr>
              <a:t>Piezo-actuated mount and a linear piezo</a:t>
            </a:r>
            <a:endParaRPr sz="1700" b="0" i="0" dirty="0">
              <a:solidFill>
                <a:srgbClr val="1A1A1A"/>
              </a:solidFill>
            </a:endParaRPr>
          </a:p>
          <a:p>
            <a:pPr marL="285750" indent="-285750">
              <a:spcAft>
                <a:spcPts val="1000"/>
              </a:spcAft>
              <a:buFont typeface="Arial"/>
              <a:buChar char="•"/>
            </a:pPr>
            <a:r>
              <a:rPr sz="1700" b="0" i="0" dirty="0">
                <a:solidFill>
                  <a:srgbClr val="1A1A1A"/>
                </a:solidFill>
              </a:rPr>
              <a:t>One mirror raised out of plane: a non-planar ring</a:t>
            </a:r>
          </a:p>
        </p:txBody>
      </p:sp>
      <p:pic>
        <p:nvPicPr>
          <p:cNvPr id="12" name="Picture 11">
            <a:extLst>
              <a:ext uri="{FF2B5EF4-FFF2-40B4-BE49-F238E27FC236}">
                <a16:creationId xmlns:a16="http://schemas.microsoft.com/office/drawing/2014/main" id="{3167D21A-35E9-489B-B8D5-CB25763077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432" y="1844824"/>
            <a:ext cx="6775110" cy="3656074"/>
          </a:xfrm>
          <a:prstGeom prst="rect">
            <a:avLst/>
          </a:prstGeom>
        </p:spPr>
      </p:pic>
    </p:spTree>
    <p:extLst>
      <p:ext uri="{BB962C8B-B14F-4D97-AF65-F5344CB8AC3E}">
        <p14:creationId xmlns:p14="http://schemas.microsoft.com/office/powerpoint/2010/main" val="776370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59359-7923-4ADE-A486-787F22C4E1AA}"/>
              </a:ext>
            </a:extLst>
          </p:cNvPr>
          <p:cNvSpPr>
            <a:spLocks noGrp="1"/>
          </p:cNvSpPr>
          <p:nvPr>
            <p:ph type="title"/>
          </p:nvPr>
        </p:nvSpPr>
        <p:spPr>
          <a:xfrm>
            <a:off x="31973" y="78044"/>
            <a:ext cx="12192000" cy="576064"/>
          </a:xfrm>
        </p:spPr>
        <p:txBody>
          <a:bodyPr/>
          <a:lstStyle/>
          <a:p>
            <a:r>
              <a:rPr lang="en-US" dirty="0">
                <a:ea typeface="CMU Sans Serif"/>
                <a:cs typeface="Arial"/>
              </a:rPr>
              <a:t>Non-planar ring cavity</a:t>
            </a:r>
            <a:endParaRPr lang="en-DE" dirty="0">
              <a:solidFill>
                <a:schemeClr val="tx1"/>
              </a:solidFill>
            </a:endParaRPr>
          </a:p>
        </p:txBody>
      </p:sp>
      <p:sp>
        <p:nvSpPr>
          <p:cNvPr id="3" name="Date Placeholder 2">
            <a:extLst>
              <a:ext uri="{FF2B5EF4-FFF2-40B4-BE49-F238E27FC236}">
                <a16:creationId xmlns:a16="http://schemas.microsoft.com/office/drawing/2014/main" id="{A2FEFAA6-7733-4780-92A7-DE31633BE50C}"/>
              </a:ext>
            </a:extLst>
          </p:cNvPr>
          <p:cNvSpPr>
            <a:spLocks noGrp="1"/>
          </p:cNvSpPr>
          <p:nvPr>
            <p:ph type="dt" sz="half" idx="10"/>
          </p:nvPr>
        </p:nvSpPr>
        <p:spPr>
          <a:xfrm>
            <a:off x="45720" y="6492240"/>
            <a:ext cx="2743200" cy="365760"/>
          </a:xfrm>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C99D8C98-8F22-4E8E-BF77-799AE3308600}"/>
              </a:ext>
            </a:extLst>
          </p:cNvPr>
          <p:cNvSpPr>
            <a:spLocks noGrp="1"/>
          </p:cNvSpPr>
          <p:nvPr>
            <p:ph type="sldNum" sz="quarter" idx="12"/>
          </p:nvPr>
        </p:nvSpPr>
        <p:spPr>
          <a:xfrm>
            <a:off x="9400032" y="6492240"/>
            <a:ext cx="2743200" cy="365760"/>
          </a:xfrm>
        </p:spPr>
        <p:txBody>
          <a:bodyPr/>
          <a:lstStyle/>
          <a:p>
            <a:fld id="{B3A60174-2B94-408E-A26F-0A1727EEA733}" type="slidenum">
              <a:rPr lang="en-DE" smtClean="0"/>
              <a:pPr/>
              <a:t>8</a:t>
            </a:fld>
            <a:endParaRPr lang="en-DE" dirty="0"/>
          </a:p>
        </p:txBody>
      </p:sp>
      <p:pic>
        <p:nvPicPr>
          <p:cNvPr id="20" name="Picture 19">
            <a:extLst>
              <a:ext uri="{FF2B5EF4-FFF2-40B4-BE49-F238E27FC236}">
                <a16:creationId xmlns:a16="http://schemas.microsoft.com/office/drawing/2014/main" id="{29D43EF6-67B2-4578-8795-2DA2BB6A63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0096" y="911943"/>
            <a:ext cx="4160520" cy="2708671"/>
          </a:xfrm>
          <a:prstGeom prst="rect">
            <a:avLst/>
          </a:prstGeom>
        </p:spPr>
      </p:pic>
      <p:sp>
        <p:nvSpPr>
          <p:cNvPr id="21" name="TextBox 20"/>
          <p:cNvSpPr txBox="1"/>
          <p:nvPr/>
        </p:nvSpPr>
        <p:spPr>
          <a:xfrm>
            <a:off x="449640" y="911943"/>
            <a:ext cx="5989320" cy="1542987"/>
          </a:xfrm>
          <a:prstGeom prst="rect">
            <a:avLst/>
          </a:prstGeom>
          <a:noFill/>
        </p:spPr>
        <p:txBody>
          <a:bodyPr wrap="square" lIns="45720" tIns="27432" rIns="45720" bIns="27432" anchor="t">
            <a:spAutoFit/>
          </a:bodyPr>
          <a:lstStyle/>
          <a:p>
            <a:pPr>
              <a:spcAft>
                <a:spcPts val="800"/>
              </a:spcAft>
              <a:buNone/>
            </a:pPr>
            <a:r>
              <a:rPr sz="2100" b="1" i="0" dirty="0">
                <a:solidFill>
                  <a:srgbClr val="1E54AE"/>
                </a:solidFill>
              </a:rPr>
              <a:t>Why fold the ring out of plane?</a:t>
            </a:r>
          </a:p>
          <a:p>
            <a:pPr marL="285750" indent="-285750">
              <a:spcAft>
                <a:spcPts val="300"/>
              </a:spcAft>
              <a:buFont typeface="Arial"/>
              <a:buChar char="•"/>
            </a:pPr>
            <a:r>
              <a:rPr sz="1600" b="0" i="0" dirty="0">
                <a:solidFill>
                  <a:srgbClr val="1A1A1A"/>
                </a:solidFill>
              </a:rPr>
              <a:t>A planar ring has linear </a:t>
            </a:r>
            <a:r>
              <a:rPr sz="1600" b="0" i="0" dirty="0" err="1">
                <a:solidFill>
                  <a:srgbClr val="1A1A1A"/>
                </a:solidFill>
              </a:rPr>
              <a:t>eigenpolarisations</a:t>
            </a:r>
            <a:endParaRPr sz="1600" b="0" i="0" dirty="0">
              <a:solidFill>
                <a:srgbClr val="1A1A1A"/>
              </a:solidFill>
            </a:endParaRPr>
          </a:p>
          <a:p>
            <a:pPr marL="285750" indent="-285750">
              <a:spcAft>
                <a:spcPts val="300"/>
              </a:spcAft>
              <a:buFont typeface="Arial"/>
              <a:buChar char="•"/>
            </a:pPr>
            <a:r>
              <a:rPr sz="1600" b="0" i="0" dirty="0">
                <a:solidFill>
                  <a:srgbClr val="1A1A1A"/>
                </a:solidFill>
              </a:rPr>
              <a:t>The transition we drive needs σ</a:t>
            </a:r>
            <a:r>
              <a:rPr sz="1600" b="0" i="0" baseline="30000" dirty="0">
                <a:solidFill>
                  <a:srgbClr val="1A1A1A"/>
                </a:solidFill>
              </a:rPr>
              <a:t>+</a:t>
            </a:r>
            <a:r>
              <a:rPr sz="1600" b="0" i="0" dirty="0">
                <a:solidFill>
                  <a:srgbClr val="1A1A1A"/>
                </a:solidFill>
              </a:rPr>
              <a:t> light</a:t>
            </a:r>
          </a:p>
          <a:p>
            <a:pPr marL="285750" indent="-285750">
              <a:spcAft>
                <a:spcPts val="1400"/>
              </a:spcAft>
              <a:buFont typeface="Arial"/>
              <a:buChar char="•"/>
            </a:pPr>
            <a:r>
              <a:rPr sz="1600" b="0" i="0" dirty="0">
                <a:solidFill>
                  <a:srgbClr val="1A1A1A"/>
                </a:solidFill>
              </a:rPr>
              <a:t>Folding adds a geometric phase → σ</a:t>
            </a:r>
            <a:r>
              <a:rPr sz="1600" b="0" i="0" baseline="30000" dirty="0">
                <a:solidFill>
                  <a:srgbClr val="1A1A1A"/>
                </a:solidFill>
              </a:rPr>
              <a:t>+</a:t>
            </a:r>
            <a:r>
              <a:rPr sz="1600" b="0" i="0" dirty="0">
                <a:solidFill>
                  <a:srgbClr val="1A1A1A"/>
                </a:solidFill>
              </a:rPr>
              <a:t> becomes an eigenmode</a:t>
            </a:r>
          </a:p>
        </p:txBody>
      </p:sp>
      <p:sp>
        <p:nvSpPr>
          <p:cNvPr id="12" name="Rectangle 11">
            <a:extLst>
              <a:ext uri="{FF2B5EF4-FFF2-40B4-BE49-F238E27FC236}">
                <a16:creationId xmlns:a16="http://schemas.microsoft.com/office/drawing/2014/main" id="{E27EA387-A10C-4B1D-B760-91AA1188CDCE}"/>
              </a:ext>
            </a:extLst>
          </p:cNvPr>
          <p:cNvSpPr/>
          <p:nvPr/>
        </p:nvSpPr>
        <p:spPr>
          <a:xfrm>
            <a:off x="358140" y="2626239"/>
            <a:ext cx="6096000" cy="2718693"/>
          </a:xfrm>
          <a:prstGeom prst="rect">
            <a:avLst/>
          </a:prstGeom>
        </p:spPr>
        <p:txBody>
          <a:bodyPr wrap="square">
            <a:spAutoFit/>
          </a:bodyPr>
          <a:lstStyle/>
          <a:p>
            <a:pPr>
              <a:spcAft>
                <a:spcPts val="800"/>
              </a:spcAft>
              <a:buNone/>
            </a:pPr>
            <a:r>
              <a:rPr lang="en-GB" sz="2100" b="1" dirty="0">
                <a:solidFill>
                  <a:srgbClr val="1E54AE"/>
                </a:solidFill>
              </a:rPr>
              <a:t>How does this work?</a:t>
            </a:r>
          </a:p>
          <a:p>
            <a:pPr marL="285750" indent="-285750">
              <a:spcAft>
                <a:spcPts val="200"/>
              </a:spcAft>
              <a:buFont typeface="Arial"/>
              <a:buChar char="•"/>
            </a:pPr>
            <a:r>
              <a:rPr lang="en-GB" sz="1600" dirty="0">
                <a:solidFill>
                  <a:srgbClr val="1A1A1A"/>
                </a:solidFill>
              </a:rPr>
              <a:t>Carry a coordinate frame around the ring:</a:t>
            </a:r>
          </a:p>
          <a:p>
            <a:pPr marL="571500" indent="-285750">
              <a:spcAft>
                <a:spcPts val="400"/>
              </a:spcAft>
              <a:buFont typeface="Arial"/>
              <a:buChar char="–"/>
            </a:pPr>
            <a:r>
              <a:rPr lang="en-GB" sz="1600" dirty="0">
                <a:solidFill>
                  <a:srgbClr val="1A1A1A"/>
                </a:solidFill>
              </a:rPr>
              <a:t>y normal to the plane of incidence, x in it</a:t>
            </a:r>
          </a:p>
          <a:p>
            <a:pPr marL="285750" indent="-285750">
              <a:spcAft>
                <a:spcPts val="600"/>
              </a:spcAft>
              <a:buFont typeface="Arial"/>
              <a:buChar char="•"/>
            </a:pPr>
            <a:r>
              <a:rPr lang="en-GB" sz="1600" dirty="0">
                <a:solidFill>
                  <a:srgbClr val="1A1A1A"/>
                </a:solidFill>
              </a:rPr>
              <a:t>The plane of incidence turns from mirror to mirror, so a rotation R(</a:t>
            </a:r>
            <a:r>
              <a:rPr lang="en-GB" sz="1600" dirty="0" err="1">
                <a:solidFill>
                  <a:srgbClr val="1A1A1A"/>
                </a:solidFill>
              </a:rPr>
              <a:t>θ</a:t>
            </a:r>
            <a:r>
              <a:rPr lang="en-GB" sz="1600" baseline="-25000" dirty="0" err="1">
                <a:solidFill>
                  <a:srgbClr val="1A1A1A"/>
                </a:solidFill>
              </a:rPr>
              <a:t>i</a:t>
            </a:r>
            <a:r>
              <a:rPr lang="en-GB" sz="1600" dirty="0">
                <a:solidFill>
                  <a:srgbClr val="1A1A1A"/>
                </a:solidFill>
              </a:rPr>
              <a:t>) links successive frames</a:t>
            </a:r>
          </a:p>
          <a:p>
            <a:pPr marL="285750" indent="-285750">
              <a:spcAft>
                <a:spcPts val="200"/>
              </a:spcAft>
              <a:buFont typeface="Arial"/>
              <a:buChar char="•"/>
            </a:pPr>
            <a:r>
              <a:rPr lang="en-GB" sz="1600" dirty="0">
                <a:solidFill>
                  <a:srgbClr val="1A1A1A"/>
                </a:solidFill>
              </a:rPr>
              <a:t>The next round trip starts in the same frame:</a:t>
            </a:r>
          </a:p>
          <a:p>
            <a:pPr marL="571500" indent="-285750">
              <a:spcAft>
                <a:spcPts val="400"/>
              </a:spcAft>
              <a:buFont typeface="Arial"/>
              <a:buChar char="–"/>
            </a:pPr>
            <a:r>
              <a:rPr lang="en-GB" sz="1600" dirty="0">
                <a:solidFill>
                  <a:srgbClr val="1A1A1A"/>
                </a:solidFill>
              </a:rPr>
              <a:t>the residual rotation cannot be gauged away</a:t>
            </a:r>
          </a:p>
          <a:p>
            <a:pPr marL="285750" indent="-285750">
              <a:spcAft>
                <a:spcPts val="600"/>
              </a:spcAft>
              <a:buFont typeface="Arial"/>
              <a:buChar char="•"/>
            </a:pPr>
            <a:r>
              <a:rPr lang="en-GB" sz="1600" dirty="0">
                <a:solidFill>
                  <a:srgbClr val="1A1A1A"/>
                </a:solidFill>
              </a:rPr>
              <a:t>Circular light =&gt; two orthogonal linear components. Adding a global phase rotates the axis </a:t>
            </a:r>
          </a:p>
        </p:txBody>
      </p:sp>
      <p:pic>
        <p:nvPicPr>
          <p:cNvPr id="13" name="Picture 12">
            <a:extLst>
              <a:ext uri="{FF2B5EF4-FFF2-40B4-BE49-F238E27FC236}">
                <a16:creationId xmlns:a16="http://schemas.microsoft.com/office/drawing/2014/main" id="{D9920F7F-2345-41E0-8D22-43A60626012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5617"/>
          <a:stretch/>
        </p:blipFill>
        <p:spPr>
          <a:xfrm>
            <a:off x="7608168" y="2394898"/>
            <a:ext cx="3014606" cy="2356551"/>
          </a:xfrm>
          <a:prstGeom prst="rect">
            <a:avLst/>
          </a:prstGeom>
        </p:spPr>
      </p:pic>
      <p:pic>
        <p:nvPicPr>
          <p:cNvPr id="14" name="Picture 13">
            <a:extLst>
              <a:ext uri="{FF2B5EF4-FFF2-40B4-BE49-F238E27FC236}">
                <a16:creationId xmlns:a16="http://schemas.microsoft.com/office/drawing/2014/main" id="{AB4059EC-2886-442C-B2B5-0F7D54FBCC7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4820"/>
          <a:stretch/>
        </p:blipFill>
        <p:spPr>
          <a:xfrm>
            <a:off x="7176120" y="3886200"/>
            <a:ext cx="4140161" cy="2606040"/>
          </a:xfrm>
          <a:prstGeom prst="rect">
            <a:avLst/>
          </a:prstGeom>
        </p:spPr>
      </p:pic>
    </p:spTree>
    <p:extLst>
      <p:ext uri="{BB962C8B-B14F-4D97-AF65-F5344CB8AC3E}">
        <p14:creationId xmlns:p14="http://schemas.microsoft.com/office/powerpoint/2010/main" val="65202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20"/>
                                        </p:tgtEl>
                                      </p:cBhvr>
                                      <p:by x="50000" y="50000"/>
                                    </p:animScale>
                                  </p:childTnLst>
                                </p:cTn>
                              </p:par>
                              <p:par>
                                <p:cTn id="7" presetID="42" presetClass="path" presetSubtype="0" accel="50000" decel="50000" fill="hold" nodeType="withEffect">
                                  <p:stCondLst>
                                    <p:cond delay="0"/>
                                  </p:stCondLst>
                                  <p:childTnLst>
                                    <p:animMotion origin="layout" path="M 3.75E-6 -4.07407E-6 L 0.00078 -0.11388 " pathEditMode="relative" rAng="0" ptsTypes="AA">
                                      <p:cBhvr>
                                        <p:cTn id="8" dur="500" fill="hold"/>
                                        <p:tgtEl>
                                          <p:spTgt spid="20"/>
                                        </p:tgtEl>
                                        <p:attrNameLst>
                                          <p:attrName>ppt_x</p:attrName>
                                          <p:attrName>ppt_y</p:attrName>
                                        </p:attrNameLst>
                                      </p:cBhvr>
                                      <p:rCtr x="39" y="-5694"/>
                                    </p:animMotion>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6EC1D-8D9E-4AD9-8677-6FA42F2E7170}"/>
              </a:ext>
            </a:extLst>
          </p:cNvPr>
          <p:cNvSpPr>
            <a:spLocks noGrp="1"/>
          </p:cNvSpPr>
          <p:nvPr>
            <p:ph type="title"/>
          </p:nvPr>
        </p:nvSpPr>
        <p:spPr/>
        <p:txBody>
          <a:bodyPr/>
          <a:lstStyle/>
          <a:p>
            <a:r>
              <a:rPr lang="de-DE" dirty="0"/>
              <a:t>Summary &amp; Outlook</a:t>
            </a:r>
            <a:endParaRPr lang="en-DE" dirty="0"/>
          </a:p>
        </p:txBody>
      </p:sp>
      <p:sp>
        <p:nvSpPr>
          <p:cNvPr id="6" name="Rounded Rectangle 5"/>
          <p:cNvSpPr/>
          <p:nvPr/>
        </p:nvSpPr>
        <p:spPr>
          <a:xfrm>
            <a:off x="7498079" y="2060848"/>
            <a:ext cx="4160520" cy="1944216"/>
          </a:xfrm>
          <a:prstGeom prst="roundRect">
            <a:avLst>
              <a:gd name="adj" fmla="val 6000"/>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548640" y="2060848"/>
            <a:ext cx="6675120" cy="1944216"/>
          </a:xfrm>
          <a:prstGeom prst="roundRect">
            <a:avLst>
              <a:gd name="adj" fmla="val 6000"/>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Date Placeholder 2">
            <a:extLst>
              <a:ext uri="{FF2B5EF4-FFF2-40B4-BE49-F238E27FC236}">
                <a16:creationId xmlns:a16="http://schemas.microsoft.com/office/drawing/2014/main" id="{F51B9286-FC12-4791-A530-6954B5B255A0}"/>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530FC27A-857B-4899-8C0E-4E51250DE0E5}"/>
              </a:ext>
            </a:extLst>
          </p:cNvPr>
          <p:cNvSpPr>
            <a:spLocks noGrp="1"/>
          </p:cNvSpPr>
          <p:nvPr>
            <p:ph type="sldNum" sz="quarter" idx="12"/>
          </p:nvPr>
        </p:nvSpPr>
        <p:spPr/>
        <p:txBody>
          <a:bodyPr/>
          <a:lstStyle/>
          <a:p>
            <a:fld id="{B3A60174-2B94-408E-A26F-0A1727EEA733}" type="slidenum">
              <a:rPr lang="en-DE" smtClean="0"/>
              <a:pPr/>
              <a:t>9</a:t>
            </a:fld>
            <a:endParaRPr lang="en-DE" dirty="0"/>
          </a:p>
        </p:txBody>
      </p:sp>
      <p:sp>
        <p:nvSpPr>
          <p:cNvPr id="7" name="TextBox 6"/>
          <p:cNvSpPr txBox="1"/>
          <p:nvPr/>
        </p:nvSpPr>
        <p:spPr>
          <a:xfrm>
            <a:off x="777240" y="2170576"/>
            <a:ext cx="6263640" cy="1732782"/>
          </a:xfrm>
          <a:prstGeom prst="rect">
            <a:avLst/>
          </a:prstGeom>
          <a:noFill/>
        </p:spPr>
        <p:txBody>
          <a:bodyPr wrap="square" lIns="45720" tIns="27432" rIns="45720" bIns="27432" anchor="t">
            <a:spAutoFit/>
          </a:bodyPr>
          <a:lstStyle/>
          <a:p>
            <a:pPr>
              <a:spcAft>
                <a:spcPts val="600"/>
              </a:spcAft>
              <a:buNone/>
            </a:pPr>
            <a:r>
              <a:rPr sz="2200" b="1" i="0" dirty="0">
                <a:solidFill>
                  <a:srgbClr val="1E54AE"/>
                </a:solidFill>
              </a:rPr>
              <a:t>Summary</a:t>
            </a:r>
          </a:p>
          <a:p>
            <a:pPr marL="285750" indent="-285750">
              <a:spcAft>
                <a:spcPts val="400"/>
              </a:spcAft>
              <a:buFont typeface="Arial"/>
              <a:buChar char="•"/>
            </a:pPr>
            <a:r>
              <a:rPr sz="1800" b="0" i="0" dirty="0">
                <a:solidFill>
                  <a:srgbClr val="1A1A1A"/>
                </a:solidFill>
              </a:rPr>
              <a:t>Rydberg atoms can </a:t>
            </a:r>
            <a:r>
              <a:rPr lang="de-DE" sz="1800" b="0" i="0" dirty="0">
                <a:solidFill>
                  <a:srgbClr val="1A1A1A"/>
                </a:solidFill>
              </a:rPr>
              <a:t>create</a:t>
            </a:r>
            <a:r>
              <a:rPr sz="1800" b="0" i="0" dirty="0">
                <a:solidFill>
                  <a:srgbClr val="1A1A1A"/>
                </a:solidFill>
              </a:rPr>
              <a:t> single-photon </a:t>
            </a:r>
            <a:r>
              <a:rPr sz="1800" b="0" i="0" dirty="0" err="1">
                <a:solidFill>
                  <a:srgbClr val="1A1A1A"/>
                </a:solidFill>
              </a:rPr>
              <a:t>nonlinearit</a:t>
            </a:r>
            <a:r>
              <a:rPr lang="de-DE" sz="1800" b="0" i="0" dirty="0">
                <a:solidFill>
                  <a:srgbClr val="1A1A1A"/>
                </a:solidFill>
              </a:rPr>
              <a:t>ies</a:t>
            </a:r>
            <a:endParaRPr sz="1800" b="0" i="0" dirty="0">
              <a:solidFill>
                <a:srgbClr val="1A1A1A"/>
              </a:solidFill>
            </a:endParaRPr>
          </a:p>
          <a:p>
            <a:pPr marL="285750" indent="-285750">
              <a:spcAft>
                <a:spcPts val="400"/>
              </a:spcAft>
              <a:buFont typeface="Arial"/>
              <a:buChar char="•"/>
            </a:pPr>
            <a:r>
              <a:rPr sz="1800" b="0" i="0" dirty="0">
                <a:solidFill>
                  <a:srgbClr val="1A1A1A"/>
                </a:solidFill>
              </a:rPr>
              <a:t>Free-space coupling is limited by the optical depth</a:t>
            </a:r>
          </a:p>
          <a:p>
            <a:pPr marL="285750" indent="-285750">
              <a:spcAft>
                <a:spcPts val="400"/>
              </a:spcAft>
              <a:buFont typeface="Arial"/>
              <a:buChar char="•"/>
            </a:pPr>
            <a:r>
              <a:rPr sz="1800" b="0" i="0" dirty="0">
                <a:solidFill>
                  <a:srgbClr val="1A1A1A"/>
                </a:solidFill>
              </a:rPr>
              <a:t>A ring cavity enhances it by F/</a:t>
            </a:r>
            <a:r>
              <a:rPr lang="de-DE" sz="1800" b="0" i="0" dirty="0">
                <a:solidFill>
                  <a:srgbClr val="1A1A1A"/>
                </a:solidFill>
              </a:rPr>
              <a:t>2</a:t>
            </a:r>
            <a:r>
              <a:rPr sz="1800" b="0" i="0" dirty="0">
                <a:solidFill>
                  <a:srgbClr val="1A1A1A"/>
                </a:solidFill>
              </a:rPr>
              <a:t>π</a:t>
            </a:r>
            <a:endParaRPr lang="de-DE" sz="1800" b="0" i="0" dirty="0">
              <a:solidFill>
                <a:srgbClr val="1A1A1A"/>
              </a:solidFill>
            </a:endParaRPr>
          </a:p>
          <a:p>
            <a:pPr marL="285750" indent="-285750">
              <a:spcAft>
                <a:spcPts val="400"/>
              </a:spcAft>
              <a:buFont typeface="Arial"/>
              <a:buChar char="•"/>
            </a:pPr>
            <a:r>
              <a:rPr lang="de-DE" dirty="0">
                <a:solidFill>
                  <a:srgbClr val="1A1A1A"/>
                </a:solidFill>
              </a:rPr>
              <a:t>Non-planar cavity creates </a:t>
            </a:r>
            <a:r>
              <a:rPr lang="el-GR" dirty="0">
                <a:solidFill>
                  <a:srgbClr val="1A1A1A"/>
                </a:solidFill>
              </a:rPr>
              <a:t>σ</a:t>
            </a:r>
            <a:r>
              <a:rPr lang="el-GR" baseline="30000" dirty="0">
                <a:solidFill>
                  <a:srgbClr val="1A1A1A"/>
                </a:solidFill>
              </a:rPr>
              <a:t>+</a:t>
            </a:r>
            <a:r>
              <a:rPr lang="de-DE" baseline="30000" dirty="0">
                <a:solidFill>
                  <a:srgbClr val="1A1A1A"/>
                </a:solidFill>
              </a:rPr>
              <a:t>/-</a:t>
            </a:r>
            <a:r>
              <a:rPr lang="de-DE" dirty="0">
                <a:solidFill>
                  <a:srgbClr val="1A1A1A"/>
                </a:solidFill>
              </a:rPr>
              <a:t> eigenmodes</a:t>
            </a:r>
            <a:endParaRPr sz="1800" b="0" i="0" dirty="0">
              <a:solidFill>
                <a:srgbClr val="1A1A1A"/>
              </a:solidFill>
            </a:endParaRPr>
          </a:p>
        </p:txBody>
      </p:sp>
      <p:sp>
        <p:nvSpPr>
          <p:cNvPr id="8" name="TextBox 7"/>
          <p:cNvSpPr txBox="1"/>
          <p:nvPr/>
        </p:nvSpPr>
        <p:spPr>
          <a:xfrm>
            <a:off x="7726679" y="2170576"/>
            <a:ext cx="3749039" cy="1630190"/>
          </a:xfrm>
          <a:prstGeom prst="rect">
            <a:avLst/>
          </a:prstGeom>
          <a:noFill/>
        </p:spPr>
        <p:txBody>
          <a:bodyPr wrap="square" lIns="45720" tIns="27432" rIns="45720" bIns="27432" anchor="t">
            <a:spAutoFit/>
          </a:bodyPr>
          <a:lstStyle/>
          <a:p>
            <a:pPr>
              <a:spcAft>
                <a:spcPts val="600"/>
              </a:spcAft>
              <a:buNone/>
            </a:pPr>
            <a:r>
              <a:rPr sz="2200" b="1" i="0" dirty="0">
                <a:solidFill>
                  <a:srgbClr val="1E54AE"/>
                </a:solidFill>
              </a:rPr>
              <a:t>Outlook</a:t>
            </a:r>
          </a:p>
          <a:p>
            <a:pPr marL="285750" indent="-285750">
              <a:spcAft>
                <a:spcPts val="400"/>
              </a:spcAft>
              <a:buFont typeface="Arial"/>
              <a:buChar char="•"/>
            </a:pPr>
            <a:r>
              <a:rPr sz="1800" b="0" i="0" dirty="0">
                <a:solidFill>
                  <a:srgbClr val="1A1A1A"/>
                </a:solidFill>
              </a:rPr>
              <a:t>Build and </a:t>
            </a:r>
            <a:r>
              <a:rPr sz="1800" b="0" i="0" dirty="0" err="1">
                <a:solidFill>
                  <a:srgbClr val="1A1A1A"/>
                </a:solidFill>
              </a:rPr>
              <a:t>characterise</a:t>
            </a:r>
            <a:r>
              <a:rPr sz="1800" b="0" i="0" dirty="0">
                <a:solidFill>
                  <a:srgbClr val="1A1A1A"/>
                </a:solidFill>
              </a:rPr>
              <a:t> the non-planar ring cavity</a:t>
            </a:r>
            <a:endParaRPr lang="de-DE" sz="1800" b="0" i="0" dirty="0">
              <a:solidFill>
                <a:srgbClr val="1A1A1A"/>
              </a:solidFill>
            </a:endParaRPr>
          </a:p>
          <a:p>
            <a:pPr marL="285750" indent="-285750">
              <a:spcAft>
                <a:spcPts val="400"/>
              </a:spcAft>
              <a:buFont typeface="Arial"/>
              <a:buChar char="•"/>
            </a:pPr>
            <a:r>
              <a:rPr lang="de-DE" dirty="0">
                <a:solidFill>
                  <a:srgbClr val="1A1A1A"/>
                </a:solidFill>
              </a:rPr>
              <a:t>Integrate the cavity into the current experiment</a:t>
            </a:r>
            <a:endParaRPr sz="1800" b="0" i="0" dirty="0">
              <a:solidFill>
                <a:srgbClr val="1A1A1A"/>
              </a:solidFill>
            </a:endParaRPr>
          </a:p>
        </p:txBody>
      </p:sp>
    </p:spTree>
    <p:extLst>
      <p:ext uri="{BB962C8B-B14F-4D97-AF65-F5344CB8AC3E}">
        <p14:creationId xmlns:p14="http://schemas.microsoft.com/office/powerpoint/2010/main" val="1066068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s-MX" dirty="0"/>
              <a:t>Nonlinear Quantum Optics group</a:t>
            </a:r>
          </a:p>
        </p:txBody>
      </p:sp>
      <p:sp>
        <p:nvSpPr>
          <p:cNvPr id="2" name="Textfeld 1"/>
          <p:cNvSpPr txBox="1"/>
          <p:nvPr/>
        </p:nvSpPr>
        <p:spPr>
          <a:xfrm>
            <a:off x="9339937" y="6093296"/>
            <a:ext cx="2852063" cy="369332"/>
          </a:xfrm>
          <a:prstGeom prst="rect">
            <a:avLst/>
          </a:prstGeom>
          <a:noFill/>
        </p:spPr>
        <p:txBody>
          <a:bodyPr wrap="none" rtlCol="0">
            <a:spAutoFit/>
          </a:bodyPr>
          <a:lstStyle/>
          <a:p>
            <a:r>
              <a:rPr lang="de-DE" dirty="0"/>
              <a:t>www: nqo.iap.uni-bonn.de</a:t>
            </a:r>
          </a:p>
        </p:txBody>
      </p:sp>
      <p:sp>
        <p:nvSpPr>
          <p:cNvPr id="4" name="Date Placeholder 3">
            <a:extLst>
              <a:ext uri="{FF2B5EF4-FFF2-40B4-BE49-F238E27FC236}">
                <a16:creationId xmlns:a16="http://schemas.microsoft.com/office/drawing/2014/main" id="{F7991ED9-E6F7-45F1-AEC8-7EE7C915D6BE}"/>
              </a:ext>
            </a:extLst>
          </p:cNvPr>
          <p:cNvSpPr>
            <a:spLocks noGrp="1"/>
          </p:cNvSpPr>
          <p:nvPr>
            <p:ph type="dt" sz="half" idx="10"/>
          </p:nvPr>
        </p:nvSpPr>
        <p:spPr/>
        <p:txBody>
          <a:bodyPr/>
          <a:lstStyle/>
          <a:p>
            <a:r>
              <a:rPr lang="en-DE"/>
              <a:t>05/10/2026</a:t>
            </a:r>
            <a:endParaRPr lang="en-DE" dirty="0"/>
          </a:p>
        </p:txBody>
      </p:sp>
      <p:sp>
        <p:nvSpPr>
          <p:cNvPr id="6" name="Slide Number Placeholder 5">
            <a:extLst>
              <a:ext uri="{FF2B5EF4-FFF2-40B4-BE49-F238E27FC236}">
                <a16:creationId xmlns:a16="http://schemas.microsoft.com/office/drawing/2014/main" id="{52DBA39C-F2ED-4A4A-A5F9-E77D70870AAB}"/>
              </a:ext>
            </a:extLst>
          </p:cNvPr>
          <p:cNvSpPr>
            <a:spLocks noGrp="1"/>
          </p:cNvSpPr>
          <p:nvPr>
            <p:ph type="sldNum" sz="quarter" idx="12"/>
          </p:nvPr>
        </p:nvSpPr>
        <p:spPr/>
        <p:txBody>
          <a:bodyPr/>
          <a:lstStyle/>
          <a:p>
            <a:fld id="{B3A60174-2B94-408E-A26F-0A1727EEA733}" type="slidenum">
              <a:rPr lang="en-DE" smtClean="0"/>
              <a:pPr/>
              <a:t>10</a:t>
            </a:fld>
            <a:endParaRPr lang="en-DE" dirty="0"/>
          </a:p>
        </p:txBody>
      </p:sp>
      <p:pic>
        <p:nvPicPr>
          <p:cNvPr id="8" name="Picture 7">
            <a:extLst>
              <a:ext uri="{FF2B5EF4-FFF2-40B4-BE49-F238E27FC236}">
                <a16:creationId xmlns:a16="http://schemas.microsoft.com/office/drawing/2014/main" id="{E7C15932-BDD5-4E95-991C-B6B1FB2542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623" b="7991"/>
          <a:stretch/>
        </p:blipFill>
        <p:spPr>
          <a:xfrm>
            <a:off x="2927648" y="2060848"/>
            <a:ext cx="6052249" cy="3240360"/>
          </a:xfrm>
          <a:prstGeom prst="rect">
            <a:avLst/>
          </a:prstGeom>
        </p:spPr>
      </p:pic>
    </p:spTree>
    <p:extLst>
      <p:ext uri="{BB962C8B-B14F-4D97-AF65-F5344CB8AC3E}">
        <p14:creationId xmlns:p14="http://schemas.microsoft.com/office/powerpoint/2010/main" val="3626525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6669-121F-4B12-9C1A-02631F38681C}"/>
              </a:ext>
            </a:extLst>
          </p:cNvPr>
          <p:cNvSpPr>
            <a:spLocks noGrp="1"/>
          </p:cNvSpPr>
          <p:nvPr>
            <p:ph type="title"/>
          </p:nvPr>
        </p:nvSpPr>
        <p:spPr/>
        <p:txBody>
          <a:bodyPr/>
          <a:lstStyle/>
          <a:p>
            <a:r>
              <a:rPr lang="en-US" dirty="0">
                <a:cs typeface="Arial"/>
              </a:rPr>
              <a:t>Hänsch–Couillaud lock</a:t>
            </a:r>
            <a:endParaRPr lang="en-DE" dirty="0"/>
          </a:p>
        </p:txBody>
      </p:sp>
      <p:sp>
        <p:nvSpPr>
          <p:cNvPr id="3" name="Date Placeholder 2">
            <a:extLst>
              <a:ext uri="{FF2B5EF4-FFF2-40B4-BE49-F238E27FC236}">
                <a16:creationId xmlns:a16="http://schemas.microsoft.com/office/drawing/2014/main" id="{3B7102C5-A048-42BD-809A-C159A9537A5A}"/>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F8A1496F-5C23-4245-ABE8-877E301CFDA2}"/>
              </a:ext>
            </a:extLst>
          </p:cNvPr>
          <p:cNvSpPr>
            <a:spLocks noGrp="1"/>
          </p:cNvSpPr>
          <p:nvPr>
            <p:ph type="sldNum" sz="quarter" idx="12"/>
          </p:nvPr>
        </p:nvSpPr>
        <p:spPr/>
        <p:txBody>
          <a:bodyPr/>
          <a:lstStyle/>
          <a:p>
            <a:fld id="{B3A60174-2B94-408E-A26F-0A1727EEA733}" type="slidenum">
              <a:rPr lang="en-DE" smtClean="0"/>
              <a:pPr/>
              <a:t>11</a:t>
            </a:fld>
            <a:endParaRPr lang="en-DE" dirty="0"/>
          </a:p>
        </p:txBody>
      </p:sp>
      <p:pic>
        <p:nvPicPr>
          <p:cNvPr id="5" name="Graphic 4">
            <a:extLst>
              <a:ext uri="{FF2B5EF4-FFF2-40B4-BE49-F238E27FC236}">
                <a16:creationId xmlns:a16="http://schemas.microsoft.com/office/drawing/2014/main" id="{2F8CC846-99D5-401A-AED4-7812DBDEA3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7408" y="949766"/>
            <a:ext cx="4700240" cy="5214031"/>
          </a:xfrm>
          <a:prstGeom prst="rect">
            <a:avLst/>
          </a:prstGeom>
        </p:spPr>
      </p:pic>
      <p:sp>
        <p:nvSpPr>
          <p:cNvPr id="7" name="TextBox 6"/>
          <p:cNvSpPr txBox="1"/>
          <p:nvPr/>
        </p:nvSpPr>
        <p:spPr>
          <a:xfrm>
            <a:off x="6720840" y="5715000"/>
            <a:ext cx="5120640" cy="517065"/>
          </a:xfrm>
          <a:prstGeom prst="rect">
            <a:avLst/>
          </a:prstGeom>
          <a:noFill/>
        </p:spPr>
        <p:txBody>
          <a:bodyPr wrap="square" lIns="45720" tIns="27432" rIns="45720" bIns="27432" anchor="t">
            <a:spAutoFit/>
          </a:bodyPr>
          <a:lstStyle/>
          <a:p>
            <a:pPr>
              <a:spcAft>
                <a:spcPts val="600"/>
              </a:spcAft>
              <a:buNone/>
            </a:pPr>
            <a:r>
              <a:rPr sz="1500" b="1" i="0" dirty="0">
                <a:solidFill>
                  <a:srgbClr val="1E54AE"/>
                </a:solidFill>
              </a:rPr>
              <a:t>No modulation; intensity noise cancels in the balanced detector.</a:t>
            </a:r>
          </a:p>
        </p:txBody>
      </p:sp>
      <p:grpSp>
        <p:nvGrpSpPr>
          <p:cNvPr id="15" name="Group 14">
            <a:extLst>
              <a:ext uri="{FF2B5EF4-FFF2-40B4-BE49-F238E27FC236}">
                <a16:creationId xmlns:a16="http://schemas.microsoft.com/office/drawing/2014/main" id="{CE1E980A-8999-4706-A411-79B9853CDDE3}"/>
              </a:ext>
            </a:extLst>
          </p:cNvPr>
          <p:cNvGrpSpPr/>
          <p:nvPr/>
        </p:nvGrpSpPr>
        <p:grpSpPr>
          <a:xfrm>
            <a:off x="6888088" y="853123"/>
            <a:ext cx="4320480" cy="4770120"/>
            <a:chOff x="6720840" y="977742"/>
            <a:chExt cx="6702737" cy="6678864"/>
          </a:xfrm>
        </p:grpSpPr>
        <p:sp>
          <p:nvSpPr>
            <p:cNvPr id="8" name="hc B">
              <a:extLst>
                <a:ext uri="{FF2B5EF4-FFF2-40B4-BE49-F238E27FC236}">
                  <a16:creationId xmlns:a16="http://schemas.microsoft.com/office/drawing/2014/main" id="{61934E8B-B033-4511-AFC1-AC67CA860B27}"/>
                </a:ext>
              </a:extLst>
            </p:cNvPr>
            <p:cNvSpPr txBox="1"/>
            <p:nvPr/>
          </p:nvSpPr>
          <p:spPr>
            <a:xfrm>
              <a:off x="6720840" y="977742"/>
              <a:ext cx="6675121" cy="1292797"/>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A λ/4 plate turns the circular eigenmodes linear and a PBS at 45° projects the field onto</a:t>
              </a:r>
            </a:p>
          </p:txBody>
        </p:sp>
        <p:pic>
          <p:nvPicPr>
            <p:cNvPr id="9" name="Picture 8" descr="eq_uv.png">
              <a:extLst>
                <a:ext uri="{FF2B5EF4-FFF2-40B4-BE49-F238E27FC236}">
                  <a16:creationId xmlns:a16="http://schemas.microsoft.com/office/drawing/2014/main" id="{D38B5378-8EF6-46BD-BDCD-B24D1A6F2A12}"/>
                </a:ext>
              </a:extLst>
            </p:cNvPr>
            <p:cNvPicPr>
              <a:picLocks noChangeAspect="1"/>
            </p:cNvPicPr>
            <p:nvPr/>
          </p:nvPicPr>
          <p:blipFill>
            <a:blip r:embed="rId5"/>
            <a:stretch>
              <a:fillRect/>
            </a:stretch>
          </p:blipFill>
          <p:spPr>
            <a:xfrm>
              <a:off x="8180589" y="2068938"/>
              <a:ext cx="3700256" cy="838489"/>
            </a:xfrm>
            <a:prstGeom prst="rect">
              <a:avLst/>
            </a:prstGeom>
          </p:spPr>
        </p:pic>
        <p:sp>
          <p:nvSpPr>
            <p:cNvPr id="10" name="hc C">
              <a:extLst>
                <a:ext uri="{FF2B5EF4-FFF2-40B4-BE49-F238E27FC236}">
                  <a16:creationId xmlns:a16="http://schemas.microsoft.com/office/drawing/2014/main" id="{256DCC24-1560-4397-905A-8C859D13B536}"/>
                </a:ext>
              </a:extLst>
            </p:cNvPr>
            <p:cNvSpPr txBox="1"/>
            <p:nvPr/>
          </p:nvSpPr>
          <p:spPr>
            <a:xfrm>
              <a:off x="6720840" y="3026389"/>
              <a:ext cx="6675121" cy="904958"/>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so the two arms of the balanced photodiode measure</a:t>
              </a:r>
            </a:p>
          </p:txBody>
        </p:sp>
        <p:sp>
          <p:nvSpPr>
            <p:cNvPr id="11" name="hc D">
              <a:extLst>
                <a:ext uri="{FF2B5EF4-FFF2-40B4-BE49-F238E27FC236}">
                  <a16:creationId xmlns:a16="http://schemas.microsoft.com/office/drawing/2014/main" id="{70849955-0841-4BCC-9707-62B29D00485D}"/>
                </a:ext>
              </a:extLst>
            </p:cNvPr>
            <p:cNvSpPr txBox="1"/>
            <p:nvPr/>
          </p:nvSpPr>
          <p:spPr>
            <a:xfrm>
              <a:off x="6720840" y="5319958"/>
              <a:ext cx="6675121" cy="1292797"/>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Their difference cancels the common terms and leaves an antisymmetric error signal,</a:t>
              </a:r>
            </a:p>
          </p:txBody>
        </p:sp>
        <p:pic>
          <p:nvPicPr>
            <p:cNvPr id="12" name="Picture 11" descr="eq_err.png">
              <a:extLst>
                <a:ext uri="{FF2B5EF4-FFF2-40B4-BE49-F238E27FC236}">
                  <a16:creationId xmlns:a16="http://schemas.microsoft.com/office/drawing/2014/main" id="{D47882C2-1DF5-4053-8C04-B40F51B91E6D}"/>
                </a:ext>
              </a:extLst>
            </p:cNvPr>
            <p:cNvPicPr>
              <a:picLocks noChangeAspect="1"/>
            </p:cNvPicPr>
            <p:nvPr/>
          </p:nvPicPr>
          <p:blipFill>
            <a:blip r:embed="rId6"/>
            <a:stretch>
              <a:fillRect/>
            </a:stretch>
          </p:blipFill>
          <p:spPr>
            <a:xfrm>
              <a:off x="7657933" y="6606068"/>
              <a:ext cx="4745569" cy="514090"/>
            </a:xfrm>
            <a:prstGeom prst="rect">
              <a:avLst/>
            </a:prstGeom>
          </p:spPr>
        </p:pic>
        <p:sp>
          <p:nvSpPr>
            <p:cNvPr id="13" name="hc E">
              <a:extLst>
                <a:ext uri="{FF2B5EF4-FFF2-40B4-BE49-F238E27FC236}">
                  <a16:creationId xmlns:a16="http://schemas.microsoft.com/office/drawing/2014/main" id="{3B9547AF-CB3C-4401-B188-CFF0CE91EACB}"/>
                </a:ext>
              </a:extLst>
            </p:cNvPr>
            <p:cNvSpPr txBox="1"/>
            <p:nvPr/>
          </p:nvSpPr>
          <p:spPr>
            <a:xfrm>
              <a:off x="6720840" y="7120158"/>
              <a:ext cx="6675120" cy="536448"/>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zero exactly on cavity resonance.[2]</a:t>
              </a:r>
            </a:p>
          </p:txBody>
        </p:sp>
        <p:pic>
          <p:nvPicPr>
            <p:cNvPr id="14" name="Picture 13" descr="eq_iuiv.png">
              <a:extLst>
                <a:ext uri="{FF2B5EF4-FFF2-40B4-BE49-F238E27FC236}">
                  <a16:creationId xmlns:a16="http://schemas.microsoft.com/office/drawing/2014/main" id="{6F4A7929-A3ED-497B-982F-1F8604C21B38}"/>
                </a:ext>
              </a:extLst>
            </p:cNvPr>
            <p:cNvPicPr>
              <a:picLocks noChangeAspect="1"/>
            </p:cNvPicPr>
            <p:nvPr/>
          </p:nvPicPr>
          <p:blipFill>
            <a:blip r:embed="rId7"/>
            <a:stretch>
              <a:fillRect/>
            </a:stretch>
          </p:blipFill>
          <p:spPr>
            <a:xfrm>
              <a:off x="6748457" y="4049330"/>
              <a:ext cx="6675120" cy="1198620"/>
            </a:xfrm>
            <a:prstGeom prst="rect">
              <a:avLst/>
            </a:prstGeom>
          </p:spPr>
        </p:pic>
      </p:grpSp>
    </p:spTree>
    <p:extLst>
      <p:ext uri="{BB962C8B-B14F-4D97-AF65-F5344CB8AC3E}">
        <p14:creationId xmlns:p14="http://schemas.microsoft.com/office/powerpoint/2010/main" val="4278630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59359-7923-4ADE-A486-787F22C4E1AA}"/>
              </a:ext>
            </a:extLst>
          </p:cNvPr>
          <p:cNvSpPr>
            <a:spLocks noGrp="1"/>
          </p:cNvSpPr>
          <p:nvPr>
            <p:ph type="title"/>
          </p:nvPr>
        </p:nvSpPr>
        <p:spPr>
          <a:xfrm>
            <a:off x="31973" y="78044"/>
            <a:ext cx="12192000" cy="576064"/>
          </a:xfrm>
        </p:spPr>
        <p:txBody>
          <a:bodyPr/>
          <a:lstStyle/>
          <a:p>
            <a:r>
              <a:rPr lang="en-US" dirty="0">
                <a:ea typeface="CMU Sans Serif"/>
                <a:cs typeface="Arial"/>
              </a:rPr>
              <a:t>Non-planar ring cavity</a:t>
            </a:r>
            <a:endParaRPr lang="en-DE" dirty="0">
              <a:solidFill>
                <a:schemeClr val="tx1"/>
              </a:solidFill>
            </a:endParaRPr>
          </a:p>
        </p:txBody>
      </p:sp>
      <p:sp>
        <p:nvSpPr>
          <p:cNvPr id="3" name="Date Placeholder 2">
            <a:extLst>
              <a:ext uri="{FF2B5EF4-FFF2-40B4-BE49-F238E27FC236}">
                <a16:creationId xmlns:a16="http://schemas.microsoft.com/office/drawing/2014/main" id="{A2FEFAA6-7733-4780-92A7-DE31633BE50C}"/>
              </a:ext>
            </a:extLst>
          </p:cNvPr>
          <p:cNvSpPr>
            <a:spLocks noGrp="1"/>
          </p:cNvSpPr>
          <p:nvPr>
            <p:ph type="dt" sz="half" idx="10"/>
          </p:nvPr>
        </p:nvSpPr>
        <p:spPr>
          <a:xfrm>
            <a:off x="45720" y="6492240"/>
            <a:ext cx="2743200" cy="365760"/>
          </a:xfrm>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C99D8C98-8F22-4E8E-BF77-799AE3308600}"/>
              </a:ext>
            </a:extLst>
          </p:cNvPr>
          <p:cNvSpPr>
            <a:spLocks noGrp="1"/>
          </p:cNvSpPr>
          <p:nvPr>
            <p:ph type="sldNum" sz="quarter" idx="12"/>
          </p:nvPr>
        </p:nvSpPr>
        <p:spPr>
          <a:xfrm>
            <a:off x="9400032" y="6492240"/>
            <a:ext cx="2743200" cy="365760"/>
          </a:xfrm>
        </p:spPr>
        <p:txBody>
          <a:bodyPr/>
          <a:lstStyle/>
          <a:p>
            <a:fld id="{B3A60174-2B94-408E-A26F-0A1727EEA733}" type="slidenum">
              <a:rPr lang="en-DE" smtClean="0"/>
              <a:pPr/>
              <a:t>12</a:t>
            </a:fld>
            <a:endParaRPr lang="en-DE" dirty="0"/>
          </a:p>
        </p:txBody>
      </p:sp>
      <p:pic>
        <p:nvPicPr>
          <p:cNvPr id="5" name="Picture 4">
            <a:extLst>
              <a:ext uri="{FF2B5EF4-FFF2-40B4-BE49-F238E27FC236}">
                <a16:creationId xmlns:a16="http://schemas.microsoft.com/office/drawing/2014/main" id="{32495C8F-424C-4D51-9B1F-17B42A5D082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5617"/>
          <a:stretch/>
        </p:blipFill>
        <p:spPr>
          <a:xfrm>
            <a:off x="6385426" y="2375469"/>
            <a:ext cx="3014606" cy="2356551"/>
          </a:xfrm>
          <a:prstGeom prst="rect">
            <a:avLst/>
          </a:prstGeom>
        </p:spPr>
      </p:pic>
      <p:pic>
        <p:nvPicPr>
          <p:cNvPr id="16" name="Picture 15">
            <a:extLst>
              <a:ext uri="{FF2B5EF4-FFF2-40B4-BE49-F238E27FC236}">
                <a16:creationId xmlns:a16="http://schemas.microsoft.com/office/drawing/2014/main" id="{4703F2FA-D72B-45A6-A6AE-0BFE0DB454E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4820"/>
          <a:stretch/>
        </p:blipFill>
        <p:spPr>
          <a:xfrm>
            <a:off x="7176120" y="3886200"/>
            <a:ext cx="4140161" cy="2606040"/>
          </a:xfrm>
          <a:prstGeom prst="rect">
            <a:avLst/>
          </a:prstGeom>
        </p:spPr>
      </p:pic>
      <p:pic>
        <p:nvPicPr>
          <p:cNvPr id="20" name="Picture 19">
            <a:extLst>
              <a:ext uri="{FF2B5EF4-FFF2-40B4-BE49-F238E27FC236}">
                <a16:creationId xmlns:a16="http://schemas.microsoft.com/office/drawing/2014/main" id="{29D43EF6-67B2-4578-8795-2DA2BB6A63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52184" y="720329"/>
            <a:ext cx="4160520" cy="2708671"/>
          </a:xfrm>
          <a:prstGeom prst="rect">
            <a:avLst/>
          </a:prstGeom>
        </p:spPr>
      </p:pic>
      <p:sp>
        <p:nvSpPr>
          <p:cNvPr id="21" name="TextBox 20"/>
          <p:cNvSpPr txBox="1"/>
          <p:nvPr/>
        </p:nvSpPr>
        <p:spPr>
          <a:xfrm>
            <a:off x="411480" y="868680"/>
            <a:ext cx="5989320" cy="1542987"/>
          </a:xfrm>
          <a:prstGeom prst="rect">
            <a:avLst/>
          </a:prstGeom>
          <a:noFill/>
        </p:spPr>
        <p:txBody>
          <a:bodyPr wrap="square" lIns="45720" tIns="27432" rIns="45720" bIns="27432" anchor="t">
            <a:spAutoFit/>
          </a:bodyPr>
          <a:lstStyle/>
          <a:p>
            <a:pPr>
              <a:spcAft>
                <a:spcPts val="800"/>
              </a:spcAft>
              <a:buNone/>
            </a:pPr>
            <a:r>
              <a:rPr sz="2100" b="1" i="0" dirty="0">
                <a:solidFill>
                  <a:srgbClr val="1E54AE"/>
                </a:solidFill>
              </a:rPr>
              <a:t>Why fold the ring out of plane?</a:t>
            </a:r>
          </a:p>
          <a:p>
            <a:pPr marL="285750" indent="-285750">
              <a:spcAft>
                <a:spcPts val="300"/>
              </a:spcAft>
              <a:buFont typeface="Arial"/>
              <a:buChar char="•"/>
            </a:pPr>
            <a:r>
              <a:rPr sz="1600" b="0" i="0" dirty="0">
                <a:solidFill>
                  <a:srgbClr val="1A1A1A"/>
                </a:solidFill>
              </a:rPr>
              <a:t>A planar ring has linear </a:t>
            </a:r>
            <a:r>
              <a:rPr sz="1600" b="0" i="0" dirty="0" err="1">
                <a:solidFill>
                  <a:srgbClr val="1A1A1A"/>
                </a:solidFill>
              </a:rPr>
              <a:t>eigenpolarisations</a:t>
            </a:r>
            <a:endParaRPr sz="1600" b="0" i="0" dirty="0">
              <a:solidFill>
                <a:srgbClr val="1A1A1A"/>
              </a:solidFill>
            </a:endParaRPr>
          </a:p>
          <a:p>
            <a:pPr marL="285750" indent="-285750">
              <a:spcAft>
                <a:spcPts val="300"/>
              </a:spcAft>
              <a:buFont typeface="Arial"/>
              <a:buChar char="•"/>
            </a:pPr>
            <a:r>
              <a:rPr sz="1600" b="0" i="0" dirty="0">
                <a:solidFill>
                  <a:srgbClr val="1A1A1A"/>
                </a:solidFill>
              </a:rPr>
              <a:t>The transition we drive needs σ</a:t>
            </a:r>
            <a:r>
              <a:rPr sz="1600" b="0" i="0" baseline="30000" dirty="0">
                <a:solidFill>
                  <a:srgbClr val="1A1A1A"/>
                </a:solidFill>
              </a:rPr>
              <a:t>+</a:t>
            </a:r>
            <a:r>
              <a:rPr sz="1600" b="0" i="0" dirty="0">
                <a:solidFill>
                  <a:srgbClr val="1A1A1A"/>
                </a:solidFill>
              </a:rPr>
              <a:t> light</a:t>
            </a:r>
          </a:p>
          <a:p>
            <a:pPr marL="285750" indent="-285750">
              <a:spcAft>
                <a:spcPts val="1400"/>
              </a:spcAft>
              <a:buFont typeface="Arial"/>
              <a:buChar char="•"/>
            </a:pPr>
            <a:r>
              <a:rPr sz="1600" b="0" i="0" dirty="0">
                <a:solidFill>
                  <a:srgbClr val="1A1A1A"/>
                </a:solidFill>
              </a:rPr>
              <a:t>Folding adds a geometric phase → σ</a:t>
            </a:r>
            <a:r>
              <a:rPr sz="1600" b="0" i="0" baseline="30000" dirty="0">
                <a:solidFill>
                  <a:srgbClr val="1A1A1A"/>
                </a:solidFill>
              </a:rPr>
              <a:t>+</a:t>
            </a:r>
            <a:r>
              <a:rPr sz="1600" b="0" i="0" dirty="0">
                <a:solidFill>
                  <a:srgbClr val="1A1A1A"/>
                </a:solidFill>
              </a:rPr>
              <a:t> becomes an eigenmode</a:t>
            </a:r>
          </a:p>
        </p:txBody>
      </p:sp>
      <p:sp>
        <p:nvSpPr>
          <p:cNvPr id="6" name="Rectangle 5">
            <a:extLst>
              <a:ext uri="{FF2B5EF4-FFF2-40B4-BE49-F238E27FC236}">
                <a16:creationId xmlns:a16="http://schemas.microsoft.com/office/drawing/2014/main" id="{4629875A-3253-4C65-9ECB-50305355FE3D}"/>
              </a:ext>
            </a:extLst>
          </p:cNvPr>
          <p:cNvSpPr/>
          <p:nvPr/>
        </p:nvSpPr>
        <p:spPr>
          <a:xfrm>
            <a:off x="358140" y="2626239"/>
            <a:ext cx="6096000" cy="2718693"/>
          </a:xfrm>
          <a:prstGeom prst="rect">
            <a:avLst/>
          </a:prstGeom>
        </p:spPr>
        <p:txBody>
          <a:bodyPr wrap="square">
            <a:spAutoFit/>
          </a:bodyPr>
          <a:lstStyle/>
          <a:p>
            <a:pPr>
              <a:spcAft>
                <a:spcPts val="800"/>
              </a:spcAft>
              <a:buNone/>
            </a:pPr>
            <a:r>
              <a:rPr lang="en-GB" sz="2100" b="1" dirty="0">
                <a:solidFill>
                  <a:srgbClr val="1E54AE"/>
                </a:solidFill>
              </a:rPr>
              <a:t>How does this work?</a:t>
            </a:r>
          </a:p>
          <a:p>
            <a:pPr marL="285750" indent="-285750">
              <a:spcAft>
                <a:spcPts val="200"/>
              </a:spcAft>
              <a:buFont typeface="Arial"/>
              <a:buChar char="•"/>
            </a:pPr>
            <a:r>
              <a:rPr lang="en-GB" sz="1600" dirty="0">
                <a:solidFill>
                  <a:srgbClr val="1A1A1A"/>
                </a:solidFill>
              </a:rPr>
              <a:t>Carry a coordinate frame around the ring:</a:t>
            </a:r>
          </a:p>
          <a:p>
            <a:pPr marL="571500" indent="-285750">
              <a:spcAft>
                <a:spcPts val="400"/>
              </a:spcAft>
              <a:buFont typeface="Arial"/>
              <a:buChar char="–"/>
            </a:pPr>
            <a:r>
              <a:rPr lang="en-GB" sz="1600" dirty="0">
                <a:solidFill>
                  <a:srgbClr val="1A1A1A"/>
                </a:solidFill>
              </a:rPr>
              <a:t>y normal to the plane of incidence, x in it</a:t>
            </a:r>
          </a:p>
          <a:p>
            <a:pPr marL="285750" indent="-285750">
              <a:spcAft>
                <a:spcPts val="600"/>
              </a:spcAft>
              <a:buFont typeface="Arial"/>
              <a:buChar char="•"/>
            </a:pPr>
            <a:r>
              <a:rPr lang="en-GB" sz="1600" dirty="0">
                <a:solidFill>
                  <a:srgbClr val="1A1A1A"/>
                </a:solidFill>
              </a:rPr>
              <a:t>The plane of incidence turns from mirror to mirror, so a rotation R(</a:t>
            </a:r>
            <a:r>
              <a:rPr lang="en-GB" sz="1600" dirty="0" err="1">
                <a:solidFill>
                  <a:srgbClr val="1A1A1A"/>
                </a:solidFill>
              </a:rPr>
              <a:t>θ</a:t>
            </a:r>
            <a:r>
              <a:rPr lang="en-GB" sz="1600" baseline="-25000" dirty="0" err="1">
                <a:solidFill>
                  <a:srgbClr val="1A1A1A"/>
                </a:solidFill>
              </a:rPr>
              <a:t>i</a:t>
            </a:r>
            <a:r>
              <a:rPr lang="en-GB" sz="1600" dirty="0">
                <a:solidFill>
                  <a:srgbClr val="1A1A1A"/>
                </a:solidFill>
              </a:rPr>
              <a:t>) links successive frames</a:t>
            </a:r>
          </a:p>
          <a:p>
            <a:pPr marL="285750" indent="-285750">
              <a:spcAft>
                <a:spcPts val="200"/>
              </a:spcAft>
              <a:buFont typeface="Arial"/>
              <a:buChar char="•"/>
            </a:pPr>
            <a:r>
              <a:rPr lang="en-GB" sz="1600" dirty="0">
                <a:solidFill>
                  <a:srgbClr val="1A1A1A"/>
                </a:solidFill>
              </a:rPr>
              <a:t>The next round trip starts in the same frame:</a:t>
            </a:r>
          </a:p>
          <a:p>
            <a:pPr marL="571500" indent="-285750">
              <a:spcAft>
                <a:spcPts val="400"/>
              </a:spcAft>
              <a:buFont typeface="Arial"/>
              <a:buChar char="–"/>
            </a:pPr>
            <a:r>
              <a:rPr lang="en-GB" sz="1600" dirty="0">
                <a:solidFill>
                  <a:srgbClr val="1A1A1A"/>
                </a:solidFill>
              </a:rPr>
              <a:t>the residual rotation cannot be gauged away</a:t>
            </a:r>
          </a:p>
          <a:p>
            <a:pPr marL="285750" indent="-285750">
              <a:spcAft>
                <a:spcPts val="600"/>
              </a:spcAft>
              <a:buFont typeface="Arial"/>
              <a:buChar char="•"/>
            </a:pPr>
            <a:r>
              <a:rPr lang="en-GB" sz="1600" dirty="0">
                <a:solidFill>
                  <a:srgbClr val="1A1A1A"/>
                </a:solidFill>
              </a:rPr>
              <a:t>Circular light = two linear components, so the rotation is only a global phase</a:t>
            </a:r>
          </a:p>
        </p:txBody>
      </p:sp>
    </p:spTree>
    <p:extLst>
      <p:ext uri="{BB962C8B-B14F-4D97-AF65-F5344CB8AC3E}">
        <p14:creationId xmlns:p14="http://schemas.microsoft.com/office/powerpoint/2010/main" val="348266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08333E-7 3.7037E-6 L 0.00052 -0.1176 " pathEditMode="relative" rAng="0" ptsTypes="AA">
                                      <p:cBhvr>
                                        <p:cTn id="6" dur="500" fill="hold"/>
                                        <p:tgtEl>
                                          <p:spTgt spid="20"/>
                                        </p:tgtEl>
                                        <p:attrNameLst>
                                          <p:attrName>ppt_x</p:attrName>
                                          <p:attrName>ppt_y</p:attrName>
                                        </p:attrNameLst>
                                      </p:cBhvr>
                                      <p:rCtr x="26" y="-5880"/>
                                    </p:animMotion>
                                  </p:childTnLst>
                                </p:cTn>
                              </p:par>
                              <p:par>
                                <p:cTn id="7" presetID="6" presetClass="emph" presetSubtype="0" fill="hold" nodeType="withEffect">
                                  <p:stCondLst>
                                    <p:cond delay="0"/>
                                  </p:stCondLst>
                                  <p:childTnLst>
                                    <p:animScale>
                                      <p:cBhvr>
                                        <p:cTn id="8" dur="500" fill="hold"/>
                                        <p:tgtEl>
                                          <p:spTgt spid="20"/>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E8870-1593-44E7-986B-43A7EEE84F7D}"/>
              </a:ext>
            </a:extLst>
          </p:cNvPr>
          <p:cNvSpPr>
            <a:spLocks noGrp="1"/>
          </p:cNvSpPr>
          <p:nvPr>
            <p:ph type="title"/>
          </p:nvPr>
        </p:nvSpPr>
        <p:spPr/>
        <p:txBody>
          <a:bodyPr/>
          <a:lstStyle/>
          <a:p>
            <a:r>
              <a:rPr lang="de-DE" dirty="0"/>
              <a:t>Nonlinear Quantum Optics</a:t>
            </a:r>
            <a:endParaRPr lang="en-DE" dirty="0"/>
          </a:p>
        </p:txBody>
      </p:sp>
      <p:sp>
        <p:nvSpPr>
          <p:cNvPr id="3" name="Date Placeholder 2">
            <a:extLst>
              <a:ext uri="{FF2B5EF4-FFF2-40B4-BE49-F238E27FC236}">
                <a16:creationId xmlns:a16="http://schemas.microsoft.com/office/drawing/2014/main" id="{A505F370-6FF1-4CE3-92B8-1F121E029B94}"/>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791C2CC0-B085-4C43-B2AC-8A5C9D8CC64E}"/>
              </a:ext>
            </a:extLst>
          </p:cNvPr>
          <p:cNvSpPr>
            <a:spLocks noGrp="1"/>
          </p:cNvSpPr>
          <p:nvPr>
            <p:ph type="sldNum" sz="quarter" idx="12"/>
          </p:nvPr>
        </p:nvSpPr>
        <p:spPr/>
        <p:txBody>
          <a:bodyPr/>
          <a:lstStyle/>
          <a:p>
            <a:fld id="{B3A60174-2B94-408E-A26F-0A1727EEA733}" type="slidenum">
              <a:rPr lang="en-DE" smtClean="0"/>
              <a:pPr/>
              <a:t>13</a:t>
            </a:fld>
            <a:endParaRPr lang="en-DE" dirty="0"/>
          </a:p>
        </p:txBody>
      </p:sp>
      <p:pic>
        <p:nvPicPr>
          <p:cNvPr id="7" name="Graphic 6">
            <a:extLst>
              <a:ext uri="{FF2B5EF4-FFF2-40B4-BE49-F238E27FC236}">
                <a16:creationId xmlns:a16="http://schemas.microsoft.com/office/drawing/2014/main" id="{AE4A2AC3-537E-4316-8AC3-43B1C36986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47928" y="1052736"/>
            <a:ext cx="5194920" cy="4329100"/>
          </a:xfrm>
          <a:prstGeom prst="rect">
            <a:avLst/>
          </a:prstGeom>
        </p:spPr>
      </p:pic>
      <p:sp>
        <p:nvSpPr>
          <p:cNvPr id="8" name="TextBox 7"/>
          <p:cNvSpPr txBox="1"/>
          <p:nvPr/>
        </p:nvSpPr>
        <p:spPr>
          <a:xfrm>
            <a:off x="685800" y="1874519"/>
            <a:ext cx="4480560" cy="1463040"/>
          </a:xfrm>
          <a:prstGeom prst="rect">
            <a:avLst/>
          </a:prstGeom>
          <a:noFill/>
        </p:spPr>
        <p:txBody>
          <a:bodyPr wrap="square" lIns="45720" tIns="27432" rIns="45720" bIns="27432" anchor="t">
            <a:spAutoFit/>
          </a:bodyPr>
          <a:lstStyle/>
          <a:p>
            <a:pPr>
              <a:spcAft>
                <a:spcPts val="800"/>
              </a:spcAft>
              <a:buNone/>
            </a:pPr>
            <a:r>
              <a:rPr sz="2600" b="1" i="0">
                <a:solidFill>
                  <a:srgbClr val="1E54AE"/>
                </a:solidFill>
              </a:rPr>
              <a:t>Colliding billiard balls</a:t>
            </a:r>
          </a:p>
          <a:p>
            <a:pPr>
              <a:spcAft>
                <a:spcPts val="600"/>
              </a:spcAft>
              <a:buNone/>
            </a:pPr>
            <a:r>
              <a:rPr sz="2000" b="0" i="0">
                <a:solidFill>
                  <a:srgbClr val="1A1A1A"/>
                </a:solidFill>
              </a:rPr>
              <a:t>They interact:</a:t>
            </a:r>
          </a:p>
          <a:p>
            <a:pPr>
              <a:spcAft>
                <a:spcPts val="600"/>
              </a:spcAft>
              <a:buNone/>
            </a:pPr>
            <a:r>
              <a:rPr sz="2000" b="0" i="0">
                <a:solidFill>
                  <a:srgbClr val="1A1A1A"/>
                </a:solidFill>
              </a:rPr>
              <a:t>each ball leaves on a new path.</a:t>
            </a:r>
          </a:p>
        </p:txBody>
      </p:sp>
    </p:spTree>
    <p:extLst>
      <p:ext uri="{BB962C8B-B14F-4D97-AF65-F5344CB8AC3E}">
        <p14:creationId xmlns:p14="http://schemas.microsoft.com/office/powerpoint/2010/main" val="2617303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4">
            <a:extLst>
              <a:ext uri="{FF2B5EF4-FFF2-40B4-BE49-F238E27FC236}">
                <a16:creationId xmlns:a16="http://schemas.microsoft.com/office/drawing/2014/main" id="{F555E828-F279-4D25-933C-6BB211D7FF2E}"/>
              </a:ext>
            </a:extLst>
          </p:cNvPr>
          <p:cNvSpPr/>
          <p:nvPr/>
        </p:nvSpPr>
        <p:spPr>
          <a:xfrm>
            <a:off x="5220772" y="1988841"/>
            <a:ext cx="6269445" cy="3018656"/>
          </a:xfrm>
          <a:prstGeom prst="roundRect">
            <a:avLst>
              <a:gd name="adj" fmla="val 6000"/>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itle 1">
            <a:extLst>
              <a:ext uri="{FF2B5EF4-FFF2-40B4-BE49-F238E27FC236}">
                <a16:creationId xmlns:a16="http://schemas.microsoft.com/office/drawing/2014/main" id="{B0A671CE-D2E2-45D4-A253-0BC35616FD7E}"/>
              </a:ext>
            </a:extLst>
          </p:cNvPr>
          <p:cNvSpPr>
            <a:spLocks noGrp="1"/>
          </p:cNvSpPr>
          <p:nvPr>
            <p:ph type="title"/>
          </p:nvPr>
        </p:nvSpPr>
        <p:spPr/>
        <p:txBody>
          <a:bodyPr/>
          <a:lstStyle/>
          <a:p>
            <a:r>
              <a:rPr lang="de-DE" dirty="0"/>
              <a:t>8Overview</a:t>
            </a:r>
            <a:endParaRPr lang="en-DE" dirty="0"/>
          </a:p>
        </p:txBody>
      </p:sp>
      <p:sp>
        <p:nvSpPr>
          <p:cNvPr id="3" name="Date Placeholder 2">
            <a:extLst>
              <a:ext uri="{FF2B5EF4-FFF2-40B4-BE49-F238E27FC236}">
                <a16:creationId xmlns:a16="http://schemas.microsoft.com/office/drawing/2014/main" id="{6E814AF9-0BA8-4474-A6F9-4ECE8C2C0682}"/>
              </a:ext>
            </a:extLst>
          </p:cNvPr>
          <p:cNvSpPr>
            <a:spLocks noGrp="1"/>
          </p:cNvSpPr>
          <p:nvPr>
            <p:ph type="dt" sz="half" idx="10"/>
          </p:nvPr>
        </p:nvSpPr>
        <p:spPr/>
        <p:txBody>
          <a:bodyPr/>
          <a:lstStyle/>
          <a:p>
            <a:r>
              <a:rPr lang="de-DE"/>
              <a:t>10</a:t>
            </a:r>
            <a:r>
              <a:rPr lang="en-DE"/>
              <a:t>/yy/2024</a:t>
            </a:r>
            <a:endParaRPr lang="en-DE" dirty="0"/>
          </a:p>
        </p:txBody>
      </p:sp>
      <p:sp>
        <p:nvSpPr>
          <p:cNvPr id="4" name="Slide Number Placeholder 3">
            <a:extLst>
              <a:ext uri="{FF2B5EF4-FFF2-40B4-BE49-F238E27FC236}">
                <a16:creationId xmlns:a16="http://schemas.microsoft.com/office/drawing/2014/main" id="{41DFDE14-FD67-4C2D-B7D8-4007C89A255A}"/>
              </a:ext>
            </a:extLst>
          </p:cNvPr>
          <p:cNvSpPr>
            <a:spLocks noGrp="1"/>
          </p:cNvSpPr>
          <p:nvPr>
            <p:ph type="sldNum" sz="quarter" idx="12"/>
          </p:nvPr>
        </p:nvSpPr>
        <p:spPr/>
        <p:txBody>
          <a:bodyPr/>
          <a:lstStyle/>
          <a:p>
            <a:fld id="{B3A60174-2B94-408E-A26F-0A1727EEA733}" type="slidenum">
              <a:rPr lang="en-DE" smtClean="0"/>
              <a:pPr/>
              <a:t>14</a:t>
            </a:fld>
            <a:endParaRPr lang="en-DE" dirty="0"/>
          </a:p>
        </p:txBody>
      </p:sp>
      <p:sp>
        <p:nvSpPr>
          <p:cNvPr id="6" name="Rounded Rectangle 4">
            <a:extLst>
              <a:ext uri="{FF2B5EF4-FFF2-40B4-BE49-F238E27FC236}">
                <a16:creationId xmlns:a16="http://schemas.microsoft.com/office/drawing/2014/main" id="{35C1D90B-6D4B-480F-A22D-F9793D747DAB}"/>
              </a:ext>
            </a:extLst>
          </p:cNvPr>
          <p:cNvSpPr/>
          <p:nvPr/>
        </p:nvSpPr>
        <p:spPr>
          <a:xfrm>
            <a:off x="548640" y="1988840"/>
            <a:ext cx="4537710" cy="3018656"/>
          </a:xfrm>
          <a:prstGeom prst="roundRect">
            <a:avLst>
              <a:gd name="adj" fmla="val 6000"/>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ectangle 6">
            <a:extLst>
              <a:ext uri="{FF2B5EF4-FFF2-40B4-BE49-F238E27FC236}">
                <a16:creationId xmlns:a16="http://schemas.microsoft.com/office/drawing/2014/main" id="{C38C7581-F8C8-437F-ADFE-5090BA4257ED}"/>
              </a:ext>
            </a:extLst>
          </p:cNvPr>
          <p:cNvSpPr/>
          <p:nvPr/>
        </p:nvSpPr>
        <p:spPr>
          <a:xfrm>
            <a:off x="1058095" y="2106067"/>
            <a:ext cx="3381054" cy="369332"/>
          </a:xfrm>
          <a:prstGeom prst="rect">
            <a:avLst/>
          </a:prstGeom>
        </p:spPr>
        <p:txBody>
          <a:bodyPr wrap="none">
            <a:spAutoFit/>
          </a:bodyPr>
          <a:lstStyle/>
          <a:p>
            <a:pPr>
              <a:spcAft>
                <a:spcPts val="600"/>
              </a:spcAft>
            </a:pPr>
            <a:r>
              <a:rPr lang="en-GB" dirty="0">
                <a:solidFill>
                  <a:srgbClr val="1A1A1A"/>
                </a:solidFill>
              </a:rPr>
              <a:t>Current free space experiment</a:t>
            </a:r>
          </a:p>
        </p:txBody>
      </p:sp>
      <p:sp>
        <p:nvSpPr>
          <p:cNvPr id="8" name="Rectangle 7">
            <a:extLst>
              <a:ext uri="{FF2B5EF4-FFF2-40B4-BE49-F238E27FC236}">
                <a16:creationId xmlns:a16="http://schemas.microsoft.com/office/drawing/2014/main" id="{3E35B270-90F2-4BD8-A162-D80B2F77CA24}"/>
              </a:ext>
            </a:extLst>
          </p:cNvPr>
          <p:cNvSpPr/>
          <p:nvPr/>
        </p:nvSpPr>
        <p:spPr>
          <a:xfrm>
            <a:off x="7038579" y="2106571"/>
            <a:ext cx="2496196" cy="369332"/>
          </a:xfrm>
          <a:prstGeom prst="rect">
            <a:avLst/>
          </a:prstGeom>
        </p:spPr>
        <p:txBody>
          <a:bodyPr wrap="none">
            <a:spAutoFit/>
          </a:bodyPr>
          <a:lstStyle/>
          <a:p>
            <a:pPr>
              <a:spcAft>
                <a:spcPts val="600"/>
              </a:spcAft>
            </a:pPr>
            <a:r>
              <a:rPr lang="en-GB" dirty="0">
                <a:solidFill>
                  <a:srgbClr val="1A1A1A"/>
                </a:solidFill>
              </a:rPr>
              <a:t>Future cavity upgrade</a:t>
            </a:r>
          </a:p>
        </p:txBody>
      </p:sp>
      <p:pic>
        <p:nvPicPr>
          <p:cNvPr id="9" name="Graphic 8">
            <a:extLst>
              <a:ext uri="{FF2B5EF4-FFF2-40B4-BE49-F238E27FC236}">
                <a16:creationId xmlns:a16="http://schemas.microsoft.com/office/drawing/2014/main" id="{4723AD5F-FD0B-4591-A7E8-36EEBCB5160F}"/>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9898"/>
          <a:stretch/>
        </p:blipFill>
        <p:spPr>
          <a:xfrm>
            <a:off x="839417" y="2677698"/>
            <a:ext cx="4090578" cy="2128003"/>
          </a:xfrm>
          <a:prstGeom prst="rect">
            <a:avLst/>
          </a:prstGeom>
        </p:spPr>
      </p:pic>
      <p:grpSp>
        <p:nvGrpSpPr>
          <p:cNvPr id="13" name="Group 12">
            <a:extLst>
              <a:ext uri="{FF2B5EF4-FFF2-40B4-BE49-F238E27FC236}">
                <a16:creationId xmlns:a16="http://schemas.microsoft.com/office/drawing/2014/main" id="{BF67FFE6-BFBB-4066-99E6-706ADA4F5D45}"/>
              </a:ext>
            </a:extLst>
          </p:cNvPr>
          <p:cNvGrpSpPr>
            <a:grpSpLocks noChangeAspect="1"/>
          </p:cNvGrpSpPr>
          <p:nvPr/>
        </p:nvGrpSpPr>
        <p:grpSpPr>
          <a:xfrm>
            <a:off x="5116684" y="2625576"/>
            <a:ext cx="6269445" cy="2232248"/>
            <a:chOff x="5375920" y="1556792"/>
            <a:chExt cx="5976663" cy="2128003"/>
          </a:xfrm>
        </p:grpSpPr>
        <p:pic>
          <p:nvPicPr>
            <p:cNvPr id="10" name="Graphic 9">
              <a:extLst>
                <a:ext uri="{FF2B5EF4-FFF2-40B4-BE49-F238E27FC236}">
                  <a16:creationId xmlns:a16="http://schemas.microsoft.com/office/drawing/2014/main" id="{A6F7B694-AE02-44F3-8026-AA4FB7C5F800}"/>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1448" r="-40"/>
            <a:stretch/>
          </p:blipFill>
          <p:spPr>
            <a:xfrm>
              <a:off x="5375920" y="1556792"/>
              <a:ext cx="5976663" cy="2128003"/>
            </a:xfrm>
            <a:prstGeom prst="rect">
              <a:avLst/>
            </a:prstGeom>
          </p:spPr>
        </p:pic>
        <p:sp>
          <p:nvSpPr>
            <p:cNvPr id="12" name="Rounded Rectangle 4">
              <a:extLst>
                <a:ext uri="{FF2B5EF4-FFF2-40B4-BE49-F238E27FC236}">
                  <a16:creationId xmlns:a16="http://schemas.microsoft.com/office/drawing/2014/main" id="{F0D1100C-6B19-4D21-9178-4501543E99BE}"/>
                </a:ext>
              </a:extLst>
            </p:cNvPr>
            <p:cNvSpPr/>
            <p:nvPr/>
          </p:nvSpPr>
          <p:spPr>
            <a:xfrm>
              <a:off x="8040216" y="1965092"/>
              <a:ext cx="1008113" cy="527804"/>
            </a:xfrm>
            <a:prstGeom prst="roundRect">
              <a:avLst>
                <a:gd name="adj" fmla="val 6000"/>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grpSp>
    </p:spTree>
    <p:extLst>
      <p:ext uri="{BB962C8B-B14F-4D97-AF65-F5344CB8AC3E}">
        <p14:creationId xmlns:p14="http://schemas.microsoft.com/office/powerpoint/2010/main" val="4073279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A366-45C5-4F63-B4DF-2F10415E1D3B}"/>
              </a:ext>
            </a:extLst>
          </p:cNvPr>
          <p:cNvSpPr>
            <a:spLocks noGrp="1"/>
          </p:cNvSpPr>
          <p:nvPr>
            <p:ph type="title"/>
          </p:nvPr>
        </p:nvSpPr>
        <p:spPr/>
        <p:txBody>
          <a:bodyPr/>
          <a:lstStyle/>
          <a:p>
            <a:r>
              <a:rPr lang="de-DE" dirty="0"/>
              <a:t>Thought experiment</a:t>
            </a:r>
            <a:endParaRPr lang="en-DE" dirty="0"/>
          </a:p>
        </p:txBody>
      </p:sp>
      <p:sp>
        <p:nvSpPr>
          <p:cNvPr id="3" name="Date Placeholder 2">
            <a:extLst>
              <a:ext uri="{FF2B5EF4-FFF2-40B4-BE49-F238E27FC236}">
                <a16:creationId xmlns:a16="http://schemas.microsoft.com/office/drawing/2014/main" id="{EE157883-67F2-4973-BB4A-51B9A9CA5EEE}"/>
              </a:ext>
            </a:extLst>
          </p:cNvPr>
          <p:cNvSpPr>
            <a:spLocks noGrp="1"/>
          </p:cNvSpPr>
          <p:nvPr>
            <p:ph type="dt" sz="half" idx="10"/>
          </p:nvPr>
        </p:nvSpPr>
        <p:spPr/>
        <p:txBody>
          <a:bodyPr/>
          <a:lstStyle/>
          <a:p>
            <a:r>
              <a:rPr lang="de-DE"/>
              <a:t>05/10/2026</a:t>
            </a:r>
            <a:endParaRPr lang="en-DE" dirty="0"/>
          </a:p>
        </p:txBody>
      </p:sp>
      <p:sp>
        <p:nvSpPr>
          <p:cNvPr id="4" name="Slide Number Placeholder 3">
            <a:extLst>
              <a:ext uri="{FF2B5EF4-FFF2-40B4-BE49-F238E27FC236}">
                <a16:creationId xmlns:a16="http://schemas.microsoft.com/office/drawing/2014/main" id="{D2B43FE1-9FE9-498A-A00F-6AF5E5EA9E53}"/>
              </a:ext>
            </a:extLst>
          </p:cNvPr>
          <p:cNvSpPr>
            <a:spLocks noGrp="1"/>
          </p:cNvSpPr>
          <p:nvPr>
            <p:ph type="sldNum" sz="quarter" idx="12"/>
          </p:nvPr>
        </p:nvSpPr>
        <p:spPr/>
        <p:txBody>
          <a:bodyPr/>
          <a:lstStyle/>
          <a:p>
            <a:fld id="{B3A60174-2B94-408E-A26F-0A1727EEA733}" type="slidenum">
              <a:rPr lang="en-DE" smtClean="0"/>
              <a:pPr/>
              <a:t>15</a:t>
            </a:fld>
            <a:endParaRPr lang="en-DE" dirty="0"/>
          </a:p>
        </p:txBody>
      </p:sp>
      <p:pic>
        <p:nvPicPr>
          <p:cNvPr id="13" name="Graphic 12">
            <a:extLst>
              <a:ext uri="{FF2B5EF4-FFF2-40B4-BE49-F238E27FC236}">
                <a16:creationId xmlns:a16="http://schemas.microsoft.com/office/drawing/2014/main" id="{4114E266-593F-4DBE-9128-C397A90CE8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49824" y="1078136"/>
            <a:ext cx="5175260" cy="4256370"/>
          </a:xfrm>
          <a:prstGeom prst="rect">
            <a:avLst/>
          </a:prstGeom>
        </p:spPr>
      </p:pic>
      <p:sp>
        <p:nvSpPr>
          <p:cNvPr id="5" name="Rectangle 4">
            <a:extLst>
              <a:ext uri="{FF2B5EF4-FFF2-40B4-BE49-F238E27FC236}">
                <a16:creationId xmlns:a16="http://schemas.microsoft.com/office/drawing/2014/main" id="{241C295A-9943-47CD-A845-70E0474DA88E}"/>
              </a:ext>
            </a:extLst>
          </p:cNvPr>
          <p:cNvSpPr/>
          <p:nvPr/>
        </p:nvSpPr>
        <p:spPr>
          <a:xfrm>
            <a:off x="6312024" y="1397465"/>
            <a:ext cx="3214341" cy="477054"/>
          </a:xfrm>
          <a:prstGeom prst="rect">
            <a:avLst/>
          </a:prstGeom>
        </p:spPr>
        <p:txBody>
          <a:bodyPr wrap="none">
            <a:spAutoFit/>
          </a:bodyPr>
          <a:lstStyle/>
          <a:p>
            <a:r>
              <a:rPr lang="de-DE" sz="2500" b="1" dirty="0">
                <a:solidFill>
                  <a:srgbClr val="1E54AE"/>
                </a:solidFill>
              </a:rPr>
              <a:t>"Colliding" photons</a:t>
            </a:r>
            <a:endParaRPr lang="en-DE" sz="2500" dirty="0"/>
          </a:p>
        </p:txBody>
      </p:sp>
      <p:pic>
        <p:nvPicPr>
          <p:cNvPr id="11" name="Graphic 10">
            <a:extLst>
              <a:ext uri="{FF2B5EF4-FFF2-40B4-BE49-F238E27FC236}">
                <a16:creationId xmlns:a16="http://schemas.microsoft.com/office/drawing/2014/main" id="{27EF8E7E-3E98-412B-8256-08AC03FE69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12024" y="3212976"/>
            <a:ext cx="3312368" cy="1512168"/>
          </a:xfrm>
          <a:prstGeom prst="rect">
            <a:avLst/>
          </a:prstGeom>
        </p:spPr>
      </p:pic>
    </p:spTree>
    <p:extLst>
      <p:ext uri="{BB962C8B-B14F-4D97-AF65-F5344CB8AC3E}">
        <p14:creationId xmlns:p14="http://schemas.microsoft.com/office/powerpoint/2010/main" val="2701234880"/>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8201</TotalTime>
  <Words>2121</Words>
  <Application>Microsoft Office PowerPoint</Application>
  <PresentationFormat>Widescreen</PresentationFormat>
  <Paragraphs>157</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Cambria Math</vt:lpstr>
      <vt:lpstr>CMU Sans Serif</vt:lpstr>
      <vt:lpstr>Standarddesign</vt:lpstr>
      <vt:lpstr>Cavity-Enhanced Rydberg  Nonlinear Optics</vt:lpstr>
      <vt:lpstr>Atoms as interaction mediator</vt:lpstr>
      <vt:lpstr>Current free space experiment</vt:lpstr>
      <vt:lpstr>Electromagnetically Induced Transparency (EIT)</vt:lpstr>
      <vt:lpstr>Cavity as an effective OD enhancement</vt:lpstr>
      <vt:lpstr>Experiment Upgrade</vt:lpstr>
      <vt:lpstr>Ring cavity design</vt:lpstr>
      <vt:lpstr>Non-planar ring cavity</vt:lpstr>
      <vt:lpstr>Summary &amp; Outlook</vt:lpstr>
      <vt:lpstr>Nonlinear Quantum Optics group</vt:lpstr>
      <vt:lpstr>Hänsch–Couillaud lock</vt:lpstr>
      <vt:lpstr>Non-planar ring cavity</vt:lpstr>
      <vt:lpstr>Nonlinear Quantum Optics</vt:lpstr>
      <vt:lpstr>8Overview</vt:lpstr>
      <vt:lpstr>Thought experiment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jn</dc:creator>
  <cp:lastModifiedBy>rqo</cp:lastModifiedBy>
  <cp:revision>2402</cp:revision>
  <dcterms:created xsi:type="dcterms:W3CDTF">2008-09-23T08:44:05Z</dcterms:created>
  <dcterms:modified xsi:type="dcterms:W3CDTF">2026-10-04T17:49:53Z</dcterms:modified>
</cp:coreProperties>
</file>