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97" r:id="rId4"/>
    <p:sldId id="276" r:id="rId5"/>
    <p:sldId id="285" r:id="rId6"/>
    <p:sldId id="264" r:id="rId7"/>
    <p:sldId id="277" r:id="rId8"/>
    <p:sldId id="286" r:id="rId9"/>
    <p:sldId id="287" r:id="rId10"/>
    <p:sldId id="288" r:id="rId11"/>
    <p:sldId id="296" r:id="rId12"/>
    <p:sldId id="289" r:id="rId13"/>
    <p:sldId id="291" r:id="rId14"/>
    <p:sldId id="294" r:id="rId15"/>
    <p:sldId id="275" r:id="rId16"/>
    <p:sldId id="292" r:id="rId17"/>
    <p:sldId id="290" r:id="rId18"/>
    <p:sldId id="298" r:id="rId19"/>
    <p:sldId id="29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94660"/>
  </p:normalViewPr>
  <p:slideViewPr>
    <p:cSldViewPr>
      <p:cViewPr varScale="1">
        <p:scale>
          <a:sx n="65" d="100"/>
          <a:sy n="65" d="100"/>
        </p:scale>
        <p:origin x="6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BD0CD-4C7D-48EA-8087-46A50E2B388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6EAD2-5961-4418-9D59-87208D0F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4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1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4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Finite </a:t>
            </a:r>
            <a:r>
              <a:rPr lang="de-DE" dirty="0" err="1" smtClean="0"/>
              <a:t>volum</a:t>
            </a:r>
            <a:r>
              <a:rPr lang="de-DE" baseline="0" dirty="0" err="1" smtClean="0"/>
              <a:t>e</a:t>
            </a:r>
            <a:endParaRPr lang="de-DE" baseline="0" dirty="0" smtClean="0"/>
          </a:p>
          <a:p>
            <a:r>
              <a:rPr lang="de-DE" baseline="0" dirty="0" smtClean="0"/>
              <a:t>Fine </a:t>
            </a:r>
            <a:r>
              <a:rPr lang="de-DE" baseline="0" dirty="0" err="1" smtClean="0"/>
              <a:t>resolution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hydrostatic</a:t>
            </a:r>
            <a:r>
              <a:rPr lang="de-DE" baseline="0" dirty="0" smtClean="0"/>
              <a:t>, finite </a:t>
            </a:r>
            <a:r>
              <a:rPr lang="de-DE" baseline="0" dirty="0" err="1" smtClean="0"/>
              <a:t>volume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BEBF-4EFE-47A1-BD6F-9FB3FD74D33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1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7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601" y="385807"/>
            <a:ext cx="8330195" cy="604805"/>
          </a:xfrm>
          <a:prstGeom prst="rect">
            <a:avLst/>
          </a:prstGeom>
        </p:spPr>
        <p:txBody>
          <a:bodyPr anchor="t"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5958-FD46-46BE-8C35-F0EADAF28C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11.08.16, Sylt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18695" y="1181107"/>
            <a:ext cx="8331107" cy="51159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6" name="Bild 15" descr="HG_LOGO_S_ENG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58" y="6512842"/>
            <a:ext cx="683868" cy="302236"/>
          </a:xfrm>
          <a:prstGeom prst="rect">
            <a:avLst/>
          </a:prstGeom>
        </p:spPr>
      </p:pic>
      <p:pic>
        <p:nvPicPr>
          <p:cNvPr id="15" name="Bild 14" descr="AWI_WortBildmarke_Farb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8" y="417673"/>
            <a:ext cx="1090955" cy="486839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418689" y="996905"/>
            <a:ext cx="8361730" cy="0"/>
          </a:xfrm>
          <a:prstGeom prst="line">
            <a:avLst/>
          </a:prstGeom>
          <a:ln w="317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ung 10"/>
          <p:cNvGrpSpPr/>
          <p:nvPr userDrawn="1"/>
        </p:nvGrpSpPr>
        <p:grpSpPr>
          <a:xfrm>
            <a:off x="9088086" y="2084664"/>
            <a:ext cx="63902" cy="671247"/>
            <a:chOff x="6286375" y="1956861"/>
            <a:chExt cx="63902" cy="527154"/>
          </a:xfrm>
        </p:grpSpPr>
        <p:sp>
          <p:nvSpPr>
            <p:cNvPr id="12" name="Rechteck 11"/>
            <p:cNvSpPr/>
            <p:nvPr/>
          </p:nvSpPr>
          <p:spPr>
            <a:xfrm>
              <a:off x="6286375" y="1956861"/>
              <a:ext cx="63902" cy="175718"/>
            </a:xfrm>
            <a:prstGeom prst="rect">
              <a:avLst/>
            </a:prstGeom>
            <a:solidFill>
              <a:srgbClr val="14131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286375" y="2132579"/>
              <a:ext cx="63902" cy="175718"/>
            </a:xfrm>
            <a:prstGeom prst="rect">
              <a:avLst/>
            </a:prstGeom>
            <a:solidFill>
              <a:srgbClr val="8612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286375" y="2308297"/>
              <a:ext cx="63902" cy="175718"/>
            </a:xfrm>
            <a:prstGeom prst="rect">
              <a:avLst/>
            </a:prstGeom>
            <a:solidFill>
              <a:srgbClr val="E994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6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8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B39E-6876-46D4-8D0D-3F4723525D2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4ACE-1061-4599-A7AF-B2B5B9F9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image" Target="../media/image2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0.png"/><Relationship Id="rId5" Type="http://schemas.openxmlformats.org/officeDocument/2006/relationships/image" Target="../media/image7.wmf"/><Relationship Id="rId10" Type="http://schemas.openxmlformats.org/officeDocument/2006/relationships/image" Target="../media/image2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Non-hydrostatic effects on the steep continental slope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183560" y="529684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Bell MT" panose="02020503060305020303" pitchFamily="18" charset="0"/>
              </a:rPr>
              <a:t>Alexey Androsov</a:t>
            </a:r>
            <a:r>
              <a:rPr lang="de-DE" b="1" dirty="0" smtClean="0">
                <a:latin typeface="Bell MT" panose="02020503060305020303" pitchFamily="18" charset="0"/>
              </a:rPr>
              <a:t>, </a:t>
            </a:r>
            <a:r>
              <a:rPr lang="de-DE" dirty="0" smtClean="0">
                <a:latin typeface="Bell MT" panose="02020503060305020303" pitchFamily="18" charset="0"/>
              </a:rPr>
              <a:t>Naum </a:t>
            </a:r>
            <a:r>
              <a:rPr lang="de-DE" dirty="0" err="1" smtClean="0">
                <a:latin typeface="Bell MT" panose="02020503060305020303" pitchFamily="18" charset="0"/>
              </a:rPr>
              <a:t>Voltzinger</a:t>
            </a:r>
            <a:r>
              <a:rPr lang="de-DE" dirty="0" smtClean="0">
                <a:latin typeface="Bell MT" panose="02020503060305020303" pitchFamily="18" charset="0"/>
              </a:rPr>
              <a:t>, Vera </a:t>
            </a:r>
            <a:r>
              <a:rPr lang="de-DE" dirty="0" err="1" smtClean="0">
                <a:latin typeface="Bell MT" panose="02020503060305020303" pitchFamily="18" charset="0"/>
              </a:rPr>
              <a:t>Fofonova</a:t>
            </a:r>
            <a:r>
              <a:rPr lang="de-DE" dirty="0" smtClean="0">
                <a:latin typeface="Bell MT" panose="02020503060305020303" pitchFamily="18" charset="0"/>
              </a:rPr>
              <a:t> </a:t>
            </a:r>
            <a:r>
              <a:rPr lang="de-DE" dirty="0" err="1" smtClean="0">
                <a:latin typeface="Bell MT" panose="02020503060305020303" pitchFamily="18" charset="0"/>
              </a:rPr>
              <a:t>and</a:t>
            </a:r>
            <a:r>
              <a:rPr lang="de-DE" dirty="0" smtClean="0">
                <a:latin typeface="Bell MT" panose="02020503060305020303" pitchFamily="18" charset="0"/>
              </a:rPr>
              <a:t> Ivan </a:t>
            </a:r>
            <a:r>
              <a:rPr lang="de-DE" dirty="0" err="1" smtClean="0">
                <a:latin typeface="Bell MT" panose="02020503060305020303" pitchFamily="18" charset="0"/>
              </a:rPr>
              <a:t>Kuznetsov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8196" y="6246354"/>
            <a:ext cx="4737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28-31 Januar 2020, Hamburg, Germany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6" y="4424737"/>
            <a:ext cx="4245613" cy="17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Lock-Exchange flow on the shelf break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681375" cy="248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85604"/>
            <a:ext cx="2681375" cy="2484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681376" cy="2484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39552" y="367640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10 </a:t>
            </a:r>
            <a:r>
              <a:rPr lang="de-DE" dirty="0" err="1" smtClean="0"/>
              <a:t>hours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continental</a:t>
            </a:r>
            <a:r>
              <a:rPr lang="de-DE" dirty="0" smtClean="0"/>
              <a:t> </a:t>
            </a:r>
            <a:r>
              <a:rPr lang="de-DE" dirty="0" err="1" smtClean="0"/>
              <a:t>slope</a:t>
            </a:r>
            <a:r>
              <a:rPr lang="de-DE" dirty="0" smtClean="0"/>
              <a:t>. </a:t>
            </a:r>
            <a:r>
              <a:rPr lang="de-DE" dirty="0" err="1" smtClean="0"/>
              <a:t>Hydrostatic</a:t>
            </a:r>
            <a:r>
              <a:rPr lang="de-DE" dirty="0" smtClean="0"/>
              <a:t> (back) &amp; Non-</a:t>
            </a:r>
            <a:r>
              <a:rPr lang="de-DE" dirty="0" err="1" smtClean="0"/>
              <a:t>hydrostatic</a:t>
            </a:r>
            <a:r>
              <a:rPr lang="de-DE" dirty="0" smtClean="0"/>
              <a:t> (</a:t>
            </a:r>
            <a:r>
              <a:rPr lang="de-DE" dirty="0" err="1" smtClean="0"/>
              <a:t>red</a:t>
            </a:r>
            <a:r>
              <a:rPr lang="de-DE" dirty="0" smtClean="0"/>
              <a:t>).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40" y="4353723"/>
            <a:ext cx="2849559" cy="241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3" y="4396281"/>
            <a:ext cx="2730225" cy="2412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395263" y="4397950"/>
            <a:ext cx="2846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 </a:t>
            </a:r>
            <a:r>
              <a:rPr lang="de-DE" dirty="0" err="1" smtClean="0"/>
              <a:t>points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continental</a:t>
            </a:r>
            <a:r>
              <a:rPr lang="de-DE" dirty="0" smtClean="0"/>
              <a:t> </a:t>
            </a:r>
            <a:r>
              <a:rPr lang="de-DE" dirty="0" err="1" smtClean="0"/>
              <a:t>slope</a:t>
            </a:r>
            <a:r>
              <a:rPr lang="de-DE" dirty="0" smtClean="0"/>
              <a:t>. </a:t>
            </a:r>
            <a:r>
              <a:rPr lang="de-DE" dirty="0" err="1" smtClean="0"/>
              <a:t>Hydrostatic</a:t>
            </a:r>
            <a:r>
              <a:rPr lang="de-DE" dirty="0" smtClean="0"/>
              <a:t> (back) &amp; Non-</a:t>
            </a:r>
            <a:r>
              <a:rPr lang="de-DE" dirty="0" err="1" smtClean="0"/>
              <a:t>hydrostatic</a:t>
            </a:r>
            <a:r>
              <a:rPr lang="de-DE" dirty="0" smtClean="0"/>
              <a:t> (</a:t>
            </a:r>
            <a:r>
              <a:rPr lang="de-DE" dirty="0" err="1" smtClean="0"/>
              <a:t>red</a:t>
            </a:r>
            <a:r>
              <a:rPr lang="de-DE" dirty="0" smtClean="0"/>
              <a:t>). Wave </a:t>
            </a:r>
            <a:r>
              <a:rPr lang="de-DE" dirty="0" err="1" smtClean="0"/>
              <a:t>character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Lock-Exchange flow on the shelf break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5104"/>
            <a:ext cx="4764141" cy="2106863"/>
          </a:xfrm>
          <a:prstGeom prst="rect">
            <a:avLst/>
          </a:prstGeom>
        </p:spPr>
      </p:pic>
      <p:sp>
        <p:nvSpPr>
          <p:cNvPr id="16" name="Textfeld 19"/>
          <p:cNvSpPr txBox="1"/>
          <p:nvPr/>
        </p:nvSpPr>
        <p:spPr>
          <a:xfrm>
            <a:off x="167899" y="4639103"/>
            <a:ext cx="3946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horizontal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viscosity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time=40 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79378"/>
            <a:ext cx="3024336" cy="3134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645024"/>
            <a:ext cx="387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Total </a:t>
            </a:r>
            <a:r>
              <a:rPr lang="de-DE" b="1" dirty="0" err="1" smtClean="0"/>
              <a:t>energy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viscosity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0064" y="1268760"/>
            <a:ext cx="1858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in P3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high horizontal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viscosity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" y="1293759"/>
            <a:ext cx="3944483" cy="21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4624"/>
            <a:ext cx="697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Lombok Strait: comparison hydrostatic and non-hydrostatic approaches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706696" cy="3129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6" y="4093721"/>
            <a:ext cx="8136904" cy="1902677"/>
          </a:xfrm>
          <a:prstGeom prst="rect">
            <a:avLst/>
          </a:prstGeom>
        </p:spPr>
      </p:pic>
      <p:pic>
        <p:nvPicPr>
          <p:cNvPr id="12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2503"/>
            <a:ext cx="3412287" cy="1466730"/>
          </a:xfrm>
          <a:prstGeom prst="rect">
            <a:avLst/>
          </a:prstGeom>
        </p:spPr>
      </p:pic>
      <p:sp>
        <p:nvSpPr>
          <p:cNvPr id="13" name="Textfeld 8"/>
          <p:cNvSpPr txBox="1"/>
          <p:nvPr/>
        </p:nvSpPr>
        <p:spPr>
          <a:xfrm>
            <a:off x="15586" y="2834013"/>
            <a:ext cx="426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</a:rPr>
              <a:t>The </a:t>
            </a:r>
            <a:r>
              <a:rPr lang="en-US" sz="1600" b="1" dirty="0" smtClean="0">
                <a:latin typeface="Times New Roman" panose="02020603050405020304" pitchFamily="18" charset="0"/>
              </a:rPr>
              <a:t>Lombok Strait</a:t>
            </a:r>
            <a:r>
              <a:rPr lang="en-US" sz="1600" dirty="0" smtClean="0">
                <a:latin typeface="Times New Roman" panose="02020603050405020304" pitchFamily="18" charset="0"/>
              </a:rPr>
              <a:t>, which has a complex morphometric structure and is an important link in the water exchange between the Pacific and Indian Oceans.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Hoffmüller</a:t>
            </a:r>
            <a:r>
              <a:rPr lang="de-DE" dirty="0" smtClean="0"/>
              <a:t> </a:t>
            </a:r>
            <a:r>
              <a:rPr lang="de-DE" dirty="0" err="1" smtClean="0"/>
              <a:t>diagramm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velocity</a:t>
            </a:r>
            <a:r>
              <a:rPr lang="de-DE" dirty="0" smtClean="0"/>
              <a:t> (Station 4). </a:t>
            </a:r>
            <a:r>
              <a:rPr lang="de-DE" dirty="0" err="1" smtClean="0"/>
              <a:t>Left</a:t>
            </a:r>
            <a:r>
              <a:rPr lang="de-DE" dirty="0" smtClean="0"/>
              <a:t> – non-</a:t>
            </a:r>
            <a:r>
              <a:rPr lang="de-DE" dirty="0" err="1" smtClean="0"/>
              <a:t>hydrostatic</a:t>
            </a:r>
            <a:r>
              <a:rPr lang="de-DE" dirty="0" smtClean="0"/>
              <a:t>; </a:t>
            </a:r>
            <a:r>
              <a:rPr lang="de-DE" dirty="0" err="1" smtClean="0"/>
              <a:t>middle</a:t>
            </a:r>
            <a:r>
              <a:rPr lang="de-DE" dirty="0" smtClean="0"/>
              <a:t> – </a:t>
            </a:r>
            <a:r>
              <a:rPr lang="de-DE" dirty="0" err="1" smtClean="0"/>
              <a:t>hydrostatic</a:t>
            </a:r>
            <a:r>
              <a:rPr lang="de-DE" dirty="0" smtClean="0"/>
              <a:t>; </a:t>
            </a:r>
            <a:r>
              <a:rPr lang="de-DE" dirty="0" err="1" smtClean="0"/>
              <a:t>right</a:t>
            </a:r>
            <a:r>
              <a:rPr lang="de-DE" dirty="0" smtClean="0"/>
              <a:t> – </a:t>
            </a:r>
            <a:r>
              <a:rPr lang="de-DE" dirty="0" err="1" smtClean="0"/>
              <a:t>difference</a:t>
            </a:r>
            <a:r>
              <a:rPr lang="de-DE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4624"/>
            <a:ext cx="697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Lombok Strait: comparison hydrostatic and non-hydrostatic approaches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" y="1104977"/>
            <a:ext cx="8972660" cy="21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" y="3371223"/>
            <a:ext cx="8919276" cy="21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5495223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M2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non-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95416"/>
            <a:ext cx="1944216" cy="12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4624"/>
            <a:ext cx="697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Lombok Strait: comparison hydrostatic and non-hydrostatic approaches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22925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dencity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1" y="5013176"/>
            <a:ext cx="2669510" cy="1774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251"/>
            <a:ext cx="3934221" cy="295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05" y="1916832"/>
            <a:ext cx="5224336" cy="12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20" y="3651582"/>
            <a:ext cx="5200880" cy="12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0259" y="1111446"/>
            <a:ext cx="86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kg/m3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3120" y="5157192"/>
            <a:ext cx="5021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Hoffmüller</a:t>
            </a:r>
            <a:r>
              <a:rPr lang="de-DE" dirty="0"/>
              <a:t> </a:t>
            </a:r>
            <a:r>
              <a:rPr lang="de-DE" dirty="0" err="1"/>
              <a:t>diagramm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(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Salinity</a:t>
            </a:r>
            <a:r>
              <a:rPr lang="de-DE" dirty="0" smtClean="0"/>
              <a:t> (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) </a:t>
            </a:r>
            <a:r>
              <a:rPr lang="de-DE" dirty="0" err="1" smtClean="0"/>
              <a:t>for</a:t>
            </a:r>
            <a:r>
              <a:rPr lang="de-DE" dirty="0" smtClean="0"/>
              <a:t> Station 4. </a:t>
            </a:r>
            <a:r>
              <a:rPr lang="de-DE" dirty="0" err="1"/>
              <a:t>Left</a:t>
            </a:r>
            <a:r>
              <a:rPr lang="de-DE" dirty="0"/>
              <a:t> – non-</a:t>
            </a:r>
            <a:r>
              <a:rPr lang="de-DE" dirty="0" err="1"/>
              <a:t>hydrostatic</a:t>
            </a:r>
            <a:r>
              <a:rPr lang="de-DE" dirty="0"/>
              <a:t>; </a:t>
            </a:r>
            <a:r>
              <a:rPr lang="de-DE" dirty="0" err="1"/>
              <a:t>middle</a:t>
            </a:r>
            <a:r>
              <a:rPr lang="de-DE" dirty="0"/>
              <a:t> – </a:t>
            </a:r>
            <a:r>
              <a:rPr lang="de-DE" dirty="0" err="1"/>
              <a:t>hydrostatic</a:t>
            </a:r>
            <a:r>
              <a:rPr lang="de-DE" dirty="0"/>
              <a:t>; </a:t>
            </a:r>
            <a:r>
              <a:rPr lang="de-DE" dirty="0" err="1"/>
              <a:t>right</a:t>
            </a:r>
            <a:r>
              <a:rPr lang="de-DE" dirty="0"/>
              <a:t> – </a:t>
            </a:r>
            <a:r>
              <a:rPr lang="de-DE" dirty="0" err="1"/>
              <a:t>difference</a:t>
            </a:r>
            <a:r>
              <a:rPr lang="de-DE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36497" y="2348880"/>
            <a:ext cx="7200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49033" y="4077072"/>
            <a:ext cx="7200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08304" y="4077072"/>
            <a:ext cx="7200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80112" y="4077072"/>
            <a:ext cx="72008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4624"/>
            <a:ext cx="697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Lombok Strait: comparison hydrostatic and non-hydrostatic approaches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979712" y="33569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*St.6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7"/>
          <p:cNvSpPr txBox="1"/>
          <p:nvPr/>
        </p:nvSpPr>
        <p:spPr>
          <a:xfrm>
            <a:off x="34964" y="537509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vertical velocity in hydrostatic / non-hydrostatic formulations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52" y="1412776"/>
            <a:ext cx="4671792" cy="33710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96" y="1135854"/>
            <a:ext cx="3775659" cy="172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95" y="2908811"/>
            <a:ext cx="3727960" cy="172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94" y="4681768"/>
            <a:ext cx="3759761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4624"/>
            <a:ext cx="697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Lombok Strait: comparison hydrostatic and non-hydrostatic approaches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" y="1062170"/>
            <a:ext cx="2939287" cy="23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" y="4107095"/>
            <a:ext cx="2939288" cy="23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209"/>
            <a:ext cx="2936210" cy="23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04134"/>
            <a:ext cx="2936213" cy="23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71" y="3399209"/>
            <a:ext cx="910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Left</a:t>
            </a:r>
            <a:r>
              <a:rPr lang="de-DE" sz="2000" dirty="0" smtClean="0"/>
              <a:t>: </a:t>
            </a:r>
            <a:r>
              <a:rPr lang="de-DE" sz="2000" dirty="0" err="1" smtClean="0"/>
              <a:t>amplitude</a:t>
            </a:r>
            <a:r>
              <a:rPr lang="de-DE" sz="2000" dirty="0" smtClean="0"/>
              <a:t> 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velocity</a:t>
            </a:r>
            <a:r>
              <a:rPr lang="de-DE" sz="2000" dirty="0" smtClean="0"/>
              <a:t> on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 M2 </a:t>
            </a:r>
            <a:r>
              <a:rPr lang="de-DE" sz="2000" dirty="0" err="1" smtClean="0"/>
              <a:t>wave</a:t>
            </a:r>
            <a:r>
              <a:rPr lang="de-DE" sz="2000" dirty="0" smtClean="0"/>
              <a:t>. </a:t>
            </a:r>
            <a:r>
              <a:rPr lang="de-DE" sz="2000" b="1" dirty="0" err="1" smtClean="0"/>
              <a:t>Right</a:t>
            </a:r>
            <a:r>
              <a:rPr lang="de-DE" sz="2000" dirty="0" smtClean="0"/>
              <a:t>: </a:t>
            </a:r>
            <a:r>
              <a:rPr lang="de-DE" sz="2000" dirty="0" err="1" smtClean="0"/>
              <a:t>amplitude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</a:t>
            </a:r>
            <a:r>
              <a:rPr lang="de-DE" sz="2000" dirty="0" err="1" smtClean="0"/>
              <a:t>nonlinearity</a:t>
            </a:r>
            <a:r>
              <a:rPr lang="de-DE" sz="2000" dirty="0" smtClean="0"/>
              <a:t>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86236" y="30116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Hydrostatic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simulation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6236" y="4402025"/>
            <a:ext cx="297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Non-</a:t>
            </a:r>
            <a:r>
              <a:rPr lang="de-DE" b="1" dirty="0" err="1" smtClean="0">
                <a:solidFill>
                  <a:srgbClr val="FF0000"/>
                </a:solidFill>
              </a:rPr>
              <a:t>hydrostatic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simulation</a:t>
            </a:r>
            <a:r>
              <a:rPr lang="de-DE" b="1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1906" y="4802932"/>
            <a:ext cx="2833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b="1" dirty="0" err="1" smtClean="0"/>
              <a:t>Left</a:t>
            </a:r>
            <a:r>
              <a:rPr lang="de-DE" sz="2000" dirty="0" smtClean="0"/>
              <a:t>: </a:t>
            </a:r>
            <a:r>
              <a:rPr lang="de-DE" sz="2000" dirty="0" err="1" smtClean="0"/>
              <a:t>amplitude</a:t>
            </a:r>
            <a:r>
              <a:rPr lang="de-DE" sz="2000" dirty="0" smtClean="0"/>
              <a:t> </a:t>
            </a:r>
            <a:r>
              <a:rPr lang="de-DE" sz="2000" dirty="0" err="1" smtClean="0"/>
              <a:t>vertical</a:t>
            </a:r>
            <a:r>
              <a:rPr lang="de-DE" sz="2000" dirty="0" smtClean="0"/>
              <a:t> </a:t>
            </a:r>
            <a:r>
              <a:rPr lang="de-DE" sz="2000" dirty="0" err="1" smtClean="0"/>
              <a:t>velocity</a:t>
            </a:r>
            <a:r>
              <a:rPr lang="de-DE" sz="2000" dirty="0" smtClean="0"/>
              <a:t> on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 M2 </a:t>
            </a:r>
            <a:r>
              <a:rPr lang="de-DE" sz="2000" dirty="0" err="1" smtClean="0"/>
              <a:t>wave</a:t>
            </a:r>
            <a:r>
              <a:rPr lang="de-DE" sz="2000" dirty="0" smtClean="0"/>
              <a:t>. </a:t>
            </a:r>
            <a:r>
              <a:rPr lang="de-DE" sz="2000" b="1" dirty="0" err="1" smtClean="0"/>
              <a:t>Right</a:t>
            </a:r>
            <a:r>
              <a:rPr lang="de-DE" sz="2000" dirty="0" smtClean="0"/>
              <a:t>: </a:t>
            </a:r>
            <a:r>
              <a:rPr lang="en-US" sz="2000" dirty="0"/>
              <a:t>amplitude for all nonlinearity frequency.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16" y="1156082"/>
            <a:ext cx="2339752" cy="1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330195" cy="6048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non-hydrostatic pressure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“solve”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open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3140968"/>
            <a:ext cx="3771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Test experiment</a:t>
            </a:r>
            <a:r>
              <a:rPr lang="de-DE" dirty="0" smtClean="0"/>
              <a:t>: </a:t>
            </a:r>
            <a:r>
              <a:rPr lang="ru-RU" dirty="0" smtClean="0"/>
              <a:t>3</a:t>
            </a:r>
            <a:r>
              <a:rPr lang="de-DE" dirty="0" smtClean="0"/>
              <a:t>D </a:t>
            </a:r>
            <a:r>
              <a:rPr lang="de-DE" dirty="0" err="1" smtClean="0"/>
              <a:t>barotropic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en-US" dirty="0" smtClean="0"/>
              <a:t>narrow </a:t>
            </a:r>
            <a:r>
              <a:rPr lang="en-US" dirty="0"/>
              <a:t>channel  with </a:t>
            </a:r>
            <a:r>
              <a:rPr lang="en-US" dirty="0" smtClean="0"/>
              <a:t>sharp underwater mountain. On the open boundary – M2 tide with 1cm amplitude with opposite phase.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0359"/>
            <a:ext cx="5076056" cy="1907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2128"/>
            <a:ext cx="1300096" cy="5705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74" y="2935177"/>
            <a:ext cx="3616402" cy="388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4961" y="1340768"/>
            <a:ext cx="20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Residual </a:t>
            </a:r>
            <a:r>
              <a:rPr lang="de-DE" b="1" dirty="0" err="1" smtClean="0"/>
              <a:t>circulation</a:t>
            </a:r>
            <a:r>
              <a:rPr lang="de-DE" b="1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3720" y="4797152"/>
            <a:ext cx="365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 smtClean="0"/>
              <a:t>Residual </a:t>
            </a:r>
            <a:r>
              <a:rPr lang="de-DE" b="1" dirty="0" err="1" smtClean="0"/>
              <a:t>circulation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north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.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arrows</a:t>
            </a:r>
            <a:r>
              <a:rPr lang="de-DE" dirty="0" smtClean="0"/>
              <a:t> –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r>
              <a:rPr lang="de-DE" dirty="0" smtClean="0"/>
              <a:t>; </a:t>
            </a:r>
            <a:r>
              <a:rPr lang="de-DE" dirty="0" err="1" smtClean="0"/>
              <a:t>black</a:t>
            </a:r>
            <a:r>
              <a:rPr lang="de-DE" dirty="0" smtClean="0"/>
              <a:t> </a:t>
            </a:r>
            <a:r>
              <a:rPr lang="de-DE" dirty="0" err="1" smtClean="0"/>
              <a:t>arrows</a:t>
            </a:r>
            <a:r>
              <a:rPr lang="de-DE" dirty="0" smtClean="0"/>
              <a:t> –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underwater</a:t>
            </a:r>
            <a:r>
              <a:rPr lang="de-DE" dirty="0" smtClean="0"/>
              <a:t> </a:t>
            </a:r>
            <a:r>
              <a:rPr lang="de-DE" dirty="0" err="1" smtClean="0"/>
              <a:t>mountain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217" y="188640"/>
            <a:ext cx="5768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de-DE" sz="4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62280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smtClean="0"/>
              <a:t>*</a:t>
            </a:r>
            <a:r>
              <a:rPr lang="de-DE" dirty="0" smtClean="0"/>
              <a:t>Androsov et al., GMD, 2019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" y="1663312"/>
            <a:ext cx="3192926" cy="180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031937" cy="259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38"/>
            <a:ext cx="2493947" cy="29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353865" y="1099162"/>
            <a:ext cx="3241526" cy="33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ru-RU" sz="1604" kern="0" dirty="0"/>
              <a:t>Quads, </a:t>
            </a:r>
            <a:r>
              <a:rPr lang="de-DE" altLang="ru-RU" sz="1604" kern="0" dirty="0" err="1"/>
              <a:t>triangles</a:t>
            </a:r>
            <a:r>
              <a:rPr lang="de-DE" altLang="ru-RU" sz="1604" kern="0" dirty="0"/>
              <a:t> </a:t>
            </a:r>
            <a:r>
              <a:rPr lang="de-DE" altLang="ru-RU" sz="1604" kern="0" dirty="0" err="1"/>
              <a:t>and</a:t>
            </a:r>
            <a:r>
              <a:rPr lang="de-DE" altLang="ru-RU" sz="1604" kern="0" dirty="0"/>
              <a:t> </a:t>
            </a:r>
            <a:r>
              <a:rPr lang="de-DE" altLang="ru-RU" sz="1604" kern="0" dirty="0" err="1"/>
              <a:t>mixed</a:t>
            </a:r>
            <a:r>
              <a:rPr lang="de-DE" altLang="ru-RU" sz="1604" kern="0" dirty="0"/>
              <a:t> </a:t>
            </a:r>
            <a:r>
              <a:rPr lang="de-DE" altLang="ru-RU" sz="1604" kern="0" dirty="0" err="1"/>
              <a:t>meshes</a:t>
            </a:r>
            <a:endParaRPr lang="en-US" altLang="ru-RU" sz="1604" kern="0" dirty="0"/>
          </a:p>
        </p:txBody>
      </p:sp>
      <p:sp>
        <p:nvSpPr>
          <p:cNvPr id="10" name="Rectangle 9"/>
          <p:cNvSpPr/>
          <p:nvPr/>
        </p:nvSpPr>
        <p:spPr>
          <a:xfrm>
            <a:off x="3204356" y="4569992"/>
            <a:ext cx="5535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coastal branch of </a:t>
            </a:r>
            <a:r>
              <a:rPr lang="en-US" dirty="0" smtClean="0"/>
              <a:t>the FESOM2 global model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FESOM2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FESOM – 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/>
              <a:t>share a part of </a:t>
            </a:r>
            <a:r>
              <a:rPr lang="en-US" dirty="0" smtClean="0"/>
              <a:t>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Easy </a:t>
            </a:r>
            <a:r>
              <a:rPr lang="en-US" dirty="0"/>
              <a:t>coupling with global </a:t>
            </a:r>
            <a:r>
              <a:rPr lang="en-US" dirty="0" smtClean="0"/>
              <a:t>version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Easy </a:t>
            </a:r>
            <a:r>
              <a:rPr lang="de-DE" dirty="0" err="1" smtClean="0"/>
              <a:t>implementation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 </a:t>
            </a:r>
            <a:r>
              <a:rPr lang="de-DE" dirty="0" err="1" smtClean="0"/>
              <a:t>aproach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FD </a:t>
            </a:r>
            <a:r>
              <a:rPr lang="de-DE" dirty="0" err="1" smtClean="0"/>
              <a:t>to</a:t>
            </a:r>
            <a:r>
              <a:rPr lang="de-DE" dirty="0" smtClean="0"/>
              <a:t> FV.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4356" y="412494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FESOM-C</a:t>
            </a:r>
            <a:r>
              <a:rPr lang="de-DE" baseline="30000" dirty="0" smtClean="0"/>
              <a:t>*</a:t>
            </a:r>
            <a:r>
              <a:rPr lang="de-DE" dirty="0" smtClean="0"/>
              <a:t>  </a:t>
            </a:r>
            <a:r>
              <a:rPr lang="de-DE" dirty="0" err="1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5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00" y="1268760"/>
            <a:ext cx="83301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neglect of non-hydrostatic pressure in a hydrostatic model is problematic since non-hydrostatic pressure plays a significant role in internal wave evolution balancing nonlinear wave steepening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non-hydrostatic pressure is neglected in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surprising that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evolution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poorly predicted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shown that hydrostatic models may develop high wavenumber “soliton-like” features that are purely a construct of model error but may seem to mimic physical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non-hydrostatic system.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complete equations for small regions with a strong influence of non-hydrostatics can significantly reduce problems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 open boundary conditions.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0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3"/>
            <a:ext cx="8856984" cy="2376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feld 1"/>
          <p:cNvSpPr txBox="1"/>
          <p:nvPr/>
        </p:nvSpPr>
        <p:spPr>
          <a:xfrm>
            <a:off x="3496384" y="332655"/>
            <a:ext cx="2079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feld 2"/>
          <p:cNvSpPr txBox="1"/>
          <p:nvPr/>
        </p:nvSpPr>
        <p:spPr>
          <a:xfrm>
            <a:off x="251520" y="1124744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Times New Roman" panose="02020603050405020304" pitchFamily="18" charset="0"/>
              </a:rPr>
              <a:t>Numerical models have become an </a:t>
            </a:r>
            <a:r>
              <a:rPr lang="en-US" sz="2000" dirty="0" smtClean="0"/>
              <a:t>key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tool for ocean and </a:t>
            </a:r>
            <a:r>
              <a:rPr lang="en-US" sz="2000" dirty="0" smtClean="0">
                <a:cs typeface="Times New Roman" panose="02020603050405020304" pitchFamily="18" charset="0"/>
              </a:rPr>
              <a:t>coastal </a:t>
            </a:r>
            <a:r>
              <a:rPr lang="en-US" sz="2000" dirty="0">
                <a:cs typeface="Times New Roman" panose="02020603050405020304" pitchFamily="18" charset="0"/>
              </a:rPr>
              <a:t>flow modeling</a:t>
            </a:r>
            <a:r>
              <a:rPr lang="en-US" sz="2000" dirty="0" smtClean="0">
                <a:cs typeface="Times New Roman" panose="02020603050405020304" pitchFamily="18" charset="0"/>
              </a:rPr>
              <a:t>. Such </a:t>
            </a:r>
            <a:r>
              <a:rPr lang="en-US" sz="2000" dirty="0">
                <a:cs typeface="Times New Roman" panose="02020603050405020304" pitchFamily="18" charset="0"/>
              </a:rPr>
              <a:t>models typically use the </a:t>
            </a:r>
            <a:r>
              <a:rPr lang="en-US" sz="2000" b="1" dirty="0">
                <a:cs typeface="Times New Roman" panose="02020603050405020304" pitchFamily="18" charset="0"/>
              </a:rPr>
              <a:t>hydrostatic</a:t>
            </a:r>
            <a:r>
              <a:rPr lang="en-US" sz="2000" dirty="0">
                <a:cs typeface="Times New Roman" panose="02020603050405020304" pitchFamily="18" charset="0"/>
              </a:rPr>
              <a:t> approximation based on the argument that their horizontal length scales are longer than the vertical length scales</a:t>
            </a:r>
            <a:r>
              <a:rPr lang="en-US" sz="2000" dirty="0" smtClean="0">
                <a:cs typeface="Times New Roman" panose="02020603050405020304" pitchFamily="18" charset="0"/>
              </a:rPr>
              <a:t>. Many </a:t>
            </a:r>
            <a:r>
              <a:rPr lang="en-US" sz="2000" dirty="0">
                <a:cs typeface="Times New Roman" panose="02020603050405020304" pitchFamily="18" charset="0"/>
              </a:rPr>
              <a:t>of physical processes in oceans and </a:t>
            </a:r>
            <a:r>
              <a:rPr lang="en-US" sz="2000" dirty="0" smtClean="0">
                <a:cs typeface="Times New Roman" panose="02020603050405020304" pitchFamily="18" charset="0"/>
              </a:rPr>
              <a:t>coastal zones </a:t>
            </a:r>
            <a:r>
              <a:rPr lang="en-US" sz="2000" dirty="0">
                <a:cs typeface="Times New Roman" panose="02020603050405020304" pitchFamily="18" charset="0"/>
              </a:rPr>
              <a:t>are adequately modeled with the </a:t>
            </a:r>
            <a:r>
              <a:rPr lang="en-US" sz="2000" b="1" dirty="0">
                <a:cs typeface="Times New Roman" panose="02020603050405020304" pitchFamily="18" charset="0"/>
              </a:rPr>
              <a:t>hydrostatic</a:t>
            </a:r>
            <a:r>
              <a:rPr lang="en-US" sz="2000" dirty="0">
                <a:cs typeface="Times New Roman" panose="02020603050405020304" pitchFamily="18" charset="0"/>
              </a:rPr>
              <a:t> approximation, but there are phenomena when vertical acceleration is </a:t>
            </a:r>
            <a:r>
              <a:rPr lang="en-US" sz="2000" dirty="0" smtClean="0"/>
              <a:t>proportional 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with horizontal, and sometimes and exceeding it and then accounting of </a:t>
            </a:r>
            <a:r>
              <a:rPr lang="en-US" sz="2000" b="1" dirty="0" smtClean="0">
                <a:cs typeface="Times New Roman" panose="02020603050405020304" pitchFamily="18" charset="0"/>
              </a:rPr>
              <a:t>non-hydrostatic</a:t>
            </a:r>
            <a:r>
              <a:rPr lang="en-US" sz="2000" dirty="0" smtClean="0">
                <a:cs typeface="Times New Roman" panose="02020603050405020304" pitchFamily="18" charset="0"/>
              </a:rPr>
              <a:t> pressure is </a:t>
            </a:r>
            <a:r>
              <a:rPr lang="en-US" sz="2000" dirty="0">
                <a:cs typeface="Times New Roman" panose="02020603050405020304" pitchFamily="18" charset="0"/>
              </a:rPr>
              <a:t>necessary.</a:t>
            </a:r>
          </a:p>
        </p:txBody>
      </p:sp>
      <p:sp>
        <p:nvSpPr>
          <p:cNvPr id="35" name="Textfeld 4"/>
          <p:cNvSpPr txBox="1"/>
          <p:nvPr/>
        </p:nvSpPr>
        <p:spPr>
          <a:xfrm>
            <a:off x="323528" y="378904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barotropic tides with baroclinic waves on sharp topography.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Upwelling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cold water from subsurface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Sinking of surface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Cascading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47825" y="2886075"/>
            <a:ext cx="74104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dirty="0" smtClean="0">
                <a:solidFill>
                  <a:srgbClr val="7030A0"/>
                </a:solidFill>
              </a:rPr>
              <a:t>Thanks </a:t>
            </a:r>
            <a:r>
              <a:rPr lang="en-US" sz="4500" i="1" dirty="0">
                <a:solidFill>
                  <a:srgbClr val="7030A0"/>
                </a:solidFill>
              </a:rPr>
              <a:t>for your attention</a:t>
            </a:r>
            <a:endParaRPr lang="en-US" sz="4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wave_propag_hydr_nonhy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3" y="1340768"/>
            <a:ext cx="5088565" cy="3816424"/>
          </a:xfrm>
          <a:prstGeom prst="rect">
            <a:avLst/>
          </a:prstGeom>
        </p:spPr>
      </p:pic>
      <p:sp>
        <p:nvSpPr>
          <p:cNvPr id="58" name="Rechteck 57"/>
          <p:cNvSpPr/>
          <p:nvPr/>
        </p:nvSpPr>
        <p:spPr>
          <a:xfrm>
            <a:off x="7852580" y="2078156"/>
            <a:ext cx="291121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9" name="Picture 5" descr="C:\My_Work_Space\Models\wave_over_bar\pic\domai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2932295" cy="7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feld 2"/>
          <p:cNvSpPr txBox="1">
            <a:spLocks noChangeArrowheads="1"/>
          </p:cNvSpPr>
          <p:nvPr/>
        </p:nvSpPr>
        <p:spPr bwMode="auto">
          <a:xfrm>
            <a:off x="5642802" y="2410959"/>
            <a:ext cx="25680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de-DE" sz="1050"/>
              <a:t>6</a:t>
            </a:r>
            <a:endParaRPr lang="en-US" sz="1050"/>
          </a:p>
        </p:txBody>
      </p:sp>
      <p:sp>
        <p:nvSpPr>
          <p:cNvPr id="61" name="Textfeld 5"/>
          <p:cNvSpPr txBox="1">
            <a:spLocks noChangeArrowheads="1"/>
          </p:cNvSpPr>
          <p:nvPr/>
        </p:nvSpPr>
        <p:spPr bwMode="auto">
          <a:xfrm>
            <a:off x="6545296" y="2430009"/>
            <a:ext cx="3224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de-DE" sz="1050" dirty="0"/>
              <a:t>17</a:t>
            </a:r>
            <a:endParaRPr lang="en-US" sz="1050" dirty="0"/>
          </a:p>
        </p:txBody>
      </p:sp>
      <p:sp>
        <p:nvSpPr>
          <p:cNvPr id="62" name="Textfeld 6"/>
          <p:cNvSpPr txBox="1">
            <a:spLocks noChangeArrowheads="1"/>
          </p:cNvSpPr>
          <p:nvPr/>
        </p:nvSpPr>
        <p:spPr bwMode="auto">
          <a:xfrm>
            <a:off x="6074998" y="2416913"/>
            <a:ext cx="4069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de-DE" sz="1050" dirty="0"/>
              <a:t>12</a:t>
            </a:r>
            <a:endParaRPr lang="en-US" sz="1050" dirty="0"/>
          </a:p>
        </p:txBody>
      </p:sp>
      <p:sp>
        <p:nvSpPr>
          <p:cNvPr id="63" name="Textfeld 7"/>
          <p:cNvSpPr txBox="1">
            <a:spLocks noChangeArrowheads="1"/>
          </p:cNvSpPr>
          <p:nvPr/>
        </p:nvSpPr>
        <p:spPr bwMode="auto">
          <a:xfrm>
            <a:off x="7843584" y="2416913"/>
            <a:ext cx="8213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de-DE" sz="1050" dirty="0" err="1"/>
              <a:t>distance</a:t>
            </a:r>
            <a:r>
              <a:rPr lang="de-DE" sz="1050" dirty="0"/>
              <a:t>, m</a:t>
            </a:r>
            <a:endParaRPr lang="en-US" sz="1050" dirty="0"/>
          </a:p>
        </p:txBody>
      </p:sp>
      <p:sp>
        <p:nvSpPr>
          <p:cNvPr id="31" name="Textfeld 1"/>
          <p:cNvSpPr txBox="1"/>
          <p:nvPr/>
        </p:nvSpPr>
        <p:spPr>
          <a:xfrm>
            <a:off x="1979712" y="283586"/>
            <a:ext cx="533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</a:t>
            </a: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Non-</a:t>
            </a:r>
            <a:r>
              <a:rPr lang="de-DE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0" descr="C:\My_Work_Space\Models\wave_over_bar\pic\comparison_nonh_hyd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71" y="2755670"/>
            <a:ext cx="3790081" cy="36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6174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Red line </a:t>
            </a:r>
            <a:r>
              <a:rPr lang="en-US" dirty="0" smtClean="0"/>
              <a:t>– </a:t>
            </a:r>
            <a:r>
              <a:rPr lang="en-US" b="1" dirty="0" err="1" smtClean="0"/>
              <a:t>non-hydrostatic</a:t>
            </a:r>
            <a:r>
              <a:rPr lang="en-US" dirty="0" err="1" smtClean="0"/>
              <a:t>;blue</a:t>
            </a:r>
            <a:r>
              <a:rPr lang="en-US" dirty="0" smtClean="0"/>
              <a:t> </a:t>
            </a:r>
            <a:r>
              <a:rPr lang="en-US" dirty="0"/>
              <a:t>line - </a:t>
            </a:r>
            <a:r>
              <a:rPr lang="en-US" b="1" dirty="0"/>
              <a:t>hydrostatic</a:t>
            </a:r>
            <a:r>
              <a:rPr lang="en-US" dirty="0"/>
              <a:t>; circles - </a:t>
            </a:r>
            <a:r>
              <a:rPr lang="en-US" b="1" dirty="0"/>
              <a:t>observations.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5364088" y="1412776"/>
            <a:ext cx="720080" cy="11616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1093912" y="5061560"/>
            <a:ext cx="6840760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bgerundetes Rechteck 1"/>
          <p:cNvSpPr/>
          <p:nvPr/>
        </p:nvSpPr>
        <p:spPr bwMode="auto">
          <a:xfrm>
            <a:off x="5151883" y="2773261"/>
            <a:ext cx="3744416" cy="21416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111763" y="2835977"/>
            <a:ext cx="4824536" cy="207894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80485"/>
              </p:ext>
            </p:extLst>
          </p:nvPr>
        </p:nvGraphicFramePr>
        <p:xfrm>
          <a:off x="5367907" y="2875773"/>
          <a:ext cx="3160713" cy="203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Formel" r:id="rId4" imgW="1726920" imgH="1091880" progId="Equation.3">
                  <p:embed/>
                </p:oleObj>
              </mc:Choice>
              <mc:Fallback>
                <p:oleObj name="Formel" r:id="rId4" imgW="17269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907" y="2875773"/>
                        <a:ext cx="3160713" cy="2039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962988"/>
              </p:ext>
            </p:extLst>
          </p:nvPr>
        </p:nvGraphicFramePr>
        <p:xfrm>
          <a:off x="316225" y="2951037"/>
          <a:ext cx="4524574" cy="174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Formel" r:id="rId6" imgW="2895480" imgH="1091880" progId="Equation.3">
                  <p:embed/>
                </p:oleObj>
              </mc:Choice>
              <mc:Fallback>
                <p:oleObj name="Formel" r:id="rId6" imgW="289548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25" y="2951037"/>
                        <a:ext cx="4524574" cy="1740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237928" y="5689254"/>
                <a:ext cx="6552728" cy="623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𝑖𝑗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de-DE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i="1">
                              <a:latin typeface="Cambria Math"/>
                            </a:rPr>
                            <m:t>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𝜉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𝜂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28" y="5689254"/>
                <a:ext cx="6552728" cy="6233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727154" y="5283974"/>
                <a:ext cx="362927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𝑑𝑖𝑣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0" smtClean="0">
                            <a:latin typeface="Cambria Math"/>
                          </a:rPr>
                          <m:t>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  <m:r>
                          <a:rPr lang="de-DE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/>
                      </a:rPr>
                      <m:t>𝐔</m:t>
                    </m:r>
                    <m:r>
                      <a:rPr lang="de-DE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𝑈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𝑉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𝑊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54" y="5283974"/>
                <a:ext cx="3629271" cy="404983"/>
              </a:xfrm>
              <a:prstGeom prst="rect">
                <a:avLst/>
              </a:prstGeom>
              <a:blipFill rotWithShape="1">
                <a:blip r:embed="rId9"/>
                <a:stretch>
                  <a:fillRect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539552" y="306234"/>
            <a:ext cx="697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 Equation (PE)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67947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Predictor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76019" y="234361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Corrector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3528" y="1124744"/>
                <a:ext cx="1422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14229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1695499" y="1124744"/>
            <a:ext cx="107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267744" y="1144408"/>
                <a:ext cx="2618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144408"/>
                <a:ext cx="261821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180181" y="1628932"/>
                <a:ext cx="472321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𝑔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181" y="1628932"/>
                <a:ext cx="4723216" cy="7146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6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5536" y="44624"/>
            <a:ext cx="6973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realization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non-hydrostatic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0343" y="105273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PE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for the Beltrami-Laplace operator </a:t>
            </a:r>
            <a:r>
              <a:rPr lang="en-US" sz="2000" dirty="0" smtClean="0">
                <a:latin typeface="Book Antiqua" panose="02040602050305030304" pitchFamily="18" charset="0"/>
              </a:rPr>
              <a:t>is </a:t>
            </a:r>
            <a:r>
              <a:rPr lang="en-US" sz="2000" dirty="0">
                <a:latin typeface="Book Antiqua" panose="02040602050305030304" pitchFamily="18" charset="0"/>
              </a:rPr>
              <a:t>solved </a:t>
            </a:r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iteratively 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r>
              <a:rPr lang="en-US" sz="2000" dirty="0">
                <a:latin typeface="Book Antiqua" panose="02040602050305030304" pitchFamily="18" charset="0"/>
              </a:rPr>
              <a:t>with a </a:t>
            </a:r>
            <a:r>
              <a:rPr lang="en-US" sz="2000" dirty="0">
                <a:solidFill>
                  <a:schemeClr val="tx2"/>
                </a:solidFill>
                <a:latin typeface="Book Antiqua" panose="02040602050305030304" pitchFamily="18" charset="0"/>
              </a:rPr>
              <a:t>change of direction at each </a:t>
            </a:r>
            <a:r>
              <a:rPr lang="en-US" sz="2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iterative step</a:t>
            </a:r>
            <a:r>
              <a:rPr lang="en-US" sz="2000" dirty="0" smtClean="0">
                <a:latin typeface="Book Antiqua" panose="02040602050305030304" pitchFamily="18" charset="0"/>
              </a:rPr>
              <a:t> and realized </a:t>
            </a:r>
            <a:r>
              <a:rPr lang="en-US" sz="2000" dirty="0">
                <a:latin typeface="Book Antiqua" panose="02040602050305030304" pitchFamily="18" charset="0"/>
              </a:rPr>
              <a:t>in form</a:t>
            </a:r>
            <a:r>
              <a:rPr lang="en-US" sz="2000" dirty="0" smtClean="0">
                <a:latin typeface="Book Antiqua" panose="02040602050305030304" pitchFamily="18" charset="0"/>
              </a:rPr>
              <a:t>: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190343" y="1700808"/>
                <a:ext cx="8640960" cy="5144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𝜈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    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en-US" dirty="0"/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𝜈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    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latin typeface="Book Antiqua" panose="0204060205030503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𝜕𝜎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33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𝜕𝜉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𝜕𝜉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𝜕𝜂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𝜕𝜂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 </a:t>
                </a:r>
                <a:endParaRPr lang="en-US" dirty="0" smtClean="0">
                  <a:latin typeface="Book Antiqua" panose="02040602050305030304" pitchFamily="18" charset="0"/>
                </a:endParaRPr>
              </a:p>
              <a:p>
                <a:endParaRPr lang="en-US" dirty="0">
                  <a:latin typeface="Book Antiqua" panose="02040602050305030304" pitchFamily="18" charset="0"/>
                </a:endParaRPr>
              </a:p>
              <a:p>
                <a:r>
                  <a:rPr lang="en-US" dirty="0" smtClean="0">
                    <a:latin typeface="Book Antiqua" panose="0204060205030503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 </a:t>
                </a:r>
                <a:r>
                  <a:rPr lang="en-US" dirty="0" smtClean="0">
                    <a:latin typeface="Book Antiqua" panose="02040602050305030304" pitchFamily="18" charset="0"/>
                  </a:rPr>
                  <a:t>- sum </a:t>
                </a:r>
                <a:r>
                  <a:rPr lang="en-US" dirty="0">
                    <a:latin typeface="Book Antiqua" panose="02040602050305030304" pitchFamily="18" charset="0"/>
                  </a:rPr>
                  <a:t>of </a:t>
                </a:r>
                <a:r>
                  <a:rPr lang="en-US" i="1" dirty="0">
                    <a:latin typeface="Book Antiqua" panose="02040602050305030304" pitchFamily="18" charset="0"/>
                  </a:rPr>
                  <a:t>remaining terms </a:t>
                </a:r>
                <a:r>
                  <a:rPr lang="en-US" dirty="0">
                    <a:latin typeface="Book Antiqua" panose="02040602050305030304" pitchFamily="18" charset="0"/>
                  </a:rPr>
                  <a:t>in the right part of </a:t>
                </a:r>
                <a:r>
                  <a:rPr lang="en-US" b="1" dirty="0" smtClean="0">
                    <a:latin typeface="Book Antiqua" panose="02040602050305030304" pitchFamily="18" charset="0"/>
                  </a:rPr>
                  <a:t>PE</a:t>
                </a:r>
                <a:r>
                  <a:rPr lang="en-US" dirty="0" smtClean="0">
                    <a:latin typeface="Book Antiqua" panose="02040602050305030304" pitchFamily="18" charset="0"/>
                  </a:rPr>
                  <a:t> and </a:t>
                </a:r>
                <a:r>
                  <a:rPr lang="en-US" dirty="0">
                    <a:latin typeface="Book Antiqua" panose="02040602050305030304" pitchFamily="18" charset="0"/>
                  </a:rPr>
                  <a:t>terms in the left part contained the </a:t>
                </a:r>
                <a:r>
                  <a:rPr lang="en-US" i="1" dirty="0">
                    <a:latin typeface="Book Antiqua" panose="02040602050305030304" pitchFamily="18" charset="0"/>
                  </a:rPr>
                  <a:t>off-diagonal</a:t>
                </a:r>
                <a:r>
                  <a:rPr lang="en-US" dirty="0">
                    <a:latin typeface="Book Antiqua" panose="02040602050305030304" pitchFamily="18" charset="0"/>
                  </a:rPr>
                  <a:t> metrics</a:t>
                </a:r>
                <a:r>
                  <a:rPr lang="en-US" dirty="0" smtClean="0">
                    <a:latin typeface="Book Antiqua" panose="02040602050305030304" pitchFamily="18" charset="0"/>
                  </a:rPr>
                  <a:t>.</a:t>
                </a:r>
              </a:p>
              <a:p>
                <a:endParaRPr lang="en-US" dirty="0">
                  <a:latin typeface="Book Antiqua" panose="02040602050305030304" pitchFamily="18" charset="0"/>
                </a:endParaRPr>
              </a:p>
              <a:p>
                <a:r>
                  <a:rPr lang="en-US" dirty="0" smtClean="0">
                    <a:latin typeface="Book Antiqua" panose="02040602050305030304" pitchFamily="18" charset="0"/>
                  </a:rPr>
                  <a:t>On vertical </a:t>
                </a:r>
                <a:r>
                  <a:rPr lang="en-US" b="1" dirty="0" smtClean="0">
                    <a:latin typeface="Book Antiqua" panose="02040602050305030304" pitchFamily="18" charset="0"/>
                  </a:rPr>
                  <a:t>PE</a:t>
                </a:r>
                <a:r>
                  <a:rPr lang="en-US" dirty="0" smtClean="0">
                    <a:latin typeface="Book Antiqua" panose="02040602050305030304" pitchFamily="18" charset="0"/>
                  </a:rPr>
                  <a:t> </a:t>
                </a:r>
                <a:r>
                  <a:rPr lang="en-US" dirty="0">
                    <a:latin typeface="Book Antiqua" panose="02040602050305030304" pitchFamily="18" charset="0"/>
                  </a:rPr>
                  <a:t>is solved by the Thomas algorithm with </a:t>
                </a:r>
                <a:r>
                  <a:rPr lang="en-US" dirty="0" smtClean="0">
                    <a:latin typeface="Book Antiqua" panose="02040602050305030304" pitchFamily="18" charset="0"/>
                  </a:rPr>
                  <a:t>BC:</a:t>
                </a:r>
              </a:p>
              <a:p>
                <a:endParaRPr lang="en-US" dirty="0" smtClean="0">
                  <a:latin typeface="Book Antiqua" panose="0204060205030503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ru-RU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=−1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ru-RU" i="1">
                            <a:latin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=0.</m:t>
                    </m:r>
                  </m:oMath>
                </a14:m>
                <a:r>
                  <a:rPr lang="en-US" dirty="0" smtClean="0">
                    <a:latin typeface="Book Antiqua" panose="02040602050305030304" pitchFamily="18" charset="0"/>
                  </a:rPr>
                  <a:t> </a:t>
                </a:r>
              </a:p>
              <a:p>
                <a:endParaRPr lang="en-US" dirty="0" smtClean="0">
                  <a:latin typeface="Book Antiqua" panose="02040602050305030304" pitchFamily="18" charset="0"/>
                </a:endParaRPr>
              </a:p>
              <a:p>
                <a:r>
                  <a:rPr lang="en-US" dirty="0" smtClean="0">
                    <a:latin typeface="Book Antiqua" panose="02040602050305030304" pitchFamily="18" charset="0"/>
                  </a:rPr>
                  <a:t>On horizontal </a:t>
                </a:r>
                <a:r>
                  <a:rPr lang="en-US" b="1" dirty="0" smtClean="0">
                    <a:latin typeface="Book Antiqua" panose="02040602050305030304" pitchFamily="18" charset="0"/>
                  </a:rPr>
                  <a:t>PE</a:t>
                </a:r>
                <a:r>
                  <a:rPr lang="en-US" dirty="0" smtClean="0">
                    <a:latin typeface="Book Antiqua" panose="02040602050305030304" pitchFamily="18" charset="0"/>
                  </a:rPr>
                  <a:t> is </a:t>
                </a:r>
                <a:r>
                  <a:rPr lang="en-US" dirty="0">
                    <a:latin typeface="Book Antiqua" panose="02040602050305030304" pitchFamily="18" charset="0"/>
                  </a:rPr>
                  <a:t>solved by over-relaxation (SOR) method </a:t>
                </a:r>
                <a:r>
                  <a:rPr lang="en-US" dirty="0" smtClean="0">
                    <a:latin typeface="Book Antiqua" panose="02040602050305030304" pitchFamily="18" charset="0"/>
                  </a:rPr>
                  <a:t>with BC:</a:t>
                </a:r>
              </a:p>
              <a:p>
                <a:r>
                  <a:rPr lang="en-US" dirty="0" smtClean="0">
                    <a:latin typeface="Book Antiqua" panose="02040602050305030304" pitchFamily="18" charset="0"/>
                  </a:rPr>
                  <a:t> </a:t>
                </a:r>
              </a:p>
              <a:p>
                <a:r>
                  <a:rPr lang="en-US" dirty="0" smtClean="0">
                    <a:latin typeface="Book Antiqua" panose="02040602050305030304" pitchFamily="18" charset="0"/>
                  </a:rPr>
                  <a:t>solid part: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>
                    <a:latin typeface="Book Antiqua" panose="02040602050305030304" pitchFamily="18" charset="0"/>
                  </a:rPr>
                  <a:t>  </a:t>
                </a:r>
                <a:r>
                  <a:rPr lang="en-US" dirty="0" smtClean="0">
                    <a:latin typeface="Book Antiqua" panose="02040602050305030304" pitchFamily="18" charset="0"/>
                  </a:rPr>
                  <a:t>at </a:t>
                </a:r>
                <a:r>
                  <a:rPr lang="en-US" dirty="0">
                    <a:latin typeface="Book Antiqua" panose="02040602050305030304" pitchFamily="18" charset="0"/>
                  </a:rPr>
                  <a:t>the open </a:t>
                </a:r>
                <a:r>
                  <a:rPr lang="en-US" dirty="0" smtClean="0">
                    <a:latin typeface="Book Antiqua" panose="02040602050305030304" pitchFamily="18" charset="0"/>
                  </a:rPr>
                  <a:t>boundaries: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𝜂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latin typeface="Cambria Math"/>
                          </a:rPr>
                          <m:t>𝜏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𝜂</m:t>
                        </m:r>
                      </m:sub>
                      <m:sup>
                        <m:r>
                          <a:rPr lang="ru-RU" i="1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endParaRPr lang="ru-RU" dirty="0" smtClean="0"/>
              </a:p>
              <a:p>
                <a:endParaRPr lang="ru-RU" dirty="0"/>
              </a:p>
              <a:p>
                <a:pPr algn="r"/>
                <a:r>
                  <a:rPr lang="de-DE" dirty="0" smtClean="0"/>
                  <a:t>Androsov A., </a:t>
                </a:r>
                <a:r>
                  <a:rPr lang="de-DE" dirty="0" err="1" smtClean="0"/>
                  <a:t>Voltzinger</a:t>
                </a:r>
                <a:r>
                  <a:rPr lang="de-DE" dirty="0" smtClean="0"/>
                  <a:t> N., 2005; </a:t>
                </a:r>
                <a:r>
                  <a:rPr lang="de-DE" dirty="0" err="1" smtClean="0"/>
                  <a:t>Voltzinger</a:t>
                </a:r>
                <a:r>
                  <a:rPr lang="de-DE" dirty="0" smtClean="0"/>
                  <a:t> N., Androsov A., 2016;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3" y="1700808"/>
                <a:ext cx="8640960" cy="5144037"/>
              </a:xfrm>
              <a:prstGeom prst="rect">
                <a:avLst/>
              </a:prstGeom>
              <a:blipFill>
                <a:blip r:embed="rId3"/>
                <a:stretch>
                  <a:fillRect l="-1058" t="-474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2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Lock-Exchange flow on the shelf break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12568" y="1028246"/>
            <a:ext cx="39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lang="de-DE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de-DE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Heggelund</a:t>
            </a:r>
            <a:r>
              <a:rPr lang="de-DE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2004.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84" y="2132856"/>
            <a:ext cx="3528392" cy="322091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64088" y="547355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hydrostatic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2912"/>
            <a:ext cx="4700988" cy="262434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35971" y="3836892"/>
            <a:ext cx="449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Initial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20709"/>
            <a:ext cx="2210197" cy="2121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9709" y="5157192"/>
                <a:ext cx="2666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/>
                  <a:t>Vertical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destribution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layers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09" y="5157192"/>
                <a:ext cx="2666875" cy="646331"/>
              </a:xfrm>
              <a:prstGeom prst="rect">
                <a:avLst/>
              </a:prstGeom>
              <a:blipFill>
                <a:blip r:embed="rId5"/>
                <a:stretch>
                  <a:fillRect l="-183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Lock-Exchange flow on the shelf break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732276" cy="214837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9" y="1340768"/>
            <a:ext cx="1049204" cy="14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340768"/>
            <a:ext cx="1049205" cy="1440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627784" y="2420888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6516216" y="2420888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1804333" y="2132856"/>
            <a:ext cx="75144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764773" y="2132856"/>
            <a:ext cx="75144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" y="3789040"/>
            <a:ext cx="8886335" cy="218313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893897" y="616493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ime=10h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844080" y="34197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ime=10h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Lock-Exchange flow on the shelf break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96744" cy="427225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3608" y="55892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Maximal Norme (B1)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difference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simulations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. Non-</a:t>
            </a:r>
            <a:r>
              <a:rPr lang="de-DE" sz="2400" dirty="0" err="1" smtClean="0"/>
              <a:t>hydrostatic</a:t>
            </a:r>
            <a:r>
              <a:rPr lang="de-DE" sz="2400" dirty="0" smtClean="0"/>
              <a:t> &amp; </a:t>
            </a:r>
            <a:r>
              <a:rPr lang="de-DE" sz="2400" dirty="0" err="1" smtClean="0"/>
              <a:t>Hydrostatic</a:t>
            </a:r>
            <a:r>
              <a:rPr lang="de-D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71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Lock-Exchange flow on the shelf break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504885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72666"/>
            <a:ext cx="2463615" cy="32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3118713" cy="280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52120" y="4047095"/>
            <a:ext cx="3334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gradient</a:t>
            </a:r>
            <a:r>
              <a:rPr lang="de-DE" dirty="0" smtClean="0"/>
              <a:t>. 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 – 5 h;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 – 7.5h ;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panel</a:t>
            </a:r>
            <a:r>
              <a:rPr lang="de-DE" dirty="0" smtClean="0"/>
              <a:t> – 10 h.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3" y="4993649"/>
            <a:ext cx="6731781" cy="189898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06042" y="5229200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Non-</a:t>
            </a:r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differnt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Microsoft Office PowerPoint</Application>
  <PresentationFormat>On-screen Show (4:3)</PresentationFormat>
  <Paragraphs>128</Paragraphs>
  <Slides>20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Bell MT</vt:lpstr>
      <vt:lpstr>Book Antiqua</vt:lpstr>
      <vt:lpstr>Calibri</vt:lpstr>
      <vt:lpstr>Cambria Math</vt:lpstr>
      <vt:lpstr>Times New Roman</vt:lpstr>
      <vt:lpstr>Wingdings</vt:lpstr>
      <vt:lpstr>Larissa</vt:lpstr>
      <vt:lpstr>Formel</vt:lpstr>
      <vt:lpstr>Non-hydrostatic effects on the steep continental slope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account for non-hydrostatic pressure “solve” the open boundary problem?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the processes and phenomena with pronounced vertical movements</dc:title>
  <dc:creator>Alexey Androsov</dc:creator>
  <cp:lastModifiedBy>Alexey Androsov</cp:lastModifiedBy>
  <cp:revision>104</cp:revision>
  <dcterms:created xsi:type="dcterms:W3CDTF">2019-03-05T08:49:00Z</dcterms:created>
  <dcterms:modified xsi:type="dcterms:W3CDTF">2020-01-29T07:39:25Z</dcterms:modified>
</cp:coreProperties>
</file>