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1" r:id="rId2"/>
    <p:sldId id="323" r:id="rId3"/>
    <p:sldId id="330" r:id="rId4"/>
    <p:sldId id="325" r:id="rId5"/>
    <p:sldId id="334" r:id="rId6"/>
    <p:sldId id="327" r:id="rId7"/>
    <p:sldId id="331" r:id="rId8"/>
    <p:sldId id="332" r:id="rId9"/>
    <p:sldId id="335" r:id="rId10"/>
    <p:sldId id="333" r:id="rId11"/>
    <p:sldId id="336" r:id="rId12"/>
    <p:sldId id="329" r:id="rId13"/>
    <p:sldId id="337" r:id="rId14"/>
    <p:sldId id="338" r:id="rId15"/>
    <p:sldId id="311" r:id="rId16"/>
    <p:sldId id="326" r:id="rId17"/>
  </p:sldIdLst>
  <p:sldSz cx="9144000" cy="6858000" type="screen4x3"/>
  <p:notesSz cx="9928225" cy="67976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1pPr>
    <a:lvl2pPr marL="4147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2pPr>
    <a:lvl3pPr marL="8294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3pPr>
    <a:lvl4pPr marL="12441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4pPr>
    <a:lvl5pPr marL="165890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5pPr>
    <a:lvl6pPr marL="2073631" algn="l" defTabSz="829452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6pPr>
    <a:lvl7pPr marL="2488357" algn="l" defTabSz="829452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7pPr>
    <a:lvl8pPr marL="2903083" algn="l" defTabSz="829452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8pPr>
    <a:lvl9pPr marL="3317809" algn="l" defTabSz="829452" rtl="0" eaLnBrk="1" latinLnBrk="0" hangingPunct="1">
      <a:defRPr kern="1200">
        <a:solidFill>
          <a:schemeClr val="tx1"/>
        </a:solidFill>
        <a:latin typeface="Arial" pitchFamily="34" charset="0"/>
        <a:ea typeface="DejaVu Sans"/>
        <a:cs typeface="DejaVu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4622" autoAdjust="0"/>
  </p:normalViewPr>
  <p:slideViewPr>
    <p:cSldViewPr>
      <p:cViewPr>
        <p:scale>
          <a:sx n="80" d="100"/>
          <a:sy n="80" d="100"/>
        </p:scale>
        <p:origin x="-336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88"/>
    </p:cViewPr>
  </p:sorterViewPr>
  <p:notesViewPr>
    <p:cSldViewPr>
      <p:cViewPr varScale="1">
        <p:scale>
          <a:sx n="119" d="100"/>
          <a:sy n="119" d="100"/>
        </p:scale>
        <p:origin x="-1986" y="-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203" cy="340136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938" y="0"/>
            <a:ext cx="4303203" cy="340136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7B143CE3-2DAD-4ECC-9982-527C92E108C4}" type="datetimeFigureOut">
              <a:rPr lang="de-DE" smtClean="0"/>
              <a:pPr/>
              <a:t>30.01.2020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530"/>
            <a:ext cx="4303203" cy="340136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938" y="6456530"/>
            <a:ext cx="4303203" cy="340136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273520AE-455E-46CE-9887-B88FBF4D0DF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898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body"/>
          </p:nvPr>
        </p:nvSpPr>
        <p:spPr>
          <a:xfrm>
            <a:off x="992406" y="3228770"/>
            <a:ext cx="7943414" cy="3059206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de-DE" noProof="0"/>
              <a:t>Click to edit the notes format</a:t>
            </a:r>
            <a:endParaRPr noProof="0"/>
          </a:p>
        </p:txBody>
      </p:sp>
      <p:sp>
        <p:nvSpPr>
          <p:cNvPr id="241" name="PlaceHolder 2"/>
          <p:cNvSpPr>
            <a:spLocks noGrp="1"/>
          </p:cNvSpPr>
          <p:nvPr>
            <p:ph type="hdr"/>
          </p:nvPr>
        </p:nvSpPr>
        <p:spPr>
          <a:xfrm>
            <a:off x="1" y="0"/>
            <a:ext cx="4309459" cy="340136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&lt;header&gt;</a:t>
            </a:r>
            <a:endParaRPr sz="1600"/>
          </a:p>
        </p:txBody>
      </p:sp>
      <p:sp>
        <p:nvSpPr>
          <p:cNvPr id="242" name="PlaceHolder 3"/>
          <p:cNvSpPr>
            <a:spLocks noGrp="1"/>
          </p:cNvSpPr>
          <p:nvPr>
            <p:ph type="dt"/>
          </p:nvPr>
        </p:nvSpPr>
        <p:spPr>
          <a:xfrm>
            <a:off x="5618769" y="0"/>
            <a:ext cx="4309457" cy="340136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&lt;date/time&gt;</a:t>
            </a:r>
            <a:endParaRPr sz="1600"/>
          </a:p>
        </p:txBody>
      </p:sp>
      <p:sp>
        <p:nvSpPr>
          <p:cNvPr id="243" name="PlaceHolder 4"/>
          <p:cNvSpPr>
            <a:spLocks noGrp="1"/>
          </p:cNvSpPr>
          <p:nvPr>
            <p:ph type="ftr"/>
          </p:nvPr>
        </p:nvSpPr>
        <p:spPr>
          <a:xfrm>
            <a:off x="1" y="6457539"/>
            <a:ext cx="4309459" cy="340136"/>
          </a:xfrm>
          <a:prstGeom prst="rect">
            <a:avLst/>
          </a:prstGeom>
        </p:spPr>
        <p:txBody>
          <a:bodyPr wrap="none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&lt;footer&gt;</a:t>
            </a:r>
            <a:endParaRPr sz="1600"/>
          </a:p>
        </p:txBody>
      </p:sp>
      <p:sp>
        <p:nvSpPr>
          <p:cNvPr id="244" name="PlaceHolder 5"/>
          <p:cNvSpPr>
            <a:spLocks noGrp="1"/>
          </p:cNvSpPr>
          <p:nvPr>
            <p:ph type="sldNum"/>
          </p:nvPr>
        </p:nvSpPr>
        <p:spPr>
          <a:xfrm>
            <a:off x="5618769" y="6457539"/>
            <a:ext cx="4309457" cy="340136"/>
          </a:xfrm>
          <a:prstGeom prst="rect">
            <a:avLst/>
          </a:prstGeom>
        </p:spPr>
        <p:txBody>
          <a:bodyPr wrap="none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0D7523-91EE-46A3-AD48-ECD0680F4354}" type="slidenum">
              <a:rPr lang="de-DE"/>
              <a:pPr>
                <a:defRPr/>
              </a:pPr>
              <a:t>‹Nr.›</a:t>
            </a:fld>
            <a:endParaRPr sz="1600"/>
          </a:p>
        </p:txBody>
      </p:sp>
    </p:spTree>
    <p:extLst>
      <p:ext uri="{BB962C8B-B14F-4D97-AF65-F5344CB8AC3E}">
        <p14:creationId xmlns:p14="http://schemas.microsoft.com/office/powerpoint/2010/main" val="4064157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673930" indent="-259204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1036815" indent="-2073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451541" indent="-2073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66268" indent="-2073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09950" y="681038"/>
            <a:ext cx="3108325" cy="233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3628" y="3235835"/>
            <a:ext cx="6909310" cy="2585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09950" y="681038"/>
            <a:ext cx="3108325" cy="233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3628" y="3235835"/>
            <a:ext cx="6909310" cy="2585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09950" y="681038"/>
            <a:ext cx="3108325" cy="233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3628" y="3235835"/>
            <a:ext cx="6909310" cy="2585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09950" y="681038"/>
            <a:ext cx="3108325" cy="233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3628" y="3235835"/>
            <a:ext cx="6909310" cy="2585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09950" y="681038"/>
            <a:ext cx="3108325" cy="233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3628" y="3235835"/>
            <a:ext cx="6909310" cy="2585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09950" y="681038"/>
            <a:ext cx="3108325" cy="233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3628" y="3235835"/>
            <a:ext cx="6909310" cy="2585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09950" y="681038"/>
            <a:ext cx="3108325" cy="233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3628" y="3235835"/>
            <a:ext cx="6909310" cy="2585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09950" y="681038"/>
            <a:ext cx="3108325" cy="233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3628" y="3235835"/>
            <a:ext cx="6909310" cy="2585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09950" y="681038"/>
            <a:ext cx="3108325" cy="233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3628" y="3235835"/>
            <a:ext cx="6909310" cy="2585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09950" y="681038"/>
            <a:ext cx="3108325" cy="233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3628" y="3235835"/>
            <a:ext cx="6909310" cy="2585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09950" y="681038"/>
            <a:ext cx="3108325" cy="233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3628" y="3235835"/>
            <a:ext cx="6909310" cy="2585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09950" y="681038"/>
            <a:ext cx="3108325" cy="233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3628" y="3235835"/>
            <a:ext cx="6909310" cy="2585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09950" y="681038"/>
            <a:ext cx="3108325" cy="233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3628" y="3235835"/>
            <a:ext cx="6909310" cy="2585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09950" y="681038"/>
            <a:ext cx="3108325" cy="233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3628" y="3235835"/>
            <a:ext cx="6909310" cy="2585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09950" y="681038"/>
            <a:ext cx="3108325" cy="233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3628" y="3235835"/>
            <a:ext cx="6909310" cy="2585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09950" y="681038"/>
            <a:ext cx="3108325" cy="233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3628" y="3235835"/>
            <a:ext cx="6909310" cy="2585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CCF2-F19E-4060-84FF-19A0644409A6}" type="datetime1">
              <a:rPr lang="de-DE" smtClean="0"/>
              <a:t>30.01.2020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4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 Schaefer-Rolffs – </a:t>
            </a:r>
            <a:r>
              <a:rPr lang="de-DE" dirty="0" smtClean="0">
                <a:solidFill>
                  <a:srgbClr val="264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Hamburg COMMODORE Conference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A93E-4EB7-4BFA-8EA6-CB8743F3D97B}" type="slidenum">
              <a:rPr lang="de-DE" smtClean="0"/>
              <a:pPr/>
              <a:t>‹Nr.›</a:t>
            </a:fld>
            <a:r>
              <a:rPr lang="de-DE" dirty="0" smtClean="0"/>
              <a:t>/18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499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 userDrawn="1"/>
        </p:nvCxnSpPr>
        <p:spPr>
          <a:xfrm>
            <a:off x="1407103" y="6475487"/>
            <a:ext cx="6692041" cy="0"/>
          </a:xfrm>
          <a:prstGeom prst="line">
            <a:avLst/>
          </a:prstGeom>
          <a:ln w="3810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temp\logo-ger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083" y="6214189"/>
            <a:ext cx="1207245" cy="45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1439497" y="6457069"/>
            <a:ext cx="977025" cy="331235"/>
          </a:xfrm>
          <a:prstGeom prst="rect">
            <a:avLst/>
          </a:prstGeom>
        </p:spPr>
        <p:txBody>
          <a:bodyPr vert="horz" lIns="82945" tIns="41473" rIns="82945" bIns="41473" rtlCol="0" anchor="ctr"/>
          <a:lstStyle>
            <a:lvl1pPr algn="l">
              <a:defRPr sz="11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368507B-E04D-45F5-99F0-A6BD20760C72}" type="datetime1">
              <a:rPr lang="de-DE" smtClean="0"/>
              <a:t>30.01.2020</a:t>
            </a:fld>
            <a:endParaRPr lang="de-DE" dirty="0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3768" y="6457069"/>
            <a:ext cx="4833494" cy="331235"/>
          </a:xfrm>
          <a:prstGeom prst="rect">
            <a:avLst/>
          </a:prstGeom>
        </p:spPr>
        <p:txBody>
          <a:bodyPr vert="horz" lIns="82945" tIns="41473" rIns="82945" bIns="4147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srgbClr val="264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 Schaefer-Rolffs – Hamburg COMMODORE Conference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317263" y="6478239"/>
            <a:ext cx="758414" cy="331235"/>
          </a:xfrm>
          <a:prstGeom prst="rect">
            <a:avLst/>
          </a:prstGeom>
        </p:spPr>
        <p:txBody>
          <a:bodyPr vert="horz" lIns="82945" tIns="41473" rIns="82945" bIns="41473" rtlCol="0" anchor="ctr"/>
          <a:lstStyle>
            <a:lvl1pPr algn="r">
              <a:defRPr sz="11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679A93E-4EB7-4BFA-8EA6-CB8743F3D97B}" type="slidenum">
              <a:rPr lang="de-DE" smtClean="0"/>
              <a:pPr/>
              <a:t>‹Nr.›</a:t>
            </a:fld>
            <a:r>
              <a:rPr lang="de-DE" dirty="0" smtClean="0"/>
              <a:t>/12</a:t>
            </a:r>
            <a:endParaRPr lang="de-DE" dirty="0"/>
          </a:p>
        </p:txBody>
      </p:sp>
      <p:sp>
        <p:nvSpPr>
          <p:cNvPr id="9" name="Titelplatzhalter 1"/>
          <p:cNvSpPr txBox="1">
            <a:spLocks/>
          </p:cNvSpPr>
          <p:nvPr userDrawn="1"/>
        </p:nvSpPr>
        <p:spPr>
          <a:xfrm>
            <a:off x="0" y="3732"/>
            <a:ext cx="9144000" cy="897575"/>
          </a:xfrm>
          <a:prstGeom prst="rect">
            <a:avLst/>
          </a:prstGeom>
          <a:gradFill flip="none" rotWithShape="1">
            <a:gsLst>
              <a:gs pos="0">
                <a:srgbClr val="264796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vert="horz" lIns="82945" tIns="41473" rIns="82945" bIns="41473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bg1"/>
                </a:solidFill>
                <a:latin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5pPr>
            <a:lvl6pPr marL="414726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6pPr>
            <a:lvl7pPr marL="829452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7pPr>
            <a:lvl8pPr marL="1244178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8pPr>
            <a:lvl9pPr marL="1658904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900" b="0" kern="1200" dirty="0" smtClean="0">
                <a:solidFill>
                  <a:schemeClr val="bg1"/>
                </a:solidFill>
                <a:effectLst/>
                <a:latin typeface="Arial" pitchFamily="34" charset="0"/>
                <a:ea typeface="DejaVu Sans"/>
                <a:cs typeface="DejaVu Sans"/>
              </a:rPr>
              <a:t>A Scale Invariance Criterion for Geophysical Fluids</a:t>
            </a:r>
            <a:endParaRPr lang="de-DE" sz="2900" b="0" kern="1200" dirty="0">
              <a:solidFill>
                <a:schemeClr val="bg1"/>
              </a:solidFill>
              <a:effectLst/>
              <a:latin typeface="Arial" pitchFamily="34" charset="0"/>
              <a:ea typeface="DejaVu Sans"/>
              <a:cs typeface="DejaVu San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6028182"/>
            <a:ext cx="820388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414726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829452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244178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658904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311045" indent="-311045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Arial" pitchFamily="34" charset="0"/>
        </a:defRPr>
      </a:lvl1pPr>
      <a:lvl2pPr marL="673930" indent="-25920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pitchFamily="34" charset="0"/>
        </a:defRPr>
      </a:lvl2pPr>
      <a:lvl3pPr marL="1036815" indent="-2073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pitchFamily="34" charset="0"/>
        </a:defRPr>
      </a:lvl3pPr>
      <a:lvl4pPr marL="1451541" indent="-207363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Arial" pitchFamily="34" charset="0"/>
        </a:defRPr>
      </a:lvl4pPr>
      <a:lvl5pPr marL="1866268" indent="-20736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pitchFamily="34" charset="0"/>
        </a:defRPr>
      </a:lvl5pPr>
      <a:lvl6pPr marL="2280994" indent="-20736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pitchFamily="34" charset="0"/>
        </a:defRPr>
      </a:lvl6pPr>
      <a:lvl7pPr marL="2695720" indent="-20736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pitchFamily="34" charset="0"/>
        </a:defRPr>
      </a:lvl7pPr>
      <a:lvl8pPr marL="3110446" indent="-20736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pitchFamily="34" charset="0"/>
        </a:defRPr>
      </a:lvl8pPr>
      <a:lvl9pPr marL="3525172" indent="-20736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4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12.png"/><Relationship Id="rId5" Type="http://schemas.openxmlformats.org/officeDocument/2006/relationships/image" Target="../media/image57.png"/><Relationship Id="rId15" Type="http://schemas.openxmlformats.org/officeDocument/2006/relationships/image" Target="../media/image66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2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83.png"/><Relationship Id="rId4" Type="http://schemas.openxmlformats.org/officeDocument/2006/relationships/image" Target="../media/image4.png"/><Relationship Id="rId9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1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20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439497" y="6457069"/>
            <a:ext cx="977025" cy="331235"/>
          </a:xfrm>
        </p:spPr>
        <p:txBody>
          <a:bodyPr/>
          <a:lstStyle/>
          <a:p>
            <a:fld id="{6FF6E1EC-4E0F-4D63-A515-A2AAAA6177B8}" type="datetime1">
              <a:rPr lang="de-DE" smtClean="0"/>
              <a:t>30.01.2020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317263" y="6478239"/>
            <a:ext cx="758414" cy="331235"/>
          </a:xfrm>
        </p:spPr>
        <p:txBody>
          <a:bodyPr/>
          <a:lstStyle/>
          <a:p>
            <a:fld id="{B679A93E-4EB7-4BFA-8EA6-CB8743F3D97B}" type="slidenum">
              <a:rPr lang="de-DE" smtClean="0"/>
              <a:pPr/>
              <a:t>1</a:t>
            </a:fld>
            <a:r>
              <a:rPr lang="de-DE" dirty="0" smtClean="0"/>
              <a:t>/14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2483768" y="6457069"/>
            <a:ext cx="4833494" cy="331235"/>
          </a:xfrm>
        </p:spPr>
        <p:txBody>
          <a:bodyPr/>
          <a:lstStyle/>
          <a:p>
            <a:r>
              <a:rPr lang="en-US" dirty="0" smtClean="0">
                <a:solidFill>
                  <a:srgbClr val="264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 Schaefer-Rolffs – </a:t>
            </a:r>
            <a:r>
              <a:rPr lang="de-DE" dirty="0">
                <a:solidFill>
                  <a:srgbClr val="264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Hamburg COMMODORE Conference</a:t>
            </a:r>
            <a:endParaRPr lang="de-DE" dirty="0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765175" y="1657350"/>
            <a:ext cx="7620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feld 45"/>
          <p:cNvSpPr txBox="1"/>
          <p:nvPr/>
        </p:nvSpPr>
        <p:spPr>
          <a:xfrm>
            <a:off x="0" y="990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Urs Schaefer-Rolffs and Erich Becker (Theory and Modeling)</a:t>
            </a:r>
            <a:br>
              <a:rPr lang="en-US" dirty="0" smtClean="0"/>
            </a:br>
            <a:r>
              <a:rPr lang="en-US" sz="1400" dirty="0" smtClean="0"/>
              <a:t>Contributions: </a:t>
            </a:r>
            <a:r>
              <a:rPr lang="en-US" sz="1400" dirty="0" err="1" smtClean="0"/>
              <a:t>Rahel</a:t>
            </a:r>
            <a:r>
              <a:rPr lang="en-US" sz="1400" dirty="0" smtClean="0"/>
              <a:t> </a:t>
            </a:r>
            <a:r>
              <a:rPr lang="en-US" sz="1400" dirty="0" err="1" smtClean="0"/>
              <a:t>Knöpfel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7601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439497" y="6457069"/>
            <a:ext cx="977025" cy="331235"/>
          </a:xfrm>
        </p:spPr>
        <p:txBody>
          <a:bodyPr/>
          <a:lstStyle/>
          <a:p>
            <a:fld id="{F21521EB-E7CC-4A59-B136-904369EBA4D7}" type="datetime1">
              <a:rPr lang="de-DE" smtClean="0"/>
              <a:t>30.01.2020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317263" y="6478239"/>
            <a:ext cx="758414" cy="331235"/>
          </a:xfrm>
        </p:spPr>
        <p:txBody>
          <a:bodyPr/>
          <a:lstStyle/>
          <a:p>
            <a:fld id="{B679A93E-4EB7-4BFA-8EA6-CB8743F3D97B}" type="slidenum">
              <a:rPr lang="de-DE" smtClean="0"/>
              <a:pPr/>
              <a:t>10</a:t>
            </a:fld>
            <a:r>
              <a:rPr lang="de-DE" dirty="0" smtClean="0"/>
              <a:t>/14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2483768" y="6457069"/>
            <a:ext cx="4833494" cy="331235"/>
          </a:xfrm>
        </p:spPr>
        <p:txBody>
          <a:bodyPr/>
          <a:lstStyle/>
          <a:p>
            <a:r>
              <a:rPr lang="en-US" smtClean="0">
                <a:solidFill>
                  <a:srgbClr val="264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 Schaefer-Rolffs – Hamburg COMMODORE Conference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142875" y="1057275"/>
            <a:ext cx="8913017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Scale invariance criterion for geophysical fluids II</a:t>
            </a:r>
            <a:endParaRPr lang="en-US" sz="1600" dirty="0"/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 err="1" smtClean="0"/>
              <a:t>Anelastic</a:t>
            </a:r>
            <a:r>
              <a:rPr lang="en-US" sz="1600" u="sng" dirty="0" smtClean="0"/>
              <a:t> regime</a:t>
            </a:r>
            <a:r>
              <a:rPr lang="en-US" sz="1600" dirty="0" smtClean="0"/>
              <a:t>: Decomposition of temperature, pressure, and density in primitive equations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		</a:t>
            </a:r>
            <a:r>
              <a:rPr lang="en-US" sz="1600" dirty="0" smtClean="0">
                <a:sym typeface="Symbol"/>
              </a:rPr>
              <a:t>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Symbol"/>
              </a:rPr>
              <a:t>Assuming constant energy cascade, </a:t>
            </a:r>
            <a:r>
              <a:rPr lang="en-US" sz="1600" dirty="0" smtClean="0">
                <a:sym typeface="Symbol"/>
              </a:rPr>
              <a:t>hence</a:t>
            </a:r>
            <a:endParaRPr lang="en-US" sz="1600" dirty="0" smtClean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Symbol"/>
              </a:rPr>
              <a:t>Entangled scaling factors, finally leading 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Symbol"/>
              </a:rPr>
              <a:t>Scale invariance criterion remains as in general case,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Symbol"/>
              </a:rPr>
              <a:t>Further: scaling of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z</a:t>
            </a:r>
            <a:r>
              <a:rPr lang="en-US" sz="1600" dirty="0" smtClean="0">
                <a:sym typeface="Symbol"/>
              </a:rPr>
              <a:t> in accordance with </a:t>
            </a:r>
            <a:r>
              <a:rPr lang="en-US" sz="1600" u="sng" dirty="0" smtClean="0">
                <a:sym typeface="Symbol"/>
              </a:rPr>
              <a:t>aspect ratio of stratified turbulence</a:t>
            </a:r>
            <a:r>
              <a:rPr lang="en-US" sz="1600" dirty="0" smtClean="0">
                <a:sym typeface="Symbol"/>
              </a:rPr>
              <a:t>, </a:t>
            </a:r>
            <a:endParaRPr lang="en-US" sz="1600" dirty="0" smtClean="0"/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6028182"/>
            <a:ext cx="820388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96" y="1972435"/>
            <a:ext cx="1809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71" y="2132856"/>
            <a:ext cx="1257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78"/>
          <a:stretch/>
        </p:blipFill>
        <p:spPr bwMode="auto">
          <a:xfrm>
            <a:off x="4851344" y="1964009"/>
            <a:ext cx="2486025" cy="11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8"/>
          <a:stretch/>
        </p:blipFill>
        <p:spPr bwMode="auto">
          <a:xfrm>
            <a:off x="2242379" y="3823279"/>
            <a:ext cx="3914775" cy="120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391" y="5306732"/>
            <a:ext cx="41529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037" y="4187207"/>
            <a:ext cx="571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67" y="5768484"/>
            <a:ext cx="9429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318" y="6085506"/>
            <a:ext cx="19240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343" y="2894229"/>
            <a:ext cx="8858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54"/>
          <a:stretch/>
        </p:blipFill>
        <p:spPr bwMode="auto">
          <a:xfrm>
            <a:off x="6448770" y="1988840"/>
            <a:ext cx="2486025" cy="57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918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439497" y="6457069"/>
            <a:ext cx="977025" cy="331235"/>
          </a:xfrm>
        </p:spPr>
        <p:txBody>
          <a:bodyPr/>
          <a:lstStyle/>
          <a:p>
            <a:fld id="{F21521EB-E7CC-4A59-B136-904369EBA4D7}" type="datetime1">
              <a:rPr lang="de-DE" smtClean="0"/>
              <a:t>30.01.2020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317263" y="6478239"/>
            <a:ext cx="758414" cy="331235"/>
          </a:xfrm>
        </p:spPr>
        <p:txBody>
          <a:bodyPr/>
          <a:lstStyle/>
          <a:p>
            <a:fld id="{B679A93E-4EB7-4BFA-8EA6-CB8743F3D97B}" type="slidenum">
              <a:rPr lang="de-DE" smtClean="0"/>
              <a:pPr/>
              <a:t>11</a:t>
            </a:fld>
            <a:r>
              <a:rPr lang="de-DE" dirty="0" smtClean="0"/>
              <a:t>/14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2483768" y="6457069"/>
            <a:ext cx="4833494" cy="331235"/>
          </a:xfrm>
        </p:spPr>
        <p:txBody>
          <a:bodyPr/>
          <a:lstStyle/>
          <a:p>
            <a:r>
              <a:rPr lang="en-US" smtClean="0">
                <a:solidFill>
                  <a:srgbClr val="264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 Schaefer-Rolffs – Hamburg COMMODORE Conference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142875" y="1057275"/>
            <a:ext cx="474142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Scale invariance criterion – Applications I</a:t>
            </a:r>
            <a:endParaRPr lang="en-US" sz="1600" dirty="0"/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 smtClean="0">
                <a:sym typeface="Symbol"/>
              </a:rPr>
              <a:t>Classic </a:t>
            </a:r>
            <a:r>
              <a:rPr lang="en-US" sz="1600" u="sng" dirty="0" err="1" smtClean="0">
                <a:sym typeface="Symbol"/>
              </a:rPr>
              <a:t>Smagorinsky</a:t>
            </a:r>
            <a:endParaRPr lang="en-US" sz="1600" dirty="0" smtClean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 smtClean="0">
                <a:sym typeface="Symbol"/>
              </a:rPr>
              <a:t>DSM</a:t>
            </a:r>
            <a:endParaRPr lang="en-US" sz="1600" dirty="0"/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6028182"/>
            <a:ext cx="820388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680" y="1452632"/>
            <a:ext cx="2209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08" y="1434198"/>
            <a:ext cx="27908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reihandform 35"/>
          <p:cNvSpPr>
            <a:spLocks noChangeAspect="1"/>
          </p:cNvSpPr>
          <p:nvPr/>
        </p:nvSpPr>
        <p:spPr>
          <a:xfrm>
            <a:off x="5013010" y="2129659"/>
            <a:ext cx="143173" cy="429856"/>
          </a:xfrm>
          <a:custGeom>
            <a:avLst/>
            <a:gdLst>
              <a:gd name="connsiteX0" fmla="*/ 216649 w 433858"/>
              <a:gd name="connsiteY0" fmla="*/ 0 h 1163117"/>
              <a:gd name="connsiteX1" fmla="*/ 158127 w 433858"/>
              <a:gd name="connsiteY1" fmla="*/ 117043 h 1163117"/>
              <a:gd name="connsiteX2" fmla="*/ 121551 w 433858"/>
              <a:gd name="connsiteY2" fmla="*/ 190195 h 1163117"/>
              <a:gd name="connsiteX3" fmla="*/ 48399 w 433858"/>
              <a:gd name="connsiteY3" fmla="*/ 358445 h 1163117"/>
              <a:gd name="connsiteX4" fmla="*/ 4508 w 433858"/>
              <a:gd name="connsiteY4" fmla="*/ 504749 h 1163117"/>
              <a:gd name="connsiteX5" fmla="*/ 11823 w 433858"/>
              <a:gd name="connsiteY5" fmla="*/ 629107 h 1163117"/>
              <a:gd name="connsiteX6" fmla="*/ 77660 w 433858"/>
              <a:gd name="connsiteY6" fmla="*/ 614477 h 1163117"/>
              <a:gd name="connsiteX7" fmla="*/ 202019 w 433858"/>
              <a:gd name="connsiteY7" fmla="*/ 570586 h 1163117"/>
              <a:gd name="connsiteX8" fmla="*/ 362953 w 433858"/>
              <a:gd name="connsiteY8" fmla="*/ 526695 h 1163117"/>
              <a:gd name="connsiteX9" fmla="*/ 428790 w 433858"/>
              <a:gd name="connsiteY9" fmla="*/ 548640 h 1163117"/>
              <a:gd name="connsiteX10" fmla="*/ 392214 w 433858"/>
              <a:gd name="connsiteY10" fmla="*/ 724205 h 1163117"/>
              <a:gd name="connsiteX11" fmla="*/ 304431 w 433858"/>
              <a:gd name="connsiteY11" fmla="*/ 929031 h 1163117"/>
              <a:gd name="connsiteX12" fmla="*/ 260540 w 433858"/>
              <a:gd name="connsiteY12" fmla="*/ 1024128 h 1163117"/>
              <a:gd name="connsiteX13" fmla="*/ 216649 w 433858"/>
              <a:gd name="connsiteY13" fmla="*/ 1075335 h 1163117"/>
              <a:gd name="connsiteX14" fmla="*/ 187388 w 433858"/>
              <a:gd name="connsiteY14" fmla="*/ 1119226 h 1163117"/>
              <a:gd name="connsiteX15" fmla="*/ 143497 w 433858"/>
              <a:gd name="connsiteY15" fmla="*/ 1163117 h 1163117"/>
              <a:gd name="connsiteX0" fmla="*/ 216649 w 433858"/>
              <a:gd name="connsiteY0" fmla="*/ 0 h 1302593"/>
              <a:gd name="connsiteX1" fmla="*/ 158127 w 433858"/>
              <a:gd name="connsiteY1" fmla="*/ 117043 h 1302593"/>
              <a:gd name="connsiteX2" fmla="*/ 121551 w 433858"/>
              <a:gd name="connsiteY2" fmla="*/ 190195 h 1302593"/>
              <a:gd name="connsiteX3" fmla="*/ 48399 w 433858"/>
              <a:gd name="connsiteY3" fmla="*/ 358445 h 1302593"/>
              <a:gd name="connsiteX4" fmla="*/ 4508 w 433858"/>
              <a:gd name="connsiteY4" fmla="*/ 504749 h 1302593"/>
              <a:gd name="connsiteX5" fmla="*/ 11823 w 433858"/>
              <a:gd name="connsiteY5" fmla="*/ 629107 h 1302593"/>
              <a:gd name="connsiteX6" fmla="*/ 77660 w 433858"/>
              <a:gd name="connsiteY6" fmla="*/ 614477 h 1302593"/>
              <a:gd name="connsiteX7" fmla="*/ 202019 w 433858"/>
              <a:gd name="connsiteY7" fmla="*/ 570586 h 1302593"/>
              <a:gd name="connsiteX8" fmla="*/ 362953 w 433858"/>
              <a:gd name="connsiteY8" fmla="*/ 526695 h 1302593"/>
              <a:gd name="connsiteX9" fmla="*/ 428790 w 433858"/>
              <a:gd name="connsiteY9" fmla="*/ 548640 h 1302593"/>
              <a:gd name="connsiteX10" fmla="*/ 392214 w 433858"/>
              <a:gd name="connsiteY10" fmla="*/ 724205 h 1302593"/>
              <a:gd name="connsiteX11" fmla="*/ 304431 w 433858"/>
              <a:gd name="connsiteY11" fmla="*/ 929031 h 1302593"/>
              <a:gd name="connsiteX12" fmla="*/ 260540 w 433858"/>
              <a:gd name="connsiteY12" fmla="*/ 1024128 h 1302593"/>
              <a:gd name="connsiteX13" fmla="*/ 216649 w 433858"/>
              <a:gd name="connsiteY13" fmla="*/ 1075335 h 1302593"/>
              <a:gd name="connsiteX14" fmla="*/ 187388 w 433858"/>
              <a:gd name="connsiteY14" fmla="*/ 1119226 h 1302593"/>
              <a:gd name="connsiteX15" fmla="*/ 50515 w 433858"/>
              <a:gd name="connsiteY15" fmla="*/ 1302593 h 130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3858" h="1302593">
                <a:moveTo>
                  <a:pt x="216649" y="0"/>
                </a:moveTo>
                <a:lnTo>
                  <a:pt x="158127" y="117043"/>
                </a:lnTo>
                <a:cubicBezTo>
                  <a:pt x="145935" y="141427"/>
                  <a:pt x="132421" y="165194"/>
                  <a:pt x="121551" y="190195"/>
                </a:cubicBezTo>
                <a:cubicBezTo>
                  <a:pt x="97167" y="246278"/>
                  <a:pt x="64490" y="299445"/>
                  <a:pt x="48399" y="358445"/>
                </a:cubicBezTo>
                <a:cubicBezTo>
                  <a:pt x="20367" y="461230"/>
                  <a:pt x="35246" y="412537"/>
                  <a:pt x="4508" y="504749"/>
                </a:cubicBezTo>
                <a:cubicBezTo>
                  <a:pt x="6946" y="546202"/>
                  <a:pt x="-11211" y="594557"/>
                  <a:pt x="11823" y="629107"/>
                </a:cubicBezTo>
                <a:cubicBezTo>
                  <a:pt x="24293" y="647812"/>
                  <a:pt x="56173" y="621088"/>
                  <a:pt x="77660" y="614477"/>
                </a:cubicBezTo>
                <a:cubicBezTo>
                  <a:pt x="119675" y="601549"/>
                  <a:pt x="159373" y="581248"/>
                  <a:pt x="202019" y="570586"/>
                </a:cubicBezTo>
                <a:cubicBezTo>
                  <a:pt x="314498" y="542465"/>
                  <a:pt x="260912" y="557307"/>
                  <a:pt x="362953" y="526695"/>
                </a:cubicBezTo>
                <a:cubicBezTo>
                  <a:pt x="384899" y="534010"/>
                  <a:pt x="418445" y="527950"/>
                  <a:pt x="428790" y="548640"/>
                </a:cubicBezTo>
                <a:cubicBezTo>
                  <a:pt x="448265" y="587590"/>
                  <a:pt x="406325" y="689809"/>
                  <a:pt x="392214" y="724205"/>
                </a:cubicBezTo>
                <a:cubicBezTo>
                  <a:pt x="364020" y="792928"/>
                  <a:pt x="334291" y="861016"/>
                  <a:pt x="304431" y="929031"/>
                </a:cubicBezTo>
                <a:cubicBezTo>
                  <a:pt x="290397" y="960998"/>
                  <a:pt x="283260" y="997620"/>
                  <a:pt x="260540" y="1024128"/>
                </a:cubicBezTo>
                <a:cubicBezTo>
                  <a:pt x="245910" y="1041197"/>
                  <a:pt x="230356" y="1057516"/>
                  <a:pt x="216649" y="1075335"/>
                </a:cubicBezTo>
                <a:cubicBezTo>
                  <a:pt x="205928" y="1089272"/>
                  <a:pt x="215077" y="1081350"/>
                  <a:pt x="187388" y="1119226"/>
                </a:cubicBezTo>
                <a:cubicBezTo>
                  <a:pt x="159699" y="1157102"/>
                  <a:pt x="96139" y="1241471"/>
                  <a:pt x="50515" y="1302593"/>
                </a:cubicBezTo>
              </a:path>
            </a:pathLst>
          </a:custGeom>
          <a:noFill/>
          <a:ln w="38100" cap="rnd">
            <a:solidFill>
              <a:srgbClr val="C00000"/>
            </a:solidFill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660" y="2062443"/>
            <a:ext cx="800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7429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53" y="4256643"/>
            <a:ext cx="2543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28" y="4318357"/>
            <a:ext cx="22002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5652120" y="4077072"/>
            <a:ext cx="576064" cy="257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0"/>
          <a:stretch/>
        </p:blipFill>
        <p:spPr bwMode="auto">
          <a:xfrm>
            <a:off x="2123728" y="4005064"/>
            <a:ext cx="2381250" cy="33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Freihandform 42"/>
          <p:cNvSpPr>
            <a:spLocks noChangeAspect="1"/>
          </p:cNvSpPr>
          <p:nvPr/>
        </p:nvSpPr>
        <p:spPr>
          <a:xfrm>
            <a:off x="5503573" y="4512895"/>
            <a:ext cx="367760" cy="273463"/>
          </a:xfrm>
          <a:custGeom>
            <a:avLst/>
            <a:gdLst>
              <a:gd name="connsiteX0" fmla="*/ 0 w 1114425"/>
              <a:gd name="connsiteY0" fmla="*/ 542925 h 828675"/>
              <a:gd name="connsiteX1" fmla="*/ 38100 w 1114425"/>
              <a:gd name="connsiteY1" fmla="*/ 638175 h 828675"/>
              <a:gd name="connsiteX2" fmla="*/ 114300 w 1114425"/>
              <a:gd name="connsiteY2" fmla="*/ 752475 h 828675"/>
              <a:gd name="connsiteX3" fmla="*/ 190500 w 1114425"/>
              <a:gd name="connsiteY3" fmla="*/ 828675 h 828675"/>
              <a:gd name="connsiteX4" fmla="*/ 285750 w 1114425"/>
              <a:gd name="connsiteY4" fmla="*/ 771525 h 828675"/>
              <a:gd name="connsiteX5" fmla="*/ 342900 w 1114425"/>
              <a:gd name="connsiteY5" fmla="*/ 695325 h 828675"/>
              <a:gd name="connsiteX6" fmla="*/ 628650 w 1114425"/>
              <a:gd name="connsiteY6" fmla="*/ 390525 h 828675"/>
              <a:gd name="connsiteX7" fmla="*/ 952500 w 1114425"/>
              <a:gd name="connsiteY7" fmla="*/ 123825 h 828675"/>
              <a:gd name="connsiteX8" fmla="*/ 1057275 w 1114425"/>
              <a:gd name="connsiteY8" fmla="*/ 47625 h 828675"/>
              <a:gd name="connsiteX9" fmla="*/ 1114425 w 1114425"/>
              <a:gd name="connsiteY9" fmla="*/ 0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4425" h="828675">
                <a:moveTo>
                  <a:pt x="0" y="542925"/>
                </a:moveTo>
                <a:cubicBezTo>
                  <a:pt x="14854" y="617196"/>
                  <a:pt x="-747" y="566956"/>
                  <a:pt x="38100" y="638175"/>
                </a:cubicBezTo>
                <a:cubicBezTo>
                  <a:pt x="77943" y="711221"/>
                  <a:pt x="52832" y="686279"/>
                  <a:pt x="114300" y="752475"/>
                </a:cubicBezTo>
                <a:cubicBezTo>
                  <a:pt x="138743" y="778798"/>
                  <a:pt x="190500" y="828675"/>
                  <a:pt x="190500" y="828675"/>
                </a:cubicBezTo>
                <a:cubicBezTo>
                  <a:pt x="222250" y="809625"/>
                  <a:pt x="257885" y="795907"/>
                  <a:pt x="285750" y="771525"/>
                </a:cubicBezTo>
                <a:cubicBezTo>
                  <a:pt x="309644" y="750617"/>
                  <a:pt x="322169" y="719373"/>
                  <a:pt x="342900" y="695325"/>
                </a:cubicBezTo>
                <a:cubicBezTo>
                  <a:pt x="432163" y="591780"/>
                  <a:pt x="528877" y="485763"/>
                  <a:pt x="628650" y="390525"/>
                </a:cubicBezTo>
                <a:cubicBezTo>
                  <a:pt x="735605" y="288432"/>
                  <a:pt x="826774" y="215262"/>
                  <a:pt x="952500" y="123825"/>
                </a:cubicBezTo>
                <a:lnTo>
                  <a:pt x="1057275" y="47625"/>
                </a:lnTo>
                <a:cubicBezTo>
                  <a:pt x="1099729" y="16492"/>
                  <a:pt x="1085751" y="28674"/>
                  <a:pt x="1114425" y="0"/>
                </a:cubicBezTo>
              </a:path>
            </a:pathLst>
          </a:custGeom>
          <a:noFill/>
          <a:ln w="635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8" y="3022213"/>
            <a:ext cx="51513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Gerade Verbindung mit Pfeil 38"/>
          <p:cNvCxnSpPr/>
          <p:nvPr/>
        </p:nvCxnSpPr>
        <p:spPr>
          <a:xfrm flipV="1">
            <a:off x="1474110" y="1942093"/>
            <a:ext cx="0" cy="216024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177966" y="3022213"/>
            <a:ext cx="2664296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2698246" y="2950205"/>
            <a:ext cx="336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de-DE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1474110" y="1798077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cxnSp>
        <p:nvCxnSpPr>
          <p:cNvPr id="46" name="Gerade Verbindung 45"/>
          <p:cNvCxnSpPr/>
          <p:nvPr/>
        </p:nvCxnSpPr>
        <p:spPr>
          <a:xfrm flipH="1">
            <a:off x="177966" y="2158117"/>
            <a:ext cx="2592288" cy="172819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>
            <a:off x="1474110" y="2086109"/>
            <a:ext cx="0" cy="1944216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48"/>
          <p:cNvSpPr/>
          <p:nvPr/>
        </p:nvSpPr>
        <p:spPr>
          <a:xfrm>
            <a:off x="1402102" y="2950205"/>
            <a:ext cx="144016" cy="14401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1474110" y="3022213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c</a:t>
            </a:r>
            <a:r>
              <a:rPr lang="de-DE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de-DE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429" y="1976718"/>
            <a:ext cx="9620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8" y="5398477"/>
            <a:ext cx="51513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Gerade Verbindung mit Pfeil 52"/>
          <p:cNvCxnSpPr/>
          <p:nvPr/>
        </p:nvCxnSpPr>
        <p:spPr>
          <a:xfrm flipV="1">
            <a:off x="1474110" y="4318357"/>
            <a:ext cx="0" cy="216024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>
            <a:off x="177966" y="5398477"/>
            <a:ext cx="2664296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54"/>
          <p:cNvSpPr txBox="1"/>
          <p:nvPr/>
        </p:nvSpPr>
        <p:spPr>
          <a:xfrm>
            <a:off x="2698246" y="5326469"/>
            <a:ext cx="336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de-DE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1474110" y="4174341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cxnSp>
        <p:nvCxnSpPr>
          <p:cNvPr id="57" name="Gerade Verbindung 56"/>
          <p:cNvCxnSpPr/>
          <p:nvPr/>
        </p:nvCxnSpPr>
        <p:spPr>
          <a:xfrm flipH="1">
            <a:off x="177966" y="4534381"/>
            <a:ext cx="2592288" cy="172819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hteck 60"/>
          <p:cNvSpPr/>
          <p:nvPr/>
        </p:nvSpPr>
        <p:spPr>
          <a:xfrm>
            <a:off x="177966" y="4318357"/>
            <a:ext cx="2664296" cy="2160240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2" name="Gerade Verbindung 61"/>
          <p:cNvCxnSpPr/>
          <p:nvPr/>
        </p:nvCxnSpPr>
        <p:spPr>
          <a:xfrm flipH="1">
            <a:off x="177966" y="4534381"/>
            <a:ext cx="2592288" cy="1728192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1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77"/>
          <a:stretch/>
        </p:blipFill>
        <p:spPr bwMode="auto">
          <a:xfrm>
            <a:off x="3253050" y="2773608"/>
            <a:ext cx="190644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4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95"/>
          <a:stretch/>
        </p:blipFill>
        <p:spPr bwMode="auto">
          <a:xfrm>
            <a:off x="2987824" y="5255602"/>
            <a:ext cx="237230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885307"/>
            <a:ext cx="13144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Freihandform 58"/>
          <p:cNvSpPr>
            <a:spLocks noChangeAspect="1"/>
          </p:cNvSpPr>
          <p:nvPr/>
        </p:nvSpPr>
        <p:spPr>
          <a:xfrm>
            <a:off x="4504978" y="6024886"/>
            <a:ext cx="367760" cy="273463"/>
          </a:xfrm>
          <a:custGeom>
            <a:avLst/>
            <a:gdLst>
              <a:gd name="connsiteX0" fmla="*/ 0 w 1114425"/>
              <a:gd name="connsiteY0" fmla="*/ 542925 h 828675"/>
              <a:gd name="connsiteX1" fmla="*/ 38100 w 1114425"/>
              <a:gd name="connsiteY1" fmla="*/ 638175 h 828675"/>
              <a:gd name="connsiteX2" fmla="*/ 114300 w 1114425"/>
              <a:gd name="connsiteY2" fmla="*/ 752475 h 828675"/>
              <a:gd name="connsiteX3" fmla="*/ 190500 w 1114425"/>
              <a:gd name="connsiteY3" fmla="*/ 828675 h 828675"/>
              <a:gd name="connsiteX4" fmla="*/ 285750 w 1114425"/>
              <a:gd name="connsiteY4" fmla="*/ 771525 h 828675"/>
              <a:gd name="connsiteX5" fmla="*/ 342900 w 1114425"/>
              <a:gd name="connsiteY5" fmla="*/ 695325 h 828675"/>
              <a:gd name="connsiteX6" fmla="*/ 628650 w 1114425"/>
              <a:gd name="connsiteY6" fmla="*/ 390525 h 828675"/>
              <a:gd name="connsiteX7" fmla="*/ 952500 w 1114425"/>
              <a:gd name="connsiteY7" fmla="*/ 123825 h 828675"/>
              <a:gd name="connsiteX8" fmla="*/ 1057275 w 1114425"/>
              <a:gd name="connsiteY8" fmla="*/ 47625 h 828675"/>
              <a:gd name="connsiteX9" fmla="*/ 1114425 w 1114425"/>
              <a:gd name="connsiteY9" fmla="*/ 0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4425" h="828675">
                <a:moveTo>
                  <a:pt x="0" y="542925"/>
                </a:moveTo>
                <a:cubicBezTo>
                  <a:pt x="14854" y="617196"/>
                  <a:pt x="-747" y="566956"/>
                  <a:pt x="38100" y="638175"/>
                </a:cubicBezTo>
                <a:cubicBezTo>
                  <a:pt x="77943" y="711221"/>
                  <a:pt x="52832" y="686279"/>
                  <a:pt x="114300" y="752475"/>
                </a:cubicBezTo>
                <a:cubicBezTo>
                  <a:pt x="138743" y="778798"/>
                  <a:pt x="190500" y="828675"/>
                  <a:pt x="190500" y="828675"/>
                </a:cubicBezTo>
                <a:cubicBezTo>
                  <a:pt x="222250" y="809625"/>
                  <a:pt x="257885" y="795907"/>
                  <a:pt x="285750" y="771525"/>
                </a:cubicBezTo>
                <a:cubicBezTo>
                  <a:pt x="309644" y="750617"/>
                  <a:pt x="322169" y="719373"/>
                  <a:pt x="342900" y="695325"/>
                </a:cubicBezTo>
                <a:cubicBezTo>
                  <a:pt x="432163" y="591780"/>
                  <a:pt x="528877" y="485763"/>
                  <a:pt x="628650" y="390525"/>
                </a:cubicBezTo>
                <a:cubicBezTo>
                  <a:pt x="735605" y="288432"/>
                  <a:pt x="826774" y="215262"/>
                  <a:pt x="952500" y="123825"/>
                </a:cubicBezTo>
                <a:lnTo>
                  <a:pt x="1057275" y="47625"/>
                </a:lnTo>
                <a:cubicBezTo>
                  <a:pt x="1099729" y="16492"/>
                  <a:pt x="1085751" y="28674"/>
                  <a:pt x="1114425" y="0"/>
                </a:cubicBezTo>
              </a:path>
            </a:pathLst>
          </a:custGeom>
          <a:noFill/>
          <a:ln w="635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0" name="Picture 14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5"/>
          <a:stretch/>
        </p:blipFill>
        <p:spPr bwMode="auto">
          <a:xfrm>
            <a:off x="3347864" y="5589240"/>
            <a:ext cx="218064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7" t="2229"/>
          <a:stretch/>
        </p:blipFill>
        <p:spPr bwMode="auto">
          <a:xfrm>
            <a:off x="3564161" y="3176101"/>
            <a:ext cx="2447725" cy="41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" name="Gerade Verbindung mit Pfeil 64"/>
          <p:cNvCxnSpPr/>
          <p:nvPr/>
        </p:nvCxnSpPr>
        <p:spPr>
          <a:xfrm flipV="1">
            <a:off x="7650197" y="1942093"/>
            <a:ext cx="0" cy="216024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>
            <a:off x="6354053" y="3022213"/>
            <a:ext cx="2664296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feld 66"/>
          <p:cNvSpPr txBox="1"/>
          <p:nvPr/>
        </p:nvSpPr>
        <p:spPr>
          <a:xfrm>
            <a:off x="7650197" y="1798077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cxnSp>
        <p:nvCxnSpPr>
          <p:cNvPr id="68" name="Gerade Verbindung 67"/>
          <p:cNvCxnSpPr/>
          <p:nvPr/>
        </p:nvCxnSpPr>
        <p:spPr>
          <a:xfrm flipH="1">
            <a:off x="6354053" y="3022213"/>
            <a:ext cx="25922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>
          <a:xfrm>
            <a:off x="7650197" y="2086109"/>
            <a:ext cx="0" cy="1944216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Ellipse 69"/>
          <p:cNvSpPr/>
          <p:nvPr/>
        </p:nvSpPr>
        <p:spPr>
          <a:xfrm>
            <a:off x="7578189" y="2950205"/>
            <a:ext cx="144016" cy="14401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Textfeld 70"/>
          <p:cNvSpPr txBox="1"/>
          <p:nvPr/>
        </p:nvSpPr>
        <p:spPr>
          <a:xfrm>
            <a:off x="7650197" y="3022213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c</a:t>
            </a:r>
            <a:r>
              <a:rPr lang="de-DE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de-DE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Gerade Verbindung mit Pfeil 72"/>
          <p:cNvCxnSpPr/>
          <p:nvPr/>
        </p:nvCxnSpPr>
        <p:spPr>
          <a:xfrm flipV="1">
            <a:off x="7650197" y="4318357"/>
            <a:ext cx="0" cy="216024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>
            <a:off x="6354053" y="5398477"/>
            <a:ext cx="2664296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/>
          <p:cNvSpPr txBox="1"/>
          <p:nvPr/>
        </p:nvSpPr>
        <p:spPr>
          <a:xfrm>
            <a:off x="8874333" y="5326469"/>
            <a:ext cx="336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de-DE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7650197" y="4174341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cxnSp>
        <p:nvCxnSpPr>
          <p:cNvPr id="77" name="Gerade Verbindung 76"/>
          <p:cNvCxnSpPr/>
          <p:nvPr/>
        </p:nvCxnSpPr>
        <p:spPr>
          <a:xfrm flipH="1">
            <a:off x="6354053" y="5398477"/>
            <a:ext cx="25202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 flipH="1">
            <a:off x="6354053" y="5398477"/>
            <a:ext cx="2592288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7" y="3105339"/>
            <a:ext cx="609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587" y="5493990"/>
            <a:ext cx="609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hteck 77"/>
          <p:cNvSpPr/>
          <p:nvPr/>
        </p:nvSpPr>
        <p:spPr>
          <a:xfrm>
            <a:off x="6347674" y="4318357"/>
            <a:ext cx="2664296" cy="2160240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Freihandform 57"/>
          <p:cNvSpPr>
            <a:spLocks noChangeAspect="1"/>
          </p:cNvSpPr>
          <p:nvPr/>
        </p:nvSpPr>
        <p:spPr>
          <a:xfrm>
            <a:off x="6008926" y="3285097"/>
            <a:ext cx="143173" cy="429856"/>
          </a:xfrm>
          <a:custGeom>
            <a:avLst/>
            <a:gdLst>
              <a:gd name="connsiteX0" fmla="*/ 216649 w 433858"/>
              <a:gd name="connsiteY0" fmla="*/ 0 h 1163117"/>
              <a:gd name="connsiteX1" fmla="*/ 158127 w 433858"/>
              <a:gd name="connsiteY1" fmla="*/ 117043 h 1163117"/>
              <a:gd name="connsiteX2" fmla="*/ 121551 w 433858"/>
              <a:gd name="connsiteY2" fmla="*/ 190195 h 1163117"/>
              <a:gd name="connsiteX3" fmla="*/ 48399 w 433858"/>
              <a:gd name="connsiteY3" fmla="*/ 358445 h 1163117"/>
              <a:gd name="connsiteX4" fmla="*/ 4508 w 433858"/>
              <a:gd name="connsiteY4" fmla="*/ 504749 h 1163117"/>
              <a:gd name="connsiteX5" fmla="*/ 11823 w 433858"/>
              <a:gd name="connsiteY5" fmla="*/ 629107 h 1163117"/>
              <a:gd name="connsiteX6" fmla="*/ 77660 w 433858"/>
              <a:gd name="connsiteY6" fmla="*/ 614477 h 1163117"/>
              <a:gd name="connsiteX7" fmla="*/ 202019 w 433858"/>
              <a:gd name="connsiteY7" fmla="*/ 570586 h 1163117"/>
              <a:gd name="connsiteX8" fmla="*/ 362953 w 433858"/>
              <a:gd name="connsiteY8" fmla="*/ 526695 h 1163117"/>
              <a:gd name="connsiteX9" fmla="*/ 428790 w 433858"/>
              <a:gd name="connsiteY9" fmla="*/ 548640 h 1163117"/>
              <a:gd name="connsiteX10" fmla="*/ 392214 w 433858"/>
              <a:gd name="connsiteY10" fmla="*/ 724205 h 1163117"/>
              <a:gd name="connsiteX11" fmla="*/ 304431 w 433858"/>
              <a:gd name="connsiteY11" fmla="*/ 929031 h 1163117"/>
              <a:gd name="connsiteX12" fmla="*/ 260540 w 433858"/>
              <a:gd name="connsiteY12" fmla="*/ 1024128 h 1163117"/>
              <a:gd name="connsiteX13" fmla="*/ 216649 w 433858"/>
              <a:gd name="connsiteY13" fmla="*/ 1075335 h 1163117"/>
              <a:gd name="connsiteX14" fmla="*/ 187388 w 433858"/>
              <a:gd name="connsiteY14" fmla="*/ 1119226 h 1163117"/>
              <a:gd name="connsiteX15" fmla="*/ 143497 w 433858"/>
              <a:gd name="connsiteY15" fmla="*/ 1163117 h 1163117"/>
              <a:gd name="connsiteX0" fmla="*/ 216649 w 433858"/>
              <a:gd name="connsiteY0" fmla="*/ 0 h 1302593"/>
              <a:gd name="connsiteX1" fmla="*/ 158127 w 433858"/>
              <a:gd name="connsiteY1" fmla="*/ 117043 h 1302593"/>
              <a:gd name="connsiteX2" fmla="*/ 121551 w 433858"/>
              <a:gd name="connsiteY2" fmla="*/ 190195 h 1302593"/>
              <a:gd name="connsiteX3" fmla="*/ 48399 w 433858"/>
              <a:gd name="connsiteY3" fmla="*/ 358445 h 1302593"/>
              <a:gd name="connsiteX4" fmla="*/ 4508 w 433858"/>
              <a:gd name="connsiteY4" fmla="*/ 504749 h 1302593"/>
              <a:gd name="connsiteX5" fmla="*/ 11823 w 433858"/>
              <a:gd name="connsiteY5" fmla="*/ 629107 h 1302593"/>
              <a:gd name="connsiteX6" fmla="*/ 77660 w 433858"/>
              <a:gd name="connsiteY6" fmla="*/ 614477 h 1302593"/>
              <a:gd name="connsiteX7" fmla="*/ 202019 w 433858"/>
              <a:gd name="connsiteY7" fmla="*/ 570586 h 1302593"/>
              <a:gd name="connsiteX8" fmla="*/ 362953 w 433858"/>
              <a:gd name="connsiteY8" fmla="*/ 526695 h 1302593"/>
              <a:gd name="connsiteX9" fmla="*/ 428790 w 433858"/>
              <a:gd name="connsiteY9" fmla="*/ 548640 h 1302593"/>
              <a:gd name="connsiteX10" fmla="*/ 392214 w 433858"/>
              <a:gd name="connsiteY10" fmla="*/ 724205 h 1302593"/>
              <a:gd name="connsiteX11" fmla="*/ 304431 w 433858"/>
              <a:gd name="connsiteY11" fmla="*/ 929031 h 1302593"/>
              <a:gd name="connsiteX12" fmla="*/ 260540 w 433858"/>
              <a:gd name="connsiteY12" fmla="*/ 1024128 h 1302593"/>
              <a:gd name="connsiteX13" fmla="*/ 216649 w 433858"/>
              <a:gd name="connsiteY13" fmla="*/ 1075335 h 1302593"/>
              <a:gd name="connsiteX14" fmla="*/ 187388 w 433858"/>
              <a:gd name="connsiteY14" fmla="*/ 1119226 h 1302593"/>
              <a:gd name="connsiteX15" fmla="*/ 50515 w 433858"/>
              <a:gd name="connsiteY15" fmla="*/ 1302593 h 130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3858" h="1302593">
                <a:moveTo>
                  <a:pt x="216649" y="0"/>
                </a:moveTo>
                <a:lnTo>
                  <a:pt x="158127" y="117043"/>
                </a:lnTo>
                <a:cubicBezTo>
                  <a:pt x="145935" y="141427"/>
                  <a:pt x="132421" y="165194"/>
                  <a:pt x="121551" y="190195"/>
                </a:cubicBezTo>
                <a:cubicBezTo>
                  <a:pt x="97167" y="246278"/>
                  <a:pt x="64490" y="299445"/>
                  <a:pt x="48399" y="358445"/>
                </a:cubicBezTo>
                <a:cubicBezTo>
                  <a:pt x="20367" y="461230"/>
                  <a:pt x="35246" y="412537"/>
                  <a:pt x="4508" y="504749"/>
                </a:cubicBezTo>
                <a:cubicBezTo>
                  <a:pt x="6946" y="546202"/>
                  <a:pt x="-11211" y="594557"/>
                  <a:pt x="11823" y="629107"/>
                </a:cubicBezTo>
                <a:cubicBezTo>
                  <a:pt x="24293" y="647812"/>
                  <a:pt x="56173" y="621088"/>
                  <a:pt x="77660" y="614477"/>
                </a:cubicBezTo>
                <a:cubicBezTo>
                  <a:pt x="119675" y="601549"/>
                  <a:pt x="159373" y="581248"/>
                  <a:pt x="202019" y="570586"/>
                </a:cubicBezTo>
                <a:cubicBezTo>
                  <a:pt x="314498" y="542465"/>
                  <a:pt x="260912" y="557307"/>
                  <a:pt x="362953" y="526695"/>
                </a:cubicBezTo>
                <a:cubicBezTo>
                  <a:pt x="384899" y="534010"/>
                  <a:pt x="418445" y="527950"/>
                  <a:pt x="428790" y="548640"/>
                </a:cubicBezTo>
                <a:cubicBezTo>
                  <a:pt x="448265" y="587590"/>
                  <a:pt x="406325" y="689809"/>
                  <a:pt x="392214" y="724205"/>
                </a:cubicBezTo>
                <a:cubicBezTo>
                  <a:pt x="364020" y="792928"/>
                  <a:pt x="334291" y="861016"/>
                  <a:pt x="304431" y="929031"/>
                </a:cubicBezTo>
                <a:cubicBezTo>
                  <a:pt x="290397" y="960998"/>
                  <a:pt x="283260" y="997620"/>
                  <a:pt x="260540" y="1024128"/>
                </a:cubicBezTo>
                <a:cubicBezTo>
                  <a:pt x="245910" y="1041197"/>
                  <a:pt x="230356" y="1057516"/>
                  <a:pt x="216649" y="1075335"/>
                </a:cubicBezTo>
                <a:cubicBezTo>
                  <a:pt x="205928" y="1089272"/>
                  <a:pt x="215077" y="1081350"/>
                  <a:pt x="187388" y="1119226"/>
                </a:cubicBezTo>
                <a:cubicBezTo>
                  <a:pt x="159699" y="1157102"/>
                  <a:pt x="96139" y="1241471"/>
                  <a:pt x="50515" y="1302593"/>
                </a:cubicBezTo>
              </a:path>
            </a:pathLst>
          </a:custGeom>
          <a:noFill/>
          <a:ln w="38100" cap="rnd">
            <a:solidFill>
              <a:srgbClr val="C00000"/>
            </a:solidFill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150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1" grpId="0" animBg="1"/>
      <p:bldP spid="43" grpId="0" animBg="1"/>
      <p:bldP spid="41" grpId="0"/>
      <p:bldP spid="42" grpId="0"/>
      <p:bldP spid="49" grpId="0" animBg="1"/>
      <p:bldP spid="50" grpId="0"/>
      <p:bldP spid="55" grpId="0"/>
      <p:bldP spid="56" grpId="0"/>
      <p:bldP spid="61" grpId="0" animBg="1"/>
      <p:bldP spid="61" grpId="1" animBg="1"/>
      <p:bldP spid="59" grpId="0" animBg="1"/>
      <p:bldP spid="67" grpId="0"/>
      <p:bldP spid="70" grpId="0" animBg="1"/>
      <p:bldP spid="71" grpId="0"/>
      <p:bldP spid="75" grpId="0"/>
      <p:bldP spid="76" grpId="0"/>
      <p:bldP spid="78" grpId="0" animBg="1"/>
      <p:bldP spid="78" grpId="1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439497" y="6457069"/>
            <a:ext cx="977025" cy="331235"/>
          </a:xfrm>
        </p:spPr>
        <p:txBody>
          <a:bodyPr/>
          <a:lstStyle/>
          <a:p>
            <a:fld id="{F21521EB-E7CC-4A59-B136-904369EBA4D7}" type="datetime1">
              <a:rPr lang="de-DE" smtClean="0"/>
              <a:t>30.01.2020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317263" y="6478239"/>
            <a:ext cx="758414" cy="331235"/>
          </a:xfrm>
        </p:spPr>
        <p:txBody>
          <a:bodyPr/>
          <a:lstStyle/>
          <a:p>
            <a:fld id="{B679A93E-4EB7-4BFA-8EA6-CB8743F3D97B}" type="slidenum">
              <a:rPr lang="de-DE" smtClean="0"/>
              <a:pPr/>
              <a:t>12</a:t>
            </a:fld>
            <a:r>
              <a:rPr lang="de-DE" dirty="0" smtClean="0"/>
              <a:t>/14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2483768" y="6457069"/>
            <a:ext cx="4833494" cy="331235"/>
          </a:xfrm>
        </p:spPr>
        <p:txBody>
          <a:bodyPr/>
          <a:lstStyle/>
          <a:p>
            <a:r>
              <a:rPr lang="en-US" dirty="0" smtClean="0">
                <a:solidFill>
                  <a:srgbClr val="264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 Schaefer-Rolffs – Hamburg COMMODORE Conference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142875" y="1057275"/>
            <a:ext cx="8996374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Scale invariance criterion – Applications II</a:t>
            </a:r>
            <a:endParaRPr lang="en-US" dirty="0" smtClean="0"/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Criterion also applicable for a </a:t>
            </a:r>
            <a:r>
              <a:rPr lang="en-US" sz="1600" u="sng" dirty="0" smtClean="0"/>
              <a:t>passive tracer</a:t>
            </a:r>
            <a:r>
              <a:rPr lang="en-US" sz="1600" dirty="0" smtClean="0"/>
              <a:t> equation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Only a dynamic approach                    with                                          ensures scale invariance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Application to </a:t>
            </a:r>
            <a:r>
              <a:rPr lang="en-US" sz="1600" u="sng" dirty="0" smtClean="0"/>
              <a:t>vertical diffusion</a:t>
            </a:r>
            <a:r>
              <a:rPr lang="en-US" sz="1600" dirty="0" smtClean="0"/>
              <a:t> in </a:t>
            </a:r>
            <a:r>
              <a:rPr lang="en-US" sz="1600" dirty="0" err="1" smtClean="0"/>
              <a:t>anelastic</a:t>
            </a:r>
            <a:r>
              <a:rPr lang="en-US" sz="1600" dirty="0" smtClean="0"/>
              <a:t> horizontal momentum equation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						</a:t>
            </a:r>
            <a:r>
              <a:rPr lang="en-US" sz="1600" dirty="0" smtClean="0">
                <a:sym typeface="Symbol"/>
              </a:rPr>
              <a:t>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Symbol"/>
              </a:rPr>
              <a:t>From                    it follows                                    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Symbol"/>
              </a:rPr>
              <a:t>Finally, due to                   , we have                 , leading to the conclusions:</a:t>
            </a:r>
          </a:p>
          <a:p>
            <a:pPr marL="757626" lvl="1" indent="-342900">
              <a:buFont typeface="+mj-lt"/>
              <a:buAutoNum type="arabicPeriod"/>
            </a:pPr>
            <a:r>
              <a:rPr lang="en-US" sz="1600" dirty="0" smtClean="0">
                <a:sym typeface="Symbol"/>
              </a:rPr>
              <a:t>a vertical mixing length cannot be constant to ensure scale invariance</a:t>
            </a:r>
          </a:p>
          <a:p>
            <a:pPr marL="757626" lvl="1" indent="-342900">
              <a:buFont typeface="+mj-lt"/>
              <a:buAutoNum type="arabicPeriod"/>
            </a:pPr>
            <a:r>
              <a:rPr lang="en-US" sz="1600" dirty="0" smtClean="0">
                <a:sym typeface="Symbol"/>
              </a:rPr>
              <a:t>one possible realization might be                     , where     is a constant  </a:t>
            </a:r>
            <a:endParaRPr lang="en-US" sz="1600" dirty="0" smtClean="0"/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6028182"/>
            <a:ext cx="820388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42" y="1949000"/>
            <a:ext cx="2762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73" y="2462129"/>
            <a:ext cx="26574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29" y="2417369"/>
            <a:ext cx="27336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52" y="3069537"/>
            <a:ext cx="10191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232" y="3000965"/>
            <a:ext cx="23336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79" y="4134271"/>
            <a:ext cx="48863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50" y="4118087"/>
            <a:ext cx="13430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73" y="4800769"/>
            <a:ext cx="1104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61" y="4787450"/>
            <a:ext cx="1952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61" y="4625062"/>
            <a:ext cx="1181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341" y="5297248"/>
            <a:ext cx="1028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748" y="5310104"/>
            <a:ext cx="8667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7"/>
          <a:stretch/>
        </p:blipFill>
        <p:spPr bwMode="auto">
          <a:xfrm>
            <a:off x="4067944" y="5733256"/>
            <a:ext cx="1095375" cy="35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761482"/>
            <a:ext cx="2476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3269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439497" y="6457069"/>
            <a:ext cx="977025" cy="331235"/>
          </a:xfrm>
        </p:spPr>
        <p:txBody>
          <a:bodyPr/>
          <a:lstStyle/>
          <a:p>
            <a:fld id="{F21521EB-E7CC-4A59-B136-904369EBA4D7}" type="datetime1">
              <a:rPr lang="de-DE" smtClean="0"/>
              <a:t>30.01.2020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317263" y="6478239"/>
            <a:ext cx="758414" cy="331235"/>
          </a:xfrm>
        </p:spPr>
        <p:txBody>
          <a:bodyPr/>
          <a:lstStyle/>
          <a:p>
            <a:fld id="{B679A93E-4EB7-4BFA-8EA6-CB8743F3D97B}" type="slidenum">
              <a:rPr lang="de-DE" smtClean="0"/>
              <a:pPr/>
              <a:t>13</a:t>
            </a:fld>
            <a:r>
              <a:rPr lang="de-DE" dirty="0" smtClean="0"/>
              <a:t>/14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2483768" y="6457069"/>
            <a:ext cx="4833494" cy="331235"/>
          </a:xfrm>
        </p:spPr>
        <p:txBody>
          <a:bodyPr/>
          <a:lstStyle/>
          <a:p>
            <a:r>
              <a:rPr lang="en-US" smtClean="0">
                <a:solidFill>
                  <a:srgbClr val="264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 Schaefer-Rolffs – Hamburg COMMODORE Conference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142875" y="1057275"/>
            <a:ext cx="596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Motivation: How can I improve my parameterization?</a:t>
            </a:r>
            <a:endParaRPr lang="en-US" sz="1600" dirty="0" smtClean="0"/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6028182"/>
            <a:ext cx="820388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1"/>
          <a:stretch/>
        </p:blipFill>
        <p:spPr bwMode="auto">
          <a:xfrm>
            <a:off x="188773" y="1818094"/>
            <a:ext cx="4394835" cy="346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60"/>
          <a:stretch/>
        </p:blipFill>
        <p:spPr bwMode="auto">
          <a:xfrm>
            <a:off x="4523044" y="1858092"/>
            <a:ext cx="4434840" cy="342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633" y="5432031"/>
            <a:ext cx="971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373216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01208"/>
            <a:ext cx="13430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733256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661248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109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439497" y="6457069"/>
            <a:ext cx="977025" cy="331235"/>
          </a:xfrm>
        </p:spPr>
        <p:txBody>
          <a:bodyPr/>
          <a:lstStyle/>
          <a:p>
            <a:fld id="{F21521EB-E7CC-4A59-B136-904369EBA4D7}" type="datetime1">
              <a:rPr lang="de-DE" smtClean="0"/>
              <a:t>30.01.2020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317263" y="6478239"/>
            <a:ext cx="758414" cy="331235"/>
          </a:xfrm>
        </p:spPr>
        <p:txBody>
          <a:bodyPr/>
          <a:lstStyle/>
          <a:p>
            <a:fld id="{B679A93E-4EB7-4BFA-8EA6-CB8743F3D97B}" type="slidenum">
              <a:rPr lang="de-DE" smtClean="0"/>
              <a:pPr/>
              <a:t>14</a:t>
            </a:fld>
            <a:r>
              <a:rPr lang="de-DE" dirty="0" smtClean="0"/>
              <a:t>/14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2483768" y="6457069"/>
            <a:ext cx="4833494" cy="331235"/>
          </a:xfrm>
        </p:spPr>
        <p:txBody>
          <a:bodyPr/>
          <a:lstStyle/>
          <a:p>
            <a:r>
              <a:rPr lang="en-US" smtClean="0">
                <a:solidFill>
                  <a:srgbClr val="264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 Schaefer-Rolffs – Hamburg COMMODORE Conference</a:t>
            </a:r>
            <a:endParaRPr lang="de-DE" dirty="0"/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6028182"/>
            <a:ext cx="820388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feld 44"/>
          <p:cNvSpPr txBox="1"/>
          <p:nvPr/>
        </p:nvSpPr>
        <p:spPr>
          <a:xfrm>
            <a:off x="142875" y="1057275"/>
            <a:ext cx="8707833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Summary</a:t>
            </a:r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Parameterizations do not necessarily follow the consistencies of the basic equations, e.g.,</a:t>
            </a:r>
            <a:br>
              <a:rPr lang="en-US" sz="1600" dirty="0" smtClean="0"/>
            </a:br>
            <a:r>
              <a:rPr lang="en-US" sz="1600" dirty="0" smtClean="0"/>
              <a:t>the classic </a:t>
            </a:r>
            <a:r>
              <a:rPr lang="en-US" sz="1600" dirty="0" err="1" smtClean="0"/>
              <a:t>Smagorinsky</a:t>
            </a:r>
            <a:r>
              <a:rPr lang="en-US" sz="1600" dirty="0" smtClean="0"/>
              <a:t> model violates the scaling symmetry of the Euler 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"test of consistency" can help to improve parameterization in order to reduce </a:t>
            </a:r>
            <a:r>
              <a:rPr lang="en-US" sz="1600" dirty="0" smtClean="0"/>
              <a:t>possible</a:t>
            </a:r>
            <a:br>
              <a:rPr lang="en-US" sz="1600" dirty="0" smtClean="0"/>
            </a:br>
            <a:r>
              <a:rPr lang="en-US" sz="1600" dirty="0" smtClean="0"/>
              <a:t>sources </a:t>
            </a:r>
            <a:r>
              <a:rPr lang="en-US" sz="1600" dirty="0"/>
              <a:t>of </a:t>
            </a:r>
            <a:r>
              <a:rPr lang="en-US" sz="1600" dirty="0" smtClean="0"/>
              <a:t>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systematic approach is presented in terms of a scale invariance criterion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Results: In a passive tracer equation only a dynamic tracer mixing length is scale-invariant;</a:t>
            </a:r>
            <a:br>
              <a:rPr lang="en-US" sz="1600" dirty="0" smtClean="0"/>
            </a:br>
            <a:r>
              <a:rPr lang="en-US" sz="1600" dirty="0" smtClean="0"/>
              <a:t>in a stratified atmosphere, a possible form of the vertical mixing length may be</a:t>
            </a:r>
            <a:endParaRPr lang="en-US" sz="1600" dirty="0" smtClean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1"/>
          <a:stretch/>
        </p:blipFill>
        <p:spPr bwMode="auto">
          <a:xfrm>
            <a:off x="2571749" y="4181475"/>
            <a:ext cx="33242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143375"/>
            <a:ext cx="1514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7"/>
          <a:stretch/>
        </p:blipFill>
        <p:spPr bwMode="auto">
          <a:xfrm>
            <a:off x="7530132" y="5254152"/>
            <a:ext cx="1095375" cy="35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193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data:image/png;base64,iVBORw0KGgoAAAANSUhEUgAAARQAAAC2CAMAAAAvDYIaAAAAilBMVEX///8AAAD8/Pz5+fnv7+/p6en09PTi4uLKysry8vLQ0NCmpqbm5ubs7OyysrLNzc1DQ0OMjIyenp7X19dycnK6uro9PT3ExMR7e3tYWFhRUVG0tLSXl5efn58yMjKBgYFnZ2dfX18mJiYfHx+Pj48tLS1LS0sWFhZCQkJubm4YGBg5OTkODg4xMTECcigJAAAWNUlEQVR4nO1dibayOBKWIIugKAKyiALievW+/+tNKgEE2QKi3L/PfKd75rYLkqJSe1Umk//jHwFaSKoehPvH5fG4HDxH131NWkzR2Pc1GqayH224Spzdo2ZMx77Br2NquT/VBMkQR9Z87Nv8JuzwkS794AY71VIURdZUPfSuRcK41ti3+i1Yv+kuWRvi65toNrdV/fCkizrGLX4bGl3wxZGzl1DFX4Z6ixOy7P7rcnd5pzxi85VvF5cvR5QqG+MbtzYWFnSV4ZL1C9Lx8V/fQxZZ4Urp8h3RIVQxP3VPY0Mny9t2/dqSfM37xB2NDvFMnni1LGH4JqFKpcj9d+WwQbZOP7MDhcRmSRaf0QBh8OjfJcnEgGVdF32/7hR2EL+wVT9yN3fAxg13/6bpq8CigjceKqGKC3+JaljhMZ3X/xxdCE38ty5BqBJgDXYoU4Qi/LesGenxrqmBEqqEpxxzuK4brS45spizoe748+APVBO/KRKdbPGuL+e5QpK1xPTtKcjHgIvvVhvgOh5Z913LAi05Ki98uq2Cl9f/KsBm2w1wHYtoILvubV4lZAn/NkWSu7PT5/cmlGYfCP/ajJgz0R+kyszWdrudaqc8PkvMrndvdfrDcRep4QPwA+pfdJMMPY0fYeWgEssBP71DKZI06UokNMGi9NFu+2nwy7U7bAwksZKc5SAQQVBtP1jBUZWYSbPGNBEYPge88vN3NtA0pJT4Oe33p9R62G3q5ABPVYnPZojCJpTbPzahinsIVTcIBLJx7kdlIfK8uFj6Kdu41TvFStnJr9pcrwg47sh2H1P8POIO9/1JTMEfOVi5wAAvm2TRNUxvZpts326ez/GnWGMOPr4kc2Tvs4A1Rrn7JtwhXcnmQZDmuZ2wP5jjmSzHweIBYEZZs4pmYyAT4H3I+E6c0qtYEtwJTShb5D1CoSCRW3xFEavjJm1cxBmzLPOHP4lDRbyQqFFQjygRwXkDQinqqWaL1+707DFbcX8hjrDFCvM19YtgLRH+v9kqWfkq965WJEqzut2eu8S6l3/EVPmtlAt7YqKgc2a25N7bvpg0bWZoB9NDePwJpSxx3KmsWH1glBxNikLHUOSjmaPKcBEidKiSb1/HruouxJisNGxUMrZZSbH3cE4Cl+PC47jyplfJflHbmEFcJ8qZxYZjg/knskT7CkGJNqAx5nTBv6YqL42yXCCvoB2bscIINLn9EaJsSq8Z3CEJrP7obX7fFD52Hux2gj9BlJi7ll7TIV4KJprDUqYlYy9hMN/2b2yfTcEEoQjAStWyXYHKSpXf/d5DK037+RViqSf+xvbxKrbPBAgRYAO+mgHQRKYC9pBGBKTBJO25aBKNBI2LqzMuiFqWvKyHr9GQp1p6L0lW8aOHketZ0FQQhMW0SiU/QZN6ToFlCE32Hslt6cPe0ywe0cyf2r5LzdV74+OGFAeQJR9ZAH/wsUMTfguFo51LVhoBsQO2KN3gkMxCHey9NgYENAmmEGh7erpT/DDP1LQhKVWW6CszrKEvyAojenHoap8N8AS4Z07eaD1yXJxS0eIGlotY+VzGCF0HlBCBJokzfsIL6sqr0x37ROoJOcLB38+gkTuoOzhBq3GUDyyDK+mTSlAPCKwU8+nQ58PQiMgAxqg0CyRulHAkeLanRN2g7H8qga4cl1i0OUPukb1IEA5p45Pw1feVD8SHXJEt7CM/n9o8+9N+CRSA2BkufhgO6nEzQrwwJ7HJnkmXu8i2uvMilkUuDfq/CZRc7LfqjY/Cx34vz/gz4gOCbwA0EU/0bzTBqqfoJO6BXu/eOP2+AhbAZXU+43/c0Nl+p0SQ/+2gK6ycYTb9SQg0f/HXaPJcTP+jP+bq7dVQAJzM9adtOYWrcInr4OSExTTlGqukHfy8UkazuXU0zwfiL8b7wDcSv6pBnMO/lldFkRSO0qOqmRlBF2/rwnlialwKqUwpXwFEN6lWE+0gOpdX5OnLpiVBvc4uqwGJ76HpBLquO064ydUNnnaf67+LOtjQ2AJZ3TmTlpVIKYOcS+6jRYliOLTD5+Gajr+1lwBrq5t7cCO0Jo2yTepIz8HSmObz2bP5cu2kZH6sP8Qt4g/30/YZZMgYSwmseXIzBjxMJWWQfbpXsv0AFWC+SkqGb6q1eF0+P91iLRb7dUua01WbVh0rCJpL72T/GeEyw/fd8DZep+2mDJuVuJ5gObtE6E6x9nqJvtjpB3e17MDLXl1BKCnqcK1mLpCSVMuApvMTi5bwh1TZVAssEiT+DpYtB1VV86ValCgbsub6Pg3D5aIKokEu4GbUfTN3Z/RhrT6whebNxKYp4vtN07TAe1ZbgAo2k9A0n7z8LI9egkQ4U85uXNny9ChZA5CIm7d+k7xLb27fu2ui/r7qlQ+iT41z0427ULMiOOwVnFI7LtUTp0Rbg0L22DY7H7wGpHacx16hQ4XP7+DBlmVT2QTEGB+pM0aMh0TUcjPQREl0LttgxISbe8n2YrPbtJdnYndIpWNfnZSy34fWzUbV9pnalqZqGvDJ/cmcZJF2SpRjZp9F2a4yqIly69JnoLwX6CYte9eBfSHszRSJgiwn12xSLpklJUsPfnLPbuVZmuKTeFzHCK3xXgCWUGXoeEtUKCWZBwUtc6lwv6D6IAQBvU5ekLOPQzfThr1uK4HxRpkfSqKGy2EdZydXUGYkDtjdPNqKFD/XXcBixcWCycUZE+XJ2GT0fAgwTmHgolLM/ImmFymXuJpEXoAwYPVTF13ukSfY6kmTgVM+TFiAUTlsqZMBwT6IudIUV5DRAYvMyuQpfBibkx6f/AcpKU9QyVkfhzU4qwjJUojAyusNval+yCRB2aRd1khpMkQXUB+AbTtYOp/gDEYYD9eNCxcOuNQ6q0LBYDqMt3cI4KkMWxWHDdA5AovLLXoRLaUyaKbI1lZWBD7dPw0k/DTOuWTcIMD7xwWX83Wv6CRRUaPpDGef7pnYtKRqk+Z7WHOD5t8miYNTlh/bhhLhXcGa4fbx4Ju6G4zuNmMbYO94JZZQuJruCayormagr1XLsnwnHbo0bqVrPHRqVankfchc1LklBQKKGgmcfjKO3A530KQkbam4VO0ThznO74w+OgffwWXIuApkkitdMtioDB3kCHLJh5Hb/CDIMWCazK7fJVjRnViiAPZYpmzhFjp0ELVBrOrsSaBUGR8VLBGOVGmUgzwoUY61fIeo6V9lpr4QZlS7jWJQooDZVSMjES0iag/gWIPbCN0xKFHOzRpGgOJANx8CFXfgJd3yAjiC+xlZ0A4pU+Q6zZNCglD9RXuOlBIlaQvG3jUrLuIvHTL0nwKY2EPJtVVr1fuMZBE2WqFSQIZUR5rnWY7oHmdwmCYnMIGpZZHG4w6OnLNZyVi/X+qC6X+hww9v4dVAOzisC66loC3aSTL54R7tbN9CxosS9D60g9oD6DKMBkQ0W8FkdRm5GpNQpRxDivF9aveObaUQlq/UgN1H6Wkt61GczX3jkr0hZ8NkE88L0XSPifDuuYwYSaEolE5lQLMeXmrUzHPpdC0akROeGaFkD5Fk4f2XtPqPC7THQo8vGZWiF0dmceA4Kv3xglldYod+K3ruGE13wufInUzXGNcc64wJeDzl7nA04Xfkwe4jVbUMaV7B0CXayJU8lwIY47q2ti/leJ6f13zq408QJWzQooKspzWWj/vq7Khbq0kvgGdTK4cgUU4zFpmQPZiqkWzS7Gu84o7fSQ2yvi3vM7XDwsPdhI6uyQr/SgC9YQTH7En7BRYanm89jejidRrTQ98B7OLqwE8xRGho6tH0PJf84533JDOzCXRrvsgkcgh+Tw2rBNyzhdJqdAl3424fRI2DRnOrdjsIhhXcfsG/23uBaoHQ2dR7wAK7LaSOLVNIbQhzKqE8vZ4XDXlnEgP14IIkDWVlXqXLde4wZSxFktus4k/jWjJBRc3ydedmmubN0Y+WZcty+ZADQH6B4kxWd7dzUsAW7yMzOKq2vDQMIVEtJdLX0wdLuXjMuAGolrD4ElruVHW9Xvu+r5vhITM7f29H31dl2VbJe36lHBIXirq+7bkqnFzsTpwYnBoIUw1fn8gMCLszDQKbG4Zs27alAawt/tOoWt3z+fIGJp8Gxe9R5B0wTif8b8zkeUKQd7joaDfwNuydQ20dIHr5/9oPdHjnypQ22IzTSj1VNGqUfTSHLUoGNv7yD11lmjpnjpAJm+rZaUJRl3rRvO55ukFzvHJNU3drgO4EQeBgBN79vtoczmaQzjiUjJ0CfjADD6hDtIF1xNMv61lvmkihpeZf75EbmgSOjunhb0HmYJFjg2ZOLfjl1sF6KfYkMPUZJK09gpucFsQHpfsT1O3WIvD1EgLQ0jfv53SnTi2SWtnMkNcmODobqqt4JS521tYAuwHflrRk8vhOo7/6wqRbP9oQXFcpriHeD4G/9te73RZ7y0xsPROsIxFasbumjYuiQmvLE3+8+Sr37+d9xMFLL3JAgqKSRqvYM1WFRuEWtg9blggyyp2S12gIOCMIFZg40XH4Ncr9b837/FTBiwc175qaIiTydSEHNH7iL7RMiqFz8/awxyjtmh+G5hU00YmoOkSqkpUVTOVgRV6FyTBY62zdRNPqbTKDG2NgrHAYPN80XfuqlWvQUHxi7R90KLcOC5oOWKbZhnNHmdCwGGqkJDLUoNTJMldBquwdLdVvxyTBTPYf0KRF5cJHRgjoJ3Xy/aUZEiXbd9y7oxXNMbxnMBue/TT9R/IkdhaKTE74arFYp9w4dQd2/1AOLxlrx4xMf/sSVECSjxn/qsuvTi6My+ICgZ8bAW0w3VMjqfaZDDsbhBUIWLqzh7GQ7LVzdm+BIpV06nxrgimiV4pQ2sFTmJrvqQ1pM5sbJ3UK+Z4O+9aw194d0uJWRo/cc6ZSpCGMZz+p4aR+xqN+FA/6HamYyWJ0fhRbN0GzHkI10ZMvXK8cQdG4GukIOdVcJWnMiH2ssRfHNHb1c5TK1wNUpy0/D76NVURh65PcxmPja6UZhXQlvAyCM9YV8p9Bg5cpqrq+ztapZLN3N+psUp4cCRNZR0l0qPVSZSqpATHWI0db1toUggY089Zky8CigM5tDzhd/EzLUoWRJqTvZKQBWo8xoE54VITNkSBZQYQ9uVCVjVmF+EhfkXawqJst5D8Bm4S9fVU6ZoM6otejSIBVRinyOpfN7dlCVWVJEKo3S/bXUsdCd6PLpUphyCN16DTgbTNr7b8HBdPe4cZpDOumlVPu5u0AL2S1q9aoWbs5K3grG5LBrXLPCAy4MQLYy+7CDG1BoTp2rYQm7UvMcWfKgFM1bS/NzzcGphvBgsMS4NTB0EeCih/qZv00Rstflmj4l1WbZrJ1uiUjMgo7D2y975dJ8jF7p8J868TYOreaq9GM1G7twfcLy3EKdrLQiekGw4kpkSwa2m3DXUKtdaVgvWkT2GDxEJaX1YXpBsOpvf9mbrkPGIRktGYS6eBLTGRxNRRVwK6Nvy1sTy1RFRIGcNWXqVG1OCf2lkh2UPcDM8u/AHZv/OVTZw6NRPGhYo/5jlB+SigxVoewMkBdNx4uODhg0EHD82ysb6vAhQuzv4nPdBugN9L9trQ1BpVj2wKF6Rif969OC02/aNqCdB9uw7q5amuUjr0foBWQ1CBHXytMN7sZby14deDoQfPe+1Qn3e0/3zjoGNJXmyHbxKXSUByRxgbeOVidgp6pFr1V3iSzSGtEOxWGEymlQB7KJhiob5OF1vG+M+7SYjyRxOQqDpjpDa0qKyHQ1cTbd/WQRXyqg/acxtMRMlu7DGM/OSu21VezaQj/tH5TtkyTfjLG819LkNgC0lF9lLkP7BrFidRkhizbGP16pGc23JQ+uxHdOYbeeXtgo2hRkf9NgtsJWbiDY7+1jZbnN65jcmHrZ+A04mHD5Qc6VbaA9JnaWefGam1Mny0bXcYfAozb8zrWohPHGAzZ89vgXvmxMY8k+bk5tGfP9DUVMoq3rnn0xS5/ndDXbIVgudXU3a6egRAYly31HeCUD1yXmWteecLIGReS6l24V/QQNMbxWrpMgqbHjA2pS+Oo3sFPhwEcS+pMcV+CWAtFNd1nR2Uyi7gz0NxyyvPeV/WzngnA8VDqaQL57v3g89ARMDbZQckPB9WUF4W5YWlbzZa6SYUXzCTtGEQuAAa+W0LrxSA6UytXSJjvA6EbOF2W+8220JoeBzzyJIc8yKiJ6vs5tu2+3liQVMVpRyyJbbXEQK+Jtd7o+m2UHOBdsWWpmyZ/6Amm05kvxCxvEeUD3gHrpeiM7RctxJMBhIfPzZWTnKccHWGUbCsUUp941p5a0aAZbe9zZ05MoDc1mXg4an9XLfgdeWqPUDMkw7BTLTbI8UHNPzwD6TLmmMM6wMLnZfvGrKkdGhZW+6Hpb6FQy9Lxi1ruvAsC5ztJFHT69PQ6qa/6RFAYYU8UPwLKPE7m9lu7vHJ4/qAIe5dpQByJ+kgLIWtK+QZhjh/PAfc/Gzcca4Dpmanb6R30LuiRPmW5tqLpfNci0LLH4rBVzJ16Fe+TM9lGGjfIPvpq3s8LE/oWOSWVEWMAO+GMD3L606uLxe5LlP14g0g4dply7jWjWOt5sjzEVL7fX0XxYJeDeq+Es9pPpoCU/ahR2QSTvV8HcqLds+e7ftoHAiqjDZfw2Y03aH7tbjeseyXy1u3hjA9i2aEE1uuzzdU+MWZIno847gmqPVlzOqAkO3fcts0erAJ4xxfGY5w/gnOHxs2gR2pB4Drb+VA1PJrmIfC79GAcuq+QVLt3yi+ic/dfGRhSddS6GqRrrFN3KS3j6WT1RdzYJ1kQ8clY04CImdkpV2gl0SFGxw6kCNCkn703IOC+14xCTadLZKYKmedL2hpZhSYCA6Wc//862E+YUtKwIJvlMSWlta6oU+uUhS5krvaYxwWlAEHxy+IALSBFZPkMeSJCgCXJKOl0uAeDisPfkUCSD340Zy+QJqZ2jiWF/EGyh1r9kpnz5CmwxVh0LD0u+Q/wCQDuv8WuRfTANfIpklzcZH2nlVBJGN5N3Bf4Ru3ZUtlPsFH7a4D1XpueEJosgE/u9DO0RntXTxObNqc+twx4CPG0UawY5Dvj2idFRKnerLttA558NpTQIBOe7zXi2aIlTG7eyyUJ/QZ3mde76bWvgEiA2vPiqW5NdjtJb/l03WWyCMlx0ys7/SzB7LfIOkWgbVwi418AWeW+rGvJVBXynJ0CF0mEuaB3+7ntFsY66dKNS+pJIsuOim1ayQQpjbLW2McnVcAg1uqGlkrn510pHlf5lO1kSOmva8IsPT3KCuXu2wpnZ0HpFeaMW3J9UaXT1qOxZnM2gkp/7sfM9WUu7IAe1BlWKRuVqwKpTa6STXTLcXtdTtMCM8UKaWP8ZfRzguowTQ8R4DwyWzCrbbzWGRn+K0XOVoPBI2TFtdwhPh2yOQHcY/xzThog6fHrMrmfsI4kwA6Kb97jQxzHB89cy22mvOGUa1G5+8iH9rWDt6Lf3A2vbnK7hcnzvFgaQ1+D6TYbnUpZxiQk/5NlQ3mIkqbujkdfVeUuOUHmdS0MbRdi3I6+NS8cqfR//Hv40pMb7mf+B/lXJxWw+h7LAAAAAElFTkSuQmCC"/>
          <p:cNvSpPr>
            <a:spLocks noChangeAspect="1" noChangeArrowheads="1"/>
          </p:cNvSpPr>
          <p:nvPr/>
        </p:nvSpPr>
        <p:spPr bwMode="auto">
          <a:xfrm>
            <a:off x="141120" y="-131054"/>
            <a:ext cx="276480" cy="2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9" y="2238295"/>
            <a:ext cx="8467200" cy="270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322306" y="2736362"/>
            <a:ext cx="6579523" cy="1745749"/>
          </a:xfrm>
          <a:prstGeom prst="rect">
            <a:avLst/>
          </a:prstGeom>
          <a:noFill/>
          <a:ln>
            <a:noFill/>
          </a:ln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</a:rPr>
              <a:t>Thank you for your attention!</a:t>
            </a:r>
          </a:p>
          <a:p>
            <a:pPr algn="ctr"/>
            <a:endParaRPr lang="en-US" sz="3600" b="1" dirty="0" smtClean="0">
              <a:ln>
                <a:solidFill>
                  <a:schemeClr val="bg1"/>
                </a:solidFill>
              </a:ln>
            </a:endParaRPr>
          </a:p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</a:rPr>
              <a:t>Questions?</a:t>
            </a:r>
            <a:endParaRPr lang="en-US" sz="36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439497" y="6457069"/>
            <a:ext cx="977025" cy="331235"/>
          </a:xfrm>
        </p:spPr>
        <p:txBody>
          <a:bodyPr/>
          <a:lstStyle/>
          <a:p>
            <a:fld id="{D04EFF94-045D-42EB-84D5-7EEE53A9CF58}" type="datetime1">
              <a:rPr lang="de-DE" smtClean="0"/>
              <a:t>30.01.2020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17263" y="6478239"/>
            <a:ext cx="758414" cy="331235"/>
          </a:xfrm>
        </p:spPr>
        <p:txBody>
          <a:bodyPr/>
          <a:lstStyle/>
          <a:p>
            <a:fld id="{B679A93E-4EB7-4BFA-8EA6-CB8743F3D97B}" type="slidenum">
              <a:rPr lang="de-DE" smtClean="0"/>
              <a:pPr/>
              <a:t>15</a:t>
            </a:fld>
            <a:r>
              <a:rPr lang="de-DE" dirty="0" smtClean="0"/>
              <a:t>/14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483768" y="6457069"/>
            <a:ext cx="4833494" cy="331235"/>
          </a:xfrm>
        </p:spPr>
        <p:txBody>
          <a:bodyPr/>
          <a:lstStyle/>
          <a:p>
            <a:r>
              <a:rPr lang="en-US" smtClean="0">
                <a:solidFill>
                  <a:srgbClr val="264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 Schaefer-Rolffs – Hamburg COMMODORE Conference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1759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439497" y="6457069"/>
            <a:ext cx="977025" cy="331235"/>
          </a:xfrm>
        </p:spPr>
        <p:txBody>
          <a:bodyPr/>
          <a:lstStyle/>
          <a:p>
            <a:fld id="{F21521EB-E7CC-4A59-B136-904369EBA4D7}" type="datetime1">
              <a:rPr lang="de-DE" smtClean="0"/>
              <a:t>30.01.2020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317263" y="6478239"/>
            <a:ext cx="758414" cy="331235"/>
          </a:xfrm>
        </p:spPr>
        <p:txBody>
          <a:bodyPr/>
          <a:lstStyle/>
          <a:p>
            <a:fld id="{B679A93E-4EB7-4BFA-8EA6-CB8743F3D97B}" type="slidenum">
              <a:rPr lang="de-DE" smtClean="0"/>
              <a:pPr/>
              <a:t>16</a:t>
            </a:fld>
            <a:r>
              <a:rPr lang="de-DE" dirty="0" smtClean="0"/>
              <a:t>/12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2483768" y="6457069"/>
            <a:ext cx="4833494" cy="331235"/>
          </a:xfrm>
        </p:spPr>
        <p:txBody>
          <a:bodyPr/>
          <a:lstStyle/>
          <a:p>
            <a:r>
              <a:rPr lang="en-US" smtClean="0">
                <a:solidFill>
                  <a:srgbClr val="264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 Schaefer-Rolffs – Hamburg COMMODORE Conference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142875" y="1057275"/>
            <a:ext cx="8406468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However: Turbulent diffusion parameterizations are a special case</a:t>
            </a:r>
            <a:endParaRPr lang="en-US" sz="1600" dirty="0"/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Following these thoughts, the question raises whether a turbulence scheme</a:t>
            </a:r>
          </a:p>
          <a:p>
            <a:pPr marL="700476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may act on energy similar to a viscosity term, but</a:t>
            </a:r>
          </a:p>
          <a:p>
            <a:pPr marL="700476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in mathematical sense scale like the advection term?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this case, does that mean that the energy transfer should be constant even where the</a:t>
            </a:r>
            <a:br>
              <a:rPr lang="en-US" sz="1600" dirty="0" smtClean="0"/>
            </a:br>
            <a:r>
              <a:rPr lang="en-US" sz="1600" dirty="0" smtClean="0"/>
              <a:t>scheme is significant (hence, no apparent viscous subrange visible in resolved scales)?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However, if there is no damping of</a:t>
            </a:r>
            <a:br>
              <a:rPr lang="en-US" sz="1600" dirty="0" smtClean="0"/>
            </a:br>
            <a:r>
              <a:rPr lang="en-US" sz="1600" dirty="0" smtClean="0"/>
              <a:t>spectral modes towards the resolution,</a:t>
            </a:r>
            <a:br>
              <a:rPr lang="en-US" sz="1600" dirty="0" smtClean="0"/>
            </a:br>
            <a:r>
              <a:rPr lang="en-US" sz="1600" dirty="0" smtClean="0"/>
              <a:t>Gibbs wiggles may occur as numerical</a:t>
            </a:r>
            <a:br>
              <a:rPr lang="en-US" sz="1600" dirty="0" smtClean="0"/>
            </a:br>
            <a:r>
              <a:rPr lang="en-US" sz="1600" dirty="0" smtClean="0"/>
              <a:t>artefacts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Still in discussions how to solve this</a:t>
            </a:r>
            <a:br>
              <a:rPr lang="en-US" sz="1600" dirty="0" smtClean="0"/>
            </a:br>
            <a:r>
              <a:rPr lang="en-US" sz="1600" dirty="0" smtClean="0"/>
              <a:t>issue best</a:t>
            </a:r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6028182"/>
            <a:ext cx="820388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380" y="3314700"/>
            <a:ext cx="496062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329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439497" y="6457069"/>
            <a:ext cx="977025" cy="331235"/>
          </a:xfrm>
        </p:spPr>
        <p:txBody>
          <a:bodyPr/>
          <a:lstStyle/>
          <a:p>
            <a:fld id="{F21521EB-E7CC-4A59-B136-904369EBA4D7}" type="datetime1">
              <a:rPr lang="de-DE" smtClean="0"/>
              <a:t>30.01.2020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317263" y="6478239"/>
            <a:ext cx="758414" cy="331235"/>
          </a:xfrm>
        </p:spPr>
        <p:txBody>
          <a:bodyPr/>
          <a:lstStyle/>
          <a:p>
            <a:fld id="{B679A93E-4EB7-4BFA-8EA6-CB8743F3D97B}" type="slidenum">
              <a:rPr lang="de-DE" smtClean="0"/>
              <a:pPr/>
              <a:t>2</a:t>
            </a:fld>
            <a:r>
              <a:rPr lang="de-DE" dirty="0" smtClean="0"/>
              <a:t>/14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2483768" y="6457069"/>
            <a:ext cx="4833494" cy="331235"/>
          </a:xfrm>
        </p:spPr>
        <p:txBody>
          <a:bodyPr/>
          <a:lstStyle/>
          <a:p>
            <a:r>
              <a:rPr lang="en-US" smtClean="0">
                <a:solidFill>
                  <a:srgbClr val="264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 Schaefer-Rolffs – Hamburg COMMODORE Conference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142875" y="1057275"/>
            <a:ext cx="596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Motivation: How can I improve my parameterization?</a:t>
            </a:r>
            <a:endParaRPr lang="en-US" sz="1600" dirty="0" smtClean="0"/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6028182"/>
            <a:ext cx="820388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1"/>
          <a:stretch/>
        </p:blipFill>
        <p:spPr bwMode="auto">
          <a:xfrm>
            <a:off x="188773" y="1818094"/>
            <a:ext cx="4394835" cy="346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60"/>
          <a:stretch/>
        </p:blipFill>
        <p:spPr bwMode="auto">
          <a:xfrm>
            <a:off x="4523044" y="1858092"/>
            <a:ext cx="4434840" cy="342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633" y="5432031"/>
            <a:ext cx="971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633" y="540059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58" y="5338678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932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439497" y="6457069"/>
            <a:ext cx="977025" cy="331235"/>
          </a:xfrm>
        </p:spPr>
        <p:txBody>
          <a:bodyPr/>
          <a:lstStyle/>
          <a:p>
            <a:fld id="{F21521EB-E7CC-4A59-B136-904369EBA4D7}" type="datetime1">
              <a:rPr lang="de-DE" smtClean="0"/>
              <a:t>30.01.2020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317263" y="6478239"/>
            <a:ext cx="758414" cy="331235"/>
          </a:xfrm>
        </p:spPr>
        <p:txBody>
          <a:bodyPr/>
          <a:lstStyle/>
          <a:p>
            <a:fld id="{B679A93E-4EB7-4BFA-8EA6-CB8743F3D97B}" type="slidenum">
              <a:rPr lang="de-DE" smtClean="0"/>
              <a:pPr/>
              <a:t>3</a:t>
            </a:fld>
            <a:r>
              <a:rPr lang="de-DE" dirty="0" smtClean="0"/>
              <a:t>/14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2483768" y="6457069"/>
            <a:ext cx="4833494" cy="331235"/>
          </a:xfrm>
        </p:spPr>
        <p:txBody>
          <a:bodyPr/>
          <a:lstStyle/>
          <a:p>
            <a:r>
              <a:rPr lang="en-US" smtClean="0">
                <a:solidFill>
                  <a:srgbClr val="264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 Schaefer-Rolffs – Hamburg COMMODORE Conference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142875" y="1057275"/>
            <a:ext cx="9021509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Motivation: How can I improve my parameterization</a:t>
            </a:r>
            <a:r>
              <a:rPr lang="en-US" b="1" dirty="0" smtClean="0"/>
              <a:t>?</a:t>
            </a:r>
            <a:endParaRPr lang="en-US" sz="1600" dirty="0" smtClean="0"/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What is the difference between Smagorinsky model and Dynamic Smagorinsky model (DSM)?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Good parameterizations by considering mathematical and physical consistencies</a:t>
            </a:r>
          </a:p>
          <a:p>
            <a:endParaRPr lang="en-US" sz="1600" dirty="0" smtClean="0"/>
          </a:p>
          <a:p>
            <a:pPr marL="700476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Physical consistencies</a:t>
            </a:r>
          </a:p>
          <a:p>
            <a:pPr marL="1115202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Represented by specific </a:t>
            </a:r>
            <a:r>
              <a:rPr lang="en-US" sz="1600" u="sng" dirty="0" smtClean="0"/>
              <a:t>constraints</a:t>
            </a:r>
            <a:r>
              <a:rPr lang="en-US" sz="1600" dirty="0" smtClean="0"/>
              <a:t> (e.g., conservation laws) for </a:t>
            </a:r>
            <a:r>
              <a:rPr lang="en-US" sz="1600" u="sng" dirty="0" smtClean="0"/>
              <a:t>particular quantities</a:t>
            </a:r>
            <a:endParaRPr lang="en-US" sz="1600" u="sng" dirty="0"/>
          </a:p>
          <a:p>
            <a:pPr marL="1115202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Examples: Conservation laws for mass, energy, constituents, …</a:t>
            </a:r>
          </a:p>
          <a:p>
            <a:pPr marL="700476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00476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Mathematical consistencies</a:t>
            </a:r>
          </a:p>
          <a:p>
            <a:pPr marL="1115202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Represented by mathematical </a:t>
            </a:r>
            <a:r>
              <a:rPr lang="en-US" sz="1600" u="sng" dirty="0" smtClean="0"/>
              <a:t>properties</a:t>
            </a:r>
            <a:r>
              <a:rPr lang="en-US" sz="1600" dirty="0" smtClean="0"/>
              <a:t> (e.g. invariances) for </a:t>
            </a:r>
            <a:r>
              <a:rPr lang="en-US" sz="1600" u="sng" dirty="0" smtClean="0"/>
              <a:t>set of equations</a:t>
            </a:r>
            <a:endParaRPr lang="en-US" sz="1600" u="sng" dirty="0"/>
          </a:p>
          <a:p>
            <a:pPr marL="1115202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Examples: Invariances with respect to time, translation, rotation, scaling …</a:t>
            </a:r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6028182"/>
            <a:ext cx="820388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22" y="2216501"/>
            <a:ext cx="6416040" cy="122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103972" y="3449988"/>
            <a:ext cx="71994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Oberlack</a:t>
            </a:r>
            <a:r>
              <a:rPr lang="en-US" sz="800" dirty="0" smtClean="0"/>
              <a:t>, 1997</a:t>
            </a:r>
            <a:r>
              <a:rPr lang="en-US" sz="800" dirty="0"/>
              <a:t>: Invariant modeling in large-eddy </a:t>
            </a:r>
            <a:r>
              <a:rPr lang="en-US" sz="800" dirty="0" smtClean="0"/>
              <a:t>simulation of </a:t>
            </a:r>
            <a:r>
              <a:rPr lang="en-US" sz="800" dirty="0"/>
              <a:t>turbulence. – In: Annual Research Briefs, Center </a:t>
            </a:r>
            <a:r>
              <a:rPr lang="en-US" sz="800" dirty="0" smtClean="0"/>
              <a:t>for </a:t>
            </a:r>
            <a:r>
              <a:rPr lang="de-DE" sz="800" dirty="0" err="1" smtClean="0"/>
              <a:t>Turbulence</a:t>
            </a:r>
            <a:r>
              <a:rPr lang="de-DE" sz="800" dirty="0" smtClean="0"/>
              <a:t> </a:t>
            </a:r>
            <a:r>
              <a:rPr lang="de-DE" sz="800" dirty="0"/>
              <a:t>Research, Stanford, 3–22</a:t>
            </a:r>
            <a:r>
              <a:rPr lang="de-DE" sz="800" dirty="0" smtClean="0"/>
              <a:t>.</a:t>
            </a:r>
            <a:endParaRPr lang="de-DE" sz="800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6323647" y="2806423"/>
            <a:ext cx="12961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1355095" y="2997327"/>
            <a:ext cx="4680520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1715135" y="3213351"/>
            <a:ext cx="43204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5027503" y="3429375"/>
            <a:ext cx="25922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395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439497" y="6457069"/>
            <a:ext cx="977025" cy="331235"/>
          </a:xfrm>
        </p:spPr>
        <p:txBody>
          <a:bodyPr/>
          <a:lstStyle/>
          <a:p>
            <a:fld id="{F21521EB-E7CC-4A59-B136-904369EBA4D7}" type="datetime1">
              <a:rPr lang="de-DE" smtClean="0"/>
              <a:t>30.01.2020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317263" y="6478239"/>
            <a:ext cx="758414" cy="331235"/>
          </a:xfrm>
        </p:spPr>
        <p:txBody>
          <a:bodyPr/>
          <a:lstStyle/>
          <a:p>
            <a:fld id="{B679A93E-4EB7-4BFA-8EA6-CB8743F3D97B}" type="slidenum">
              <a:rPr lang="de-DE" smtClean="0"/>
              <a:pPr/>
              <a:t>4</a:t>
            </a:fld>
            <a:r>
              <a:rPr lang="de-DE" dirty="0" smtClean="0"/>
              <a:t>/14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2483768" y="6457069"/>
            <a:ext cx="4833494" cy="331235"/>
          </a:xfrm>
        </p:spPr>
        <p:txBody>
          <a:bodyPr/>
          <a:lstStyle/>
          <a:p>
            <a:r>
              <a:rPr lang="en-US" smtClean="0">
                <a:solidFill>
                  <a:srgbClr val="264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 Schaefer-Rolffs – Hamburg COMMODORE Conference</a:t>
            </a:r>
            <a:endParaRPr lang="de-DE" dirty="0"/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6028182"/>
            <a:ext cx="820388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890" y="1858008"/>
            <a:ext cx="30765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feld 44"/>
          <p:cNvSpPr txBox="1"/>
          <p:nvPr/>
        </p:nvSpPr>
        <p:spPr>
          <a:xfrm>
            <a:off x="142875" y="1057275"/>
            <a:ext cx="885479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Which are the governing equations in global models? And does it matter?</a:t>
            </a:r>
            <a:endParaRPr lang="en-US" sz="1600" dirty="0"/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Most general equations: </a:t>
            </a:r>
            <a:r>
              <a:rPr lang="en-US" sz="1600" dirty="0" err="1" smtClean="0"/>
              <a:t>Navier</a:t>
            </a:r>
            <a:r>
              <a:rPr lang="en-US" sz="1600" dirty="0" smtClean="0"/>
              <a:t>-Stokes equations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But: </a:t>
            </a:r>
            <a:r>
              <a:rPr lang="en-US" sz="1600" dirty="0"/>
              <a:t>at global scales term </a:t>
            </a:r>
            <a:r>
              <a:rPr lang="en-US" sz="1600" dirty="0" smtClean="0"/>
              <a:t>with molecular viscosity is negligible </a:t>
            </a:r>
            <a:r>
              <a:rPr lang="en-US" sz="1600" dirty="0" smtClean="0">
                <a:sym typeface="Symbol"/>
              </a:rPr>
              <a:t> Euler equations</a:t>
            </a:r>
            <a:endParaRPr lang="en-US" sz="1600" dirty="0" smtClean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Does it matter? No influence on constraint from </a:t>
            </a:r>
            <a:r>
              <a:rPr lang="en-US" sz="1600" u="sng" dirty="0" smtClean="0"/>
              <a:t>physical consistency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 smtClean="0"/>
              <a:t>Mathematical consistency</a:t>
            </a:r>
            <a:r>
              <a:rPr lang="en-US" sz="1600" dirty="0" smtClean="0"/>
              <a:t>: Difference in scaling behavior </a:t>
            </a:r>
            <a:r>
              <a:rPr lang="en-US" sz="1600" dirty="0" smtClean="0"/>
              <a:t>(                   </a:t>
            </a:r>
            <a:r>
              <a:rPr lang="en-US" sz="1600" dirty="0" smtClean="0"/>
              <a:t>) of time and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i="1" dirty="0" smtClean="0"/>
              <a:t>Euler equations</a:t>
            </a:r>
            <a:r>
              <a:rPr lang="en-US" sz="1600" i="1" dirty="0"/>
              <a:t>	</a:t>
            </a:r>
            <a:r>
              <a:rPr lang="en-US" sz="1600" dirty="0" smtClean="0"/>
              <a:t>						</a:t>
            </a:r>
            <a:r>
              <a:rPr lang="en-US" sz="1600" i="1" dirty="0" err="1" smtClean="0"/>
              <a:t>Navier</a:t>
            </a:r>
            <a:r>
              <a:rPr lang="en-US" sz="1600" i="1" dirty="0" smtClean="0"/>
              <a:t>-Stokes</a:t>
            </a:r>
            <a:br>
              <a:rPr lang="en-US" sz="1600" i="1" dirty="0" smtClean="0"/>
            </a:br>
            <a:r>
              <a:rPr lang="en-US" sz="1600" i="1" dirty="0" smtClean="0"/>
              <a:t>								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400" dirty="0" smtClean="0"/>
              <a:t>	          </a:t>
            </a:r>
            <a:r>
              <a:rPr lang="en-US" sz="1400" u="sng" dirty="0" smtClean="0"/>
              <a:t>two </a:t>
            </a:r>
            <a:r>
              <a:rPr lang="en-US" sz="1400" u="sng" dirty="0"/>
              <a:t>independent</a:t>
            </a:r>
            <a:r>
              <a:rPr lang="en-US" sz="1400" dirty="0"/>
              <a:t> scaling </a:t>
            </a:r>
            <a:r>
              <a:rPr lang="en-US" sz="1400" dirty="0" smtClean="0"/>
              <a:t>symmetries	</a:t>
            </a:r>
            <a:r>
              <a:rPr lang="en-US" sz="1400" u="sng" dirty="0" smtClean="0"/>
              <a:t>one </a:t>
            </a:r>
            <a:r>
              <a:rPr lang="en-US" sz="1400" u="sng" dirty="0"/>
              <a:t>combined</a:t>
            </a:r>
            <a:r>
              <a:rPr lang="en-US" sz="1400" dirty="0"/>
              <a:t> space-time scaling symmetry</a:t>
            </a:r>
            <a:endParaRPr lang="en-US" sz="1400" dirty="0" smtClean="0"/>
          </a:p>
        </p:txBody>
      </p:sp>
      <p:cxnSp>
        <p:nvCxnSpPr>
          <p:cNvPr id="10" name="Gerade Verbindung 9"/>
          <p:cNvCxnSpPr/>
          <p:nvPr/>
        </p:nvCxnSpPr>
        <p:spPr>
          <a:xfrm flipV="1">
            <a:off x="4883266" y="2047285"/>
            <a:ext cx="514122" cy="3140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923" y="3573016"/>
            <a:ext cx="10763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Gerade Verbindung mit Pfeil 23"/>
          <p:cNvCxnSpPr/>
          <p:nvPr/>
        </p:nvCxnSpPr>
        <p:spPr>
          <a:xfrm flipV="1">
            <a:off x="6012160" y="3861048"/>
            <a:ext cx="0" cy="216024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4716016" y="4941168"/>
            <a:ext cx="2664296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7236296" y="4869160"/>
            <a:ext cx="336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de-DE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012160" y="3717032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9" name="Rechteck 18"/>
          <p:cNvSpPr/>
          <p:nvPr/>
        </p:nvSpPr>
        <p:spPr>
          <a:xfrm>
            <a:off x="1763688" y="3861048"/>
            <a:ext cx="2664296" cy="216024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Gerade Verbindung mit Pfeil 3"/>
          <p:cNvCxnSpPr/>
          <p:nvPr/>
        </p:nvCxnSpPr>
        <p:spPr>
          <a:xfrm flipV="1">
            <a:off x="3059832" y="3861048"/>
            <a:ext cx="0" cy="216024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1763688" y="4941168"/>
            <a:ext cx="2664296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4283968" y="4869160"/>
            <a:ext cx="336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de-DE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059832" y="3717032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cxnSp>
        <p:nvCxnSpPr>
          <p:cNvPr id="38" name="Gerade Verbindung 37"/>
          <p:cNvCxnSpPr/>
          <p:nvPr/>
        </p:nvCxnSpPr>
        <p:spPr>
          <a:xfrm flipH="1">
            <a:off x="5508104" y="3933056"/>
            <a:ext cx="1008112" cy="20162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/>
          <p:nvPr/>
        </p:nvSpPr>
        <p:spPr>
          <a:xfrm>
            <a:off x="7524328" y="4077072"/>
            <a:ext cx="129614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" name="Rechteck 46"/>
          <p:cNvSpPr/>
          <p:nvPr/>
        </p:nvSpPr>
        <p:spPr>
          <a:xfrm>
            <a:off x="4788023" y="6021289"/>
            <a:ext cx="3476023" cy="22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4788024" y="5661248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2c</a:t>
            </a:r>
            <a:r>
              <a:rPr lang="de-DE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de-DE" sz="1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627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9" grpId="0" animBg="1"/>
      <p:bldP spid="18" grpId="0"/>
      <p:bldP spid="22" grpId="0"/>
      <p:bldP spid="46" grpId="0" animBg="1"/>
      <p:bldP spid="47" grpId="0" animBg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51513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439497" y="6457069"/>
            <a:ext cx="977025" cy="331235"/>
          </a:xfrm>
        </p:spPr>
        <p:txBody>
          <a:bodyPr/>
          <a:lstStyle/>
          <a:p>
            <a:fld id="{F21521EB-E7CC-4A59-B136-904369EBA4D7}" type="datetime1">
              <a:rPr lang="de-DE" smtClean="0"/>
              <a:t>30.01.2020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317263" y="6478239"/>
            <a:ext cx="758414" cy="331235"/>
          </a:xfrm>
        </p:spPr>
        <p:txBody>
          <a:bodyPr/>
          <a:lstStyle/>
          <a:p>
            <a:fld id="{B679A93E-4EB7-4BFA-8EA6-CB8743F3D97B}" type="slidenum">
              <a:rPr lang="de-DE" smtClean="0"/>
              <a:pPr/>
              <a:t>5</a:t>
            </a:fld>
            <a:r>
              <a:rPr lang="de-DE" dirty="0" smtClean="0"/>
              <a:t>/14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2483768" y="6457069"/>
            <a:ext cx="4833494" cy="331235"/>
          </a:xfrm>
        </p:spPr>
        <p:txBody>
          <a:bodyPr/>
          <a:lstStyle/>
          <a:p>
            <a:r>
              <a:rPr lang="en-US" smtClean="0">
                <a:solidFill>
                  <a:srgbClr val="264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 Schaefer-Rolffs – Hamburg COMMODORE Conference</a:t>
            </a:r>
            <a:endParaRPr lang="de-DE" dirty="0"/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6028182"/>
            <a:ext cx="820388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feld 44"/>
          <p:cNvSpPr txBox="1"/>
          <p:nvPr/>
        </p:nvSpPr>
        <p:spPr>
          <a:xfrm>
            <a:off x="142875" y="1057275"/>
            <a:ext cx="8854796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Which are the governing equations in global models? And does it matter?</a:t>
            </a:r>
            <a:endParaRPr lang="en-US" sz="1600" dirty="0"/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 smtClean="0"/>
              <a:t>Constant energy transfer rate </a:t>
            </a:r>
            <a:r>
              <a:rPr lang="en-US" sz="1600" i="1" u="sng" dirty="0" smtClean="0">
                <a:sym typeface="Symbol"/>
              </a:rPr>
              <a:t></a:t>
            </a:r>
            <a:r>
              <a:rPr lang="en-US" sz="1600" dirty="0" smtClean="0"/>
              <a:t> imposes constraint on scaling (symmetry breaking)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i="1" dirty="0" smtClean="0"/>
          </a:p>
          <a:p>
            <a:r>
              <a:rPr lang="en-US" sz="1600" i="1" dirty="0" smtClean="0"/>
              <a:t>Euler </a:t>
            </a:r>
            <a:r>
              <a:rPr lang="en-US" sz="1600" i="1" dirty="0"/>
              <a:t>equations	</a:t>
            </a:r>
            <a:r>
              <a:rPr lang="en-US" sz="1600" dirty="0"/>
              <a:t>						</a:t>
            </a:r>
            <a:r>
              <a:rPr lang="en-US" sz="1600" i="1" dirty="0" err="1"/>
              <a:t>Navier</a:t>
            </a:r>
            <a:r>
              <a:rPr lang="en-US" sz="1600" i="1" dirty="0"/>
              <a:t>-Stokes</a:t>
            </a:r>
            <a:br>
              <a:rPr lang="en-US" sz="1600" i="1" dirty="0"/>
            </a:br>
            <a:r>
              <a:rPr lang="en-US" sz="1600" i="1" dirty="0"/>
              <a:t>								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00476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Two Euler symmetries merge to a single space-time scaling symmetry</a:t>
            </a:r>
            <a:endParaRPr lang="en-US" sz="1600" dirty="0" smtClean="0"/>
          </a:p>
          <a:p>
            <a:pPr marL="700476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Breaking of </a:t>
            </a:r>
            <a:r>
              <a:rPr lang="en-US" sz="1600" dirty="0" err="1"/>
              <a:t>Navier</a:t>
            </a:r>
            <a:r>
              <a:rPr lang="en-US" sz="1600" dirty="0"/>
              <a:t>-Stokes symmetry </a:t>
            </a:r>
            <a:r>
              <a:rPr lang="en-US" sz="1600" dirty="0">
                <a:sym typeface="Symbol"/>
              </a:rPr>
              <a:t> no scaling symmetry </a:t>
            </a:r>
            <a:r>
              <a:rPr lang="en-US" sz="1600" dirty="0" smtClean="0"/>
              <a:t>possible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</a:t>
            </a:r>
            <a:r>
              <a:rPr lang="en-US" sz="1600" dirty="0" smtClean="0"/>
              <a:t>dea: each parameterization for Euler equations must follow the same scaling symmetry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(</a:t>
            </a:r>
            <a:r>
              <a:rPr lang="en-US" sz="1600" dirty="0" err="1" smtClean="0"/>
              <a:t>Oberlack</a:t>
            </a:r>
            <a:r>
              <a:rPr lang="en-US" sz="1600" dirty="0" smtClean="0"/>
              <a:t> showed that Smagorinsky violates Euler scaling symmetry, while DSM does not)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51513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Gerade Verbindung mit Pfeil 23"/>
          <p:cNvCxnSpPr/>
          <p:nvPr/>
        </p:nvCxnSpPr>
        <p:spPr>
          <a:xfrm flipV="1">
            <a:off x="6012160" y="2564904"/>
            <a:ext cx="0" cy="216024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4716016" y="3645024"/>
            <a:ext cx="2664296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7236296" y="3573016"/>
            <a:ext cx="336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de-DE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012160" y="2420888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8" name="Rechteck 27"/>
          <p:cNvSpPr/>
          <p:nvPr/>
        </p:nvSpPr>
        <p:spPr>
          <a:xfrm>
            <a:off x="1763688" y="2564904"/>
            <a:ext cx="2664296" cy="216024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Gerade Verbindung mit Pfeil 28"/>
          <p:cNvCxnSpPr/>
          <p:nvPr/>
        </p:nvCxnSpPr>
        <p:spPr>
          <a:xfrm flipV="1">
            <a:off x="3059832" y="2564904"/>
            <a:ext cx="0" cy="216024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1763688" y="3645024"/>
            <a:ext cx="2664296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4283968" y="3573016"/>
            <a:ext cx="336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de-DE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059832" y="2420888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cxnSp>
        <p:nvCxnSpPr>
          <p:cNvPr id="33" name="Gerade Verbindung 32"/>
          <p:cNvCxnSpPr/>
          <p:nvPr/>
        </p:nvCxnSpPr>
        <p:spPr>
          <a:xfrm flipH="1">
            <a:off x="1763688" y="2780928"/>
            <a:ext cx="2592288" cy="172819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4788024" y="4365104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2c</a:t>
            </a:r>
            <a:r>
              <a:rPr lang="de-DE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de-DE" sz="1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Gerade Verbindung 36"/>
          <p:cNvCxnSpPr/>
          <p:nvPr/>
        </p:nvCxnSpPr>
        <p:spPr>
          <a:xfrm flipH="1">
            <a:off x="5508104" y="2636912"/>
            <a:ext cx="1008112" cy="20162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 flipH="1">
            <a:off x="4716016" y="2780928"/>
            <a:ext cx="2592288" cy="172819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 flipH="1">
            <a:off x="1763688" y="2780928"/>
            <a:ext cx="2592288" cy="1728192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>
            <a:off x="5940152" y="3573016"/>
            <a:ext cx="144016" cy="14401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6012160" y="3645024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c</a:t>
            </a:r>
            <a:r>
              <a:rPr lang="de-DE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de-DE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712" y="1988840"/>
            <a:ext cx="16287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99" y="2007890"/>
            <a:ext cx="990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74" y="2026940"/>
            <a:ext cx="9525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760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  <p:bldP spid="28" grpId="1" animBg="1"/>
      <p:bldP spid="31" grpId="0"/>
      <p:bldP spid="32" grpId="0"/>
      <p:bldP spid="36" grpId="0"/>
      <p:bldP spid="36" grpId="1"/>
      <p:bldP spid="5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439497" y="6457069"/>
            <a:ext cx="977025" cy="331235"/>
          </a:xfrm>
        </p:spPr>
        <p:txBody>
          <a:bodyPr/>
          <a:lstStyle/>
          <a:p>
            <a:fld id="{F21521EB-E7CC-4A59-B136-904369EBA4D7}" type="datetime1">
              <a:rPr lang="de-DE" smtClean="0"/>
              <a:t>30.01.2020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317263" y="6478239"/>
            <a:ext cx="758414" cy="331235"/>
          </a:xfrm>
        </p:spPr>
        <p:txBody>
          <a:bodyPr/>
          <a:lstStyle/>
          <a:p>
            <a:fld id="{B679A93E-4EB7-4BFA-8EA6-CB8743F3D97B}" type="slidenum">
              <a:rPr lang="de-DE" smtClean="0"/>
              <a:pPr/>
              <a:t>6</a:t>
            </a:fld>
            <a:r>
              <a:rPr lang="de-DE" dirty="0" smtClean="0"/>
              <a:t>/14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2483768" y="6457069"/>
            <a:ext cx="4833494" cy="331235"/>
          </a:xfrm>
        </p:spPr>
        <p:txBody>
          <a:bodyPr/>
          <a:lstStyle/>
          <a:p>
            <a:r>
              <a:rPr lang="en-US" smtClean="0">
                <a:solidFill>
                  <a:srgbClr val="264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 Schaefer-Rolffs – Hamburg COMMODORE Conference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142875" y="1057275"/>
            <a:ext cx="8700587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Scale invariance criterion – General formulation I </a:t>
            </a:r>
            <a:r>
              <a:rPr lang="en-US" sz="1000" dirty="0" smtClean="0"/>
              <a:t>(Schaefer-Rolffs, </a:t>
            </a:r>
            <a:r>
              <a:rPr lang="en-US" sz="1000" dirty="0" err="1" smtClean="0"/>
              <a:t>Met.Z</a:t>
            </a:r>
            <a:r>
              <a:rPr lang="en-US" sz="1000" dirty="0" smtClean="0"/>
              <a:t>. 24, </a:t>
            </a:r>
            <a:r>
              <a:rPr lang="en-US" sz="1000" dirty="0" smtClean="0"/>
              <a:t>3-14, </a:t>
            </a:r>
            <a:r>
              <a:rPr lang="en-US" sz="1000" dirty="0" smtClean="0"/>
              <a:t>2015)</a:t>
            </a:r>
            <a:endParaRPr lang="en-US" sz="1200" dirty="0"/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If    is a quantity, then </a:t>
            </a:r>
            <a:r>
              <a:rPr lang="en-US" sz="1600" u="sng" dirty="0" smtClean="0"/>
              <a:t>scaling</a:t>
            </a:r>
            <a:r>
              <a:rPr lang="en-US" sz="1600" dirty="0" smtClean="0"/>
              <a:t> is defined as                   , where     denote the corresponding</a:t>
            </a:r>
            <a:br>
              <a:rPr lang="en-US" sz="1600" dirty="0" smtClean="0"/>
            </a:br>
            <a:r>
              <a:rPr lang="en-US" sz="1600" u="sng" dirty="0" smtClean="0"/>
              <a:t>scaling 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the independent and dependent variables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dirty="0" smtClean="0"/>
              <a:t> and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600" dirty="0" smtClean="0"/>
              <a:t> the scaling transformation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is a </a:t>
            </a:r>
            <a:r>
              <a:rPr lang="en-US" sz="1600" u="sng" dirty="0" smtClean="0"/>
              <a:t>symmetry transformation</a:t>
            </a:r>
            <a:r>
              <a:rPr lang="en-US" sz="1600" dirty="0" smtClean="0"/>
              <a:t> if a set of equations 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particular, for an equation of motion of a scalar   , the following must be valid</a:t>
            </a:r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6028182"/>
            <a:ext cx="820388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676400"/>
            <a:ext cx="1619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619250"/>
            <a:ext cx="10763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1666875"/>
            <a:ext cx="2381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2914650"/>
            <a:ext cx="28765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5300663"/>
            <a:ext cx="36099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4848225"/>
            <a:ext cx="1619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5572125"/>
            <a:ext cx="3590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3771900"/>
            <a:ext cx="3200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719763"/>
            <a:ext cx="2476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329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439497" y="6457069"/>
            <a:ext cx="977025" cy="331235"/>
          </a:xfrm>
        </p:spPr>
        <p:txBody>
          <a:bodyPr/>
          <a:lstStyle/>
          <a:p>
            <a:fld id="{F21521EB-E7CC-4A59-B136-904369EBA4D7}" type="datetime1">
              <a:rPr lang="de-DE" smtClean="0"/>
              <a:t>30.01.2020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317263" y="6478239"/>
            <a:ext cx="758414" cy="331235"/>
          </a:xfrm>
        </p:spPr>
        <p:txBody>
          <a:bodyPr/>
          <a:lstStyle/>
          <a:p>
            <a:fld id="{B679A93E-4EB7-4BFA-8EA6-CB8743F3D97B}" type="slidenum">
              <a:rPr lang="de-DE" smtClean="0"/>
              <a:pPr/>
              <a:t>7</a:t>
            </a:fld>
            <a:r>
              <a:rPr lang="de-DE" dirty="0" smtClean="0"/>
              <a:t>/14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2483768" y="6457069"/>
            <a:ext cx="4833494" cy="331235"/>
          </a:xfrm>
        </p:spPr>
        <p:txBody>
          <a:bodyPr/>
          <a:lstStyle/>
          <a:p>
            <a:r>
              <a:rPr lang="en-US" smtClean="0">
                <a:solidFill>
                  <a:srgbClr val="264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 Schaefer-Rolffs – Hamburg COMMODORE Conference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142875" y="1057275"/>
            <a:ext cx="8314264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Scale invariance criterion – General formulation II</a:t>
            </a:r>
            <a:endParaRPr lang="en-US" sz="1600" dirty="0"/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scaling of the Euler equations is given 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a constant energy transfer, we obtain the Kolmogorov-like scaling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Then, a criterion can be derived as follows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It can be used for each term individually, because scaling is </a:t>
            </a:r>
            <a:r>
              <a:rPr lang="en-US" sz="1600" u="sng" smtClean="0"/>
              <a:t>linear</a:t>
            </a:r>
            <a:r>
              <a:rPr lang="en-US" sz="1600" smtClean="0"/>
              <a:t> and “</a:t>
            </a:r>
            <a:r>
              <a:rPr lang="en-US" sz="1600" u="sng" smtClean="0"/>
              <a:t>multiplicative</a:t>
            </a:r>
            <a:r>
              <a:rPr lang="en-US" sz="1600" smtClean="0"/>
              <a:t>”</a:t>
            </a:r>
            <a:endParaRPr lang="en-US" sz="1600" u="sng" dirty="0" smtClean="0"/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6028182"/>
            <a:ext cx="820388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347788"/>
            <a:ext cx="13525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352550"/>
            <a:ext cx="1238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2738438"/>
            <a:ext cx="16287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2757488"/>
            <a:ext cx="990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776538"/>
            <a:ext cx="9525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3667125"/>
            <a:ext cx="3590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4071938"/>
            <a:ext cx="50673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457700"/>
            <a:ext cx="48958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419600"/>
            <a:ext cx="1514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3352800" y="4419601"/>
            <a:ext cx="4829175" cy="49529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929188"/>
            <a:ext cx="49149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5429250"/>
            <a:ext cx="8572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eck 18"/>
          <p:cNvSpPr/>
          <p:nvPr/>
        </p:nvSpPr>
        <p:spPr>
          <a:xfrm>
            <a:off x="2695575" y="5334000"/>
            <a:ext cx="1152525" cy="56197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002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439497" y="6457069"/>
            <a:ext cx="977025" cy="331235"/>
          </a:xfrm>
        </p:spPr>
        <p:txBody>
          <a:bodyPr/>
          <a:lstStyle/>
          <a:p>
            <a:fld id="{F21521EB-E7CC-4A59-B136-904369EBA4D7}" type="datetime1">
              <a:rPr lang="de-DE" smtClean="0"/>
              <a:t>30.01.2020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317263" y="6478239"/>
            <a:ext cx="758414" cy="331235"/>
          </a:xfrm>
        </p:spPr>
        <p:txBody>
          <a:bodyPr/>
          <a:lstStyle/>
          <a:p>
            <a:fld id="{B679A93E-4EB7-4BFA-8EA6-CB8743F3D97B}" type="slidenum">
              <a:rPr lang="de-DE" smtClean="0"/>
              <a:pPr/>
              <a:t>8</a:t>
            </a:fld>
            <a:r>
              <a:rPr lang="de-DE" dirty="0" smtClean="0"/>
              <a:t>/14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2483768" y="6457069"/>
            <a:ext cx="4833494" cy="331235"/>
          </a:xfrm>
        </p:spPr>
        <p:txBody>
          <a:bodyPr/>
          <a:lstStyle/>
          <a:p>
            <a:r>
              <a:rPr lang="en-US" dirty="0" smtClean="0">
                <a:solidFill>
                  <a:srgbClr val="264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 Schaefer-Rolffs – Hamburg COMMODORE Conference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142875" y="1057275"/>
            <a:ext cx="8177239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Scale invariance criterion – Examples</a:t>
            </a:r>
            <a:endParaRPr lang="en-US" sz="1600" dirty="0"/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Example 1</a:t>
            </a:r>
            <a:r>
              <a:rPr lang="en-US" sz="1600" dirty="0"/>
              <a:t>: </a:t>
            </a:r>
            <a:r>
              <a:rPr lang="en-US" sz="1600" u="sng" dirty="0"/>
              <a:t>Pressure gradient</a:t>
            </a:r>
            <a:r>
              <a:rPr lang="en-US" sz="1600" dirty="0"/>
              <a:t> in Euler equation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	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	</a:t>
            </a:r>
            <a:r>
              <a:rPr lang="en-US" sz="1600" dirty="0">
                <a:sym typeface="Symbol"/>
              </a:rPr>
              <a:t>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Example 2: </a:t>
            </a:r>
            <a:r>
              <a:rPr lang="en-US" sz="1600" u="sng" dirty="0" smtClean="0"/>
              <a:t>Continuity </a:t>
            </a:r>
            <a:r>
              <a:rPr lang="en-US" sz="1600" u="sng" dirty="0"/>
              <a:t>equation</a:t>
            </a:r>
            <a:r>
              <a:rPr lang="en-US" sz="1600" dirty="0"/>
              <a:t> complies with scale invariance of the Euler 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6028182"/>
            <a:ext cx="820388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2123728" y="1412776"/>
            <a:ext cx="4829175" cy="65722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251" y="5485606"/>
            <a:ext cx="23717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88" y="5466556"/>
            <a:ext cx="3905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98" y="2530029"/>
            <a:ext cx="35337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591" y="1546126"/>
            <a:ext cx="3228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991" y="1517551"/>
            <a:ext cx="1514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62" y="3301157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67" y="3347560"/>
            <a:ext cx="590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Gerade Verbindung mit Pfeil 48"/>
          <p:cNvCxnSpPr/>
          <p:nvPr/>
        </p:nvCxnSpPr>
        <p:spPr>
          <a:xfrm flipV="1">
            <a:off x="6740122" y="2386013"/>
            <a:ext cx="0" cy="216024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5443978" y="3466133"/>
            <a:ext cx="2664296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7964258" y="3394125"/>
            <a:ext cx="591829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de-DE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de-DE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6740122" y="2241997"/>
            <a:ext cx="683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16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c</a:t>
            </a:r>
            <a:r>
              <a:rPr lang="de-DE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</a:t>
            </a:r>
            <a:endParaRPr lang="de-DE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Gerade Verbindung 52"/>
          <p:cNvCxnSpPr/>
          <p:nvPr/>
        </p:nvCxnSpPr>
        <p:spPr>
          <a:xfrm flipH="1">
            <a:off x="5443978" y="2602037"/>
            <a:ext cx="2592288" cy="172819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1895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373216"/>
            <a:ext cx="609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439497" y="6457069"/>
            <a:ext cx="977025" cy="331235"/>
          </a:xfrm>
        </p:spPr>
        <p:txBody>
          <a:bodyPr/>
          <a:lstStyle/>
          <a:p>
            <a:fld id="{F21521EB-E7CC-4A59-B136-904369EBA4D7}" type="datetime1">
              <a:rPr lang="de-DE" smtClean="0"/>
              <a:t>30.01.2020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317263" y="6478239"/>
            <a:ext cx="758414" cy="331235"/>
          </a:xfrm>
        </p:spPr>
        <p:txBody>
          <a:bodyPr/>
          <a:lstStyle/>
          <a:p>
            <a:fld id="{B679A93E-4EB7-4BFA-8EA6-CB8743F3D97B}" type="slidenum">
              <a:rPr lang="de-DE" smtClean="0"/>
              <a:pPr/>
              <a:t>9</a:t>
            </a:fld>
            <a:r>
              <a:rPr lang="de-DE" dirty="0" smtClean="0"/>
              <a:t>/14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2483768" y="6457069"/>
            <a:ext cx="4833494" cy="331235"/>
          </a:xfrm>
        </p:spPr>
        <p:txBody>
          <a:bodyPr/>
          <a:lstStyle/>
          <a:p>
            <a:r>
              <a:rPr lang="en-US" smtClean="0">
                <a:solidFill>
                  <a:srgbClr val="264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 Schaefer-Rolffs – Hamburg COMMODORE Conference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142875" y="1057275"/>
            <a:ext cx="883286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Scale invariance criterion for geophysical fluids I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(Schaefer-Rolffs, </a:t>
            </a:r>
            <a:r>
              <a:rPr lang="en-US" sz="1000" dirty="0" smtClean="0">
                <a:solidFill>
                  <a:prstClr val="black"/>
                </a:solidFill>
              </a:rPr>
              <a:t>Eur. J. Mech. B Fluids 74, 92-98, 2019)</a:t>
            </a:r>
            <a:endParaRPr lang="en-US" sz="1600" dirty="0"/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 smtClean="0"/>
              <a:t>Quasi-geostrophic regime</a:t>
            </a:r>
            <a:r>
              <a:rPr lang="en-US" sz="1600" dirty="0" smtClean="0"/>
              <a:t>: Coriolis term significant, and </a:t>
            </a:r>
            <a:r>
              <a:rPr lang="en-US" sz="1600" dirty="0" err="1" smtClean="0"/>
              <a:t>enstrophy</a:t>
            </a:r>
            <a:r>
              <a:rPr lang="en-US" sz="1600" dirty="0" smtClean="0"/>
              <a:t> cascade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Scaling includes a rotation defined 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err="1" smtClean="0"/>
              <a:t>enstrophy</a:t>
            </a:r>
            <a:r>
              <a:rPr lang="en-US" sz="1600" dirty="0" smtClean="0"/>
              <a:t> cascade yield                              such that             and            , leading 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scale invariance criterion for </a:t>
            </a:r>
            <a:r>
              <a:rPr lang="en-US" sz="1600" u="sng" dirty="0" smtClean="0"/>
              <a:t>quasi-geostrophic motion</a:t>
            </a:r>
            <a:r>
              <a:rPr lang="en-US" sz="1600" dirty="0" smtClean="0"/>
              <a:t> then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Example: </a:t>
            </a:r>
            <a:r>
              <a:rPr lang="en-US" sz="1600" u="sng" dirty="0" smtClean="0"/>
              <a:t>Pressure gradient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				</a:t>
            </a:r>
            <a:r>
              <a:rPr lang="en-US" sz="1600" smtClean="0"/>
              <a:t>	</a:t>
            </a:r>
            <a:r>
              <a:rPr lang="en-US" sz="1600" smtClean="0">
                <a:sym typeface="Symbol"/>
              </a:rPr>
              <a:t></a:t>
            </a:r>
            <a:endParaRPr lang="en-US" sz="1600" dirty="0" smtClean="0">
              <a:sym typeface="Symbol"/>
            </a:endParaRPr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6028182"/>
            <a:ext cx="820388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205" y="1968556"/>
            <a:ext cx="23336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434" y="2289837"/>
            <a:ext cx="49911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441" y="2709105"/>
            <a:ext cx="4448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545" y="3588396"/>
            <a:ext cx="619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454" y="3616971"/>
            <a:ext cx="6096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3935385"/>
            <a:ext cx="5038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159" y="4660338"/>
            <a:ext cx="4943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/>
        </p:nvSpPr>
        <p:spPr>
          <a:xfrm>
            <a:off x="3374379" y="4572000"/>
            <a:ext cx="3625232" cy="37147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139" y="5302391"/>
            <a:ext cx="27241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455"/>
          <a:stretch/>
        </p:blipFill>
        <p:spPr bwMode="auto">
          <a:xfrm>
            <a:off x="6253417" y="5558092"/>
            <a:ext cx="1152525" cy="22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091" y="5577141"/>
            <a:ext cx="5619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98" y="1999112"/>
            <a:ext cx="752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96" y="3588396"/>
            <a:ext cx="1619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hteck 32"/>
          <p:cNvSpPr/>
          <p:nvPr/>
        </p:nvSpPr>
        <p:spPr>
          <a:xfrm>
            <a:off x="1763688" y="4221088"/>
            <a:ext cx="2664296" cy="216024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4" name="Gerade Verbindung mit Pfeil 33"/>
          <p:cNvCxnSpPr/>
          <p:nvPr/>
        </p:nvCxnSpPr>
        <p:spPr>
          <a:xfrm flipV="1">
            <a:off x="3059832" y="4221088"/>
            <a:ext cx="0" cy="216024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1763688" y="5301208"/>
            <a:ext cx="2664296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4283968" y="5229200"/>
            <a:ext cx="336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de-DE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3059832" y="4077072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cxnSp>
        <p:nvCxnSpPr>
          <p:cNvPr id="38" name="Gerade Verbindung 37"/>
          <p:cNvCxnSpPr>
            <a:endCxn id="33" idx="1"/>
          </p:cNvCxnSpPr>
          <p:nvPr/>
        </p:nvCxnSpPr>
        <p:spPr>
          <a:xfrm flipH="1">
            <a:off x="1763688" y="5301208"/>
            <a:ext cx="259228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>
            <a:endCxn id="33" idx="1"/>
          </p:cNvCxnSpPr>
          <p:nvPr/>
        </p:nvCxnSpPr>
        <p:spPr>
          <a:xfrm flipH="1">
            <a:off x="1763688" y="5301208"/>
            <a:ext cx="2592288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9198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  <p:bldP spid="33" grpId="1" animBg="1"/>
      <p:bldP spid="33" grpId="2" animBg="1"/>
      <p:bldP spid="36" grpId="0"/>
      <p:bldP spid="36" grpId="1"/>
      <p:bldP spid="37" grpId="0"/>
      <p:bldP spid="3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693</Words>
  <Application>Microsoft Office PowerPoint</Application>
  <PresentationFormat>Bildschirmpräsentation (4:3)</PresentationFormat>
  <Paragraphs>270</Paragraphs>
  <Slides>16</Slides>
  <Notes>16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Urs Schaefer-Rolffs</dc:creator>
  <cp:lastModifiedBy>AUSR</cp:lastModifiedBy>
  <cp:revision>1012</cp:revision>
  <cp:lastPrinted>2016-08-02T11:13:20Z</cp:lastPrinted>
  <dcterms:modified xsi:type="dcterms:W3CDTF">2020-01-30T21:22:36Z</dcterms:modified>
</cp:coreProperties>
</file>