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86" r:id="rId2"/>
    <p:sldId id="299" r:id="rId3"/>
    <p:sldId id="321" r:id="rId4"/>
    <p:sldId id="323" r:id="rId5"/>
    <p:sldId id="290" r:id="rId6"/>
    <p:sldId id="333" r:id="rId7"/>
    <p:sldId id="334" r:id="rId8"/>
    <p:sldId id="326" r:id="rId9"/>
    <p:sldId id="329" r:id="rId10"/>
    <p:sldId id="330" r:id="rId11"/>
    <p:sldId id="331" r:id="rId12"/>
    <p:sldId id="328" r:id="rId13"/>
    <p:sldId id="335" r:id="rId14"/>
    <p:sldId id="332" r:id="rId15"/>
  </p:sldIdLst>
  <p:sldSz cx="9144000" cy="6858000" type="screen4x3"/>
  <p:notesSz cx="6858000" cy="9144000"/>
  <p:defaultTextStyle>
    <a:defPPr>
      <a:defRPr lang="de-DE"/>
    </a:defPPr>
    <a:lvl1pPr algn="l" defTabSz="45557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577" indent="1587" algn="l" defTabSz="45557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2740" indent="1587" algn="l" defTabSz="45557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69903" indent="1587" algn="l" defTabSz="45557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7068" indent="1587" algn="l" defTabSz="45557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5818" algn="l" defTabSz="91432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2982" algn="l" defTabSz="91432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145" algn="l" defTabSz="91432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309" algn="l" defTabSz="91432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EE6C"/>
    <a:srgbClr val="CE7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97156" autoAdjust="0"/>
  </p:normalViewPr>
  <p:slideViewPr>
    <p:cSldViewPr snapToGrid="0" snapToObjects="1">
      <p:cViewPr varScale="1">
        <p:scale>
          <a:sx n="85" d="100"/>
          <a:sy n="85" d="100"/>
        </p:scale>
        <p:origin x="146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163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03E9B54-F8C2-47F5-8C0C-751C8189EDC3}" type="datetimeFigureOut">
              <a:rPr lang="de-DE"/>
              <a:pPr>
                <a:defRPr/>
              </a:pPr>
              <a:t>29.01.2020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F840CBD-73B9-4CFA-8FE7-269F1C7180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848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5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8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2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45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09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C06CA1-BA9F-46D3-BFB9-AA897BD4CA84}" type="slidenum">
              <a:rPr lang="de-DE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1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  <a:prstGeom prst="rect">
            <a:avLst/>
          </a:prstGeom>
        </p:spPr>
        <p:txBody>
          <a:bodyPr lIns="91374" tIns="45688" rIns="91374" bIns="45688"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381" tIns="45691" rIns="91381" bIns="45691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MetaPro-Normal" panose="02000503040000020004" pitchFamily="2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2E2AFDD-B8A5-4B8E-947E-30025D504363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381" tIns="45691" rIns="91381" bIns="45691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MetaPro-Normal" panose="02000503040000020004" pitchFamily="2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 altLang="de-DE" dirty="0" smtClean="0"/>
              <a:t>April 18, 2018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44799" y="6356350"/>
            <a:ext cx="3471333" cy="365125"/>
          </a:xfrm>
          <a:prstGeom prst="rect">
            <a:avLst/>
          </a:prstGeom>
        </p:spPr>
        <p:txBody>
          <a:bodyPr vert="horz" wrap="square" lIns="91381" tIns="45691" rIns="91381" bIns="45691" numCol="1" anchor="ctr" anchorCtr="0" compatLnSpc="1">
            <a:prstTxWarp prst="textNoShape">
              <a:avLst/>
            </a:prstTxWarp>
          </a:bodyPr>
          <a:lstStyle>
            <a:lvl1pPr algn="ctr" defTabSz="455577" rtl="0" fontAlgn="base">
              <a:spcBef>
                <a:spcPct val="0"/>
              </a:spcBef>
              <a:spcAft>
                <a:spcPct val="0"/>
              </a:spcAft>
              <a:defRPr lang="en-US" altLang="de-DE" sz="1200" kern="1200" smtClean="0">
                <a:solidFill>
                  <a:srgbClr val="898989"/>
                </a:solidFill>
                <a:latin typeface="MetaPro-Normal" panose="02000503040000020004" pitchFamily="2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Meeting of the IOW´s Scientific Advisory Board</a:t>
            </a:r>
            <a:endParaRPr lang="en-US" dirty="0"/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921625" cy="10683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GETM Developers MeetingInga Hense &amp; Hans Burchard</a:t>
            </a:r>
          </a:p>
        </p:txBody>
      </p:sp>
    </p:spTree>
    <p:extLst>
      <p:ext uri="{BB962C8B-B14F-4D97-AF65-F5344CB8AC3E}">
        <p14:creationId xmlns:p14="http://schemas.microsoft.com/office/powerpoint/2010/main" val="412429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216026" y="0"/>
            <a:ext cx="7929563" cy="762000"/>
          </a:xfrm>
          <a:prstGeom prst="rect">
            <a:avLst/>
          </a:prstGeom>
          <a:solidFill>
            <a:srgbClr val="0035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1" rIns="91381" bIns="45691" anchor="ctr"/>
          <a:lstStyle/>
          <a:p>
            <a:pPr algn="ctr" defTabSz="456908">
              <a:defRPr/>
            </a:pPr>
            <a:endParaRPr lang="de-DE" sz="1700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Mastertextformat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1303338" cy="762000"/>
          </a:xfrm>
          <a:prstGeom prst="rect">
            <a:avLst/>
          </a:prstGeom>
          <a:solidFill>
            <a:srgbClr val="74B2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1" rIns="91381" bIns="45691" anchor="ctr"/>
          <a:lstStyle/>
          <a:p>
            <a:pPr algn="ctr" defTabSz="456908">
              <a:defRPr/>
            </a:pPr>
            <a:endParaRPr lang="de-DE" sz="1700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1303338" y="395288"/>
            <a:ext cx="7842250" cy="0"/>
          </a:xfrm>
          <a:prstGeom prst="line">
            <a:avLst/>
          </a:prstGeom>
          <a:ln w="22225">
            <a:solidFill>
              <a:srgbClr val="61B52E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33" name="Bild 13" descr="LOGO_IOW_ENGL_CMYK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" y="100014"/>
            <a:ext cx="130651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381" tIns="45691" rIns="91381" bIns="45691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MetaPro-Normal" panose="02000503040000020004" pitchFamily="2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2E2AFDD-B8A5-4B8E-947E-30025D504363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381" tIns="45691" rIns="91381" bIns="45691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MetaPro-Normal" panose="02000503040000020004" pitchFamily="2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 altLang="de-DE" dirty="0" smtClean="0"/>
              <a:t>April 18, 2018</a:t>
            </a:r>
            <a:endParaRPr lang="de-DE" alt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44799" y="6356350"/>
            <a:ext cx="3471333" cy="365125"/>
          </a:xfrm>
          <a:prstGeom prst="rect">
            <a:avLst/>
          </a:prstGeom>
        </p:spPr>
        <p:txBody>
          <a:bodyPr vert="horz" wrap="square" lIns="91381" tIns="45691" rIns="91381" bIns="45691" numCol="1" anchor="ctr" anchorCtr="0" compatLnSpc="1">
            <a:prstTxWarp prst="textNoShape">
              <a:avLst/>
            </a:prstTxWarp>
          </a:bodyPr>
          <a:lstStyle>
            <a:lvl1pPr algn="ctr" defTabSz="455577" rtl="0" fontAlgn="base">
              <a:spcBef>
                <a:spcPct val="0"/>
              </a:spcBef>
              <a:spcAft>
                <a:spcPct val="0"/>
              </a:spcAft>
              <a:defRPr lang="en-US" altLang="de-DE" sz="1200" kern="1200" smtClean="0">
                <a:solidFill>
                  <a:srgbClr val="898989"/>
                </a:solidFill>
                <a:latin typeface="MetaPro-Normal" panose="02000503040000020004" pitchFamily="2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Meeting of the IOW´s Scientific Advisory Board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ransition advClick="0" advTm="6000">
    <p:wipe dir="d"/>
  </p:transition>
  <p:timing>
    <p:tnLst>
      <p:par>
        <p:cTn id="1" dur="indefinite" restart="never" nodeType="tmRoot"/>
      </p:par>
    </p:tnLst>
  </p:timing>
  <p:hf hdr="0"/>
  <p:txStyles>
    <p:titleStyle>
      <a:lvl1pPr algn="ctr" defTabSz="452402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240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240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240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240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6908" algn="ctr" defTabSz="45690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3817" algn="ctr" defTabSz="45690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0727" algn="ctr" defTabSz="45690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7637" algn="ctr" defTabSz="45690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38111" indent="-338111" algn="l" defTabSz="45240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MetaPro-Normal" pitchFamily="2" charset="0"/>
          <a:ea typeface="ＭＳ Ｐゴシック" pitchFamily="-65" charset="-128"/>
          <a:cs typeface="ＭＳ Ｐゴシック" pitchFamily="-65" charset="-128"/>
        </a:defRPr>
      </a:lvl1pPr>
      <a:lvl2pPr marL="738129" indent="-280965" algn="l" defTabSz="45240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MetaPro-Normal" pitchFamily="2" charset="0"/>
          <a:ea typeface="ＭＳ Ｐゴシック" pitchFamily="-65" charset="-128"/>
          <a:cs typeface="+mn-cs"/>
        </a:defRPr>
      </a:lvl2pPr>
      <a:lvl3pPr marL="1138148" indent="-225407" algn="l" defTabSz="45240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MetaPro-Normal" pitchFamily="2" charset="0"/>
          <a:ea typeface="ＭＳ Ｐゴシック" pitchFamily="-65" charset="-128"/>
          <a:cs typeface="+mn-cs"/>
        </a:defRPr>
      </a:lvl3pPr>
      <a:lvl4pPr marL="1595311" indent="-225407" algn="l" defTabSz="45240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MetaPro-Normal" pitchFamily="2" charset="0"/>
          <a:ea typeface="ＭＳ Ｐゴシック" pitchFamily="-65" charset="-128"/>
          <a:cs typeface="+mn-cs"/>
        </a:defRPr>
      </a:lvl4pPr>
      <a:lvl5pPr marL="2052475" indent="-225407" algn="l" defTabSz="45240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MetaPro-Normal" pitchFamily="2" charset="0"/>
          <a:ea typeface="ＭＳ Ｐゴシック" pitchFamily="-65" charset="-128"/>
          <a:cs typeface="+mn-cs"/>
        </a:defRPr>
      </a:lvl5pPr>
      <a:lvl6pPr marL="2513000" indent="-228455" algn="l" defTabSz="4569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08" indent="-228455" algn="l" defTabSz="4569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17" indent="-228455" algn="l" defTabSz="4569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25" indent="-228455" algn="l" defTabSz="4569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8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7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7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7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4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3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2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1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770965"/>
            <a:ext cx="9159903" cy="6087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4" y="1915742"/>
            <a:ext cx="7216588" cy="4059331"/>
          </a:xfrm>
          <a:prstGeom prst="rect">
            <a:avLst/>
          </a:prstGeom>
        </p:spPr>
      </p:pic>
      <p:sp>
        <p:nvSpPr>
          <p:cNvPr id="7" name="Rechteck 22"/>
          <p:cNvSpPr>
            <a:spLocks noChangeArrowheads="1"/>
          </p:cNvSpPr>
          <p:nvPr/>
        </p:nvSpPr>
        <p:spPr bwMode="auto">
          <a:xfrm>
            <a:off x="15903" y="5693112"/>
            <a:ext cx="9144000" cy="132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145" tIns="44074" rIns="88145" bIns="44074">
            <a:spAutoFit/>
          </a:bodyPr>
          <a:lstStyle/>
          <a:p>
            <a:pPr algn="ctr" defTabSz="881105"/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34" charset="-128"/>
              </a:rPr>
              <a:t>Hans </a:t>
            </a:r>
            <a:r>
              <a:rPr lang="en-US" sz="2000" dirty="0" err="1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34" charset="-128"/>
              </a:rPr>
              <a:t>Burchard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34" charset="-128"/>
              </a:rPr>
              <a:t>, Ulf </a:t>
            </a:r>
            <a:r>
              <a:rPr lang="en-US" sz="2000" dirty="0" err="1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34" charset="-128"/>
              </a:rPr>
              <a:t>Gräwe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34" charset="-128"/>
              </a:rPr>
              <a:t>, Knut </a:t>
            </a:r>
            <a:r>
              <a:rPr lang="en-US" sz="2000" dirty="0" err="1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34" charset="-128"/>
              </a:rPr>
              <a:t>Klingbeil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34" charset="-128"/>
              </a:rPr>
              <a:t>, Nicky </a:t>
            </a:r>
            <a:r>
              <a:rPr lang="en-US" sz="2000" dirty="0" err="1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34" charset="-128"/>
              </a:rPr>
              <a:t>Koganti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34" charset="-128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34" charset="-128"/>
              </a:rPr>
              <a:t>Xaver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34" charset="-128"/>
              </a:rPr>
              <a:t>L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34" charset="-128"/>
              </a:rPr>
              <a:t>ange, Marvin Lorenz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algn="ctr" defTabSz="881105"/>
            <a:endParaRPr lang="en-US" sz="2000" dirty="0" smtClean="0">
              <a:solidFill>
                <a:schemeClr val="tx2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algn="ctr" defTabSz="881105"/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34" charset="-128"/>
              </a:rPr>
              <a:t>Leibniz Institute for Baltic Sea Research </a:t>
            </a:r>
            <a:r>
              <a:rPr lang="en-US" sz="2000" dirty="0" err="1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34" charset="-128"/>
              </a:rPr>
              <a:t>Warnemünde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34" charset="-128"/>
              </a:rPr>
              <a:t>, Germany</a:t>
            </a:r>
          </a:p>
          <a:p>
            <a:pPr algn="ctr" defTabSz="881105"/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34" charset="-128"/>
              </a:rPr>
              <a:t> 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5676" y="7013227"/>
            <a:ext cx="184357" cy="369180"/>
          </a:xfrm>
          <a:prstGeom prst="rect">
            <a:avLst/>
          </a:prstGeom>
          <a:noFill/>
        </p:spPr>
        <p:txBody>
          <a:bodyPr wrap="none" lIns="91287" tIns="45645" rIns="91287" bIns="45645" rtlCol="0">
            <a:spAutoFit/>
          </a:bodyPr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Rechteck 22"/>
          <p:cNvSpPr>
            <a:spLocks noChangeArrowheads="1"/>
          </p:cNvSpPr>
          <p:nvPr/>
        </p:nvSpPr>
        <p:spPr bwMode="auto">
          <a:xfrm>
            <a:off x="262393" y="1088069"/>
            <a:ext cx="8635116" cy="82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145" tIns="44074" rIns="88145" bIns="44074">
            <a:spAutoFit/>
          </a:bodyPr>
          <a:lstStyle/>
          <a:p>
            <a:pPr algn="ctr" defTabSz="881105"/>
            <a:r>
              <a:rPr lang="nl-NL" sz="2800" b="1" dirty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34" charset="-128"/>
              </a:rPr>
              <a:t>Diagnosing diahaline mixing in ocean </a:t>
            </a:r>
            <a:r>
              <a:rPr lang="nl-NL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34" charset="-128"/>
              </a:rPr>
              <a:t>models</a:t>
            </a:r>
          </a:p>
          <a:p>
            <a:pPr algn="ctr" defTabSz="881105"/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34" charset="-128"/>
              </a:rPr>
              <a:t>(of estuaries)</a:t>
            </a:r>
          </a:p>
        </p:txBody>
      </p:sp>
      <p:sp>
        <p:nvSpPr>
          <p:cNvPr id="3" name="AutoShape 2" descr="https://webmail.io-warnemuende.de/roundcube/?_task=mail&amp;_action=get&amp;_mbox=INBOX&amp;_uid=86699&amp;_part=2&amp;_mimewarning=1&amp;_embed=1&amp;_extwin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Pfeil nach links 7"/>
          <p:cNvSpPr/>
          <p:nvPr/>
        </p:nvSpPr>
        <p:spPr>
          <a:xfrm rot="19676082">
            <a:off x="1725174" y="2831773"/>
            <a:ext cx="737544" cy="495957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links 8"/>
          <p:cNvSpPr/>
          <p:nvPr/>
        </p:nvSpPr>
        <p:spPr>
          <a:xfrm rot="8870482">
            <a:off x="3533355" y="3587895"/>
            <a:ext cx="482623" cy="341822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419518"/>
      </p:ext>
    </p:extLst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237130" y="0"/>
            <a:ext cx="6800848" cy="347209"/>
          </a:xfrm>
          <a:prstGeom prst="rect">
            <a:avLst/>
          </a:prstGeom>
        </p:spPr>
        <p:txBody>
          <a:bodyPr lIns="91374" tIns="45688" rIns="91374" bIns="45688"/>
          <a:lstStyle>
            <a:lvl1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08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381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072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763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de-DE" sz="2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3D </a:t>
            </a:r>
            <a:r>
              <a:rPr lang="de-DE" sz="2000" b="1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estuary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, </a:t>
            </a:r>
            <a:r>
              <a:rPr lang="de-DE" sz="2000" b="1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very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first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results</a:t>
            </a:r>
            <a:endParaRPr lang="de-DE" sz="2000" b="1" dirty="0">
              <a:solidFill>
                <a:schemeClr val="bg1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057374" y="6496470"/>
            <a:ext cx="2000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  <a:latin typeface="+mn-lt"/>
              </a:rPr>
              <a:t>Burchard et al. </a:t>
            </a:r>
            <a:r>
              <a:rPr lang="de-DE" sz="1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in 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</a:rPr>
              <a:t>prep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.</a:t>
            </a:r>
            <a:r>
              <a:rPr lang="de-DE" sz="1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de-DE" sz="1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2" y="866876"/>
            <a:ext cx="8444392" cy="562959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532095" y="866876"/>
            <a:ext cx="2698376" cy="412005"/>
          </a:xfrm>
          <a:prstGeom prst="rect">
            <a:avLst/>
          </a:prstGeom>
          <a:solidFill>
            <a:schemeClr val="bg1"/>
          </a:solidFill>
        </p:spPr>
        <p:txBody>
          <a:bodyPr lIns="91374" tIns="45688" rIns="91374" bIns="45688"/>
          <a:lstStyle>
            <a:lvl1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08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381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072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763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de-DE" sz="20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Mixing per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salinity</a:t>
            </a:r>
            <a:r>
              <a:rPr lang="de-DE" sz="20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class</a:t>
            </a:r>
            <a:endParaRPr lang="de-DE" sz="2000" dirty="0">
              <a:solidFill>
                <a:schemeClr val="tx2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237130" y="0"/>
            <a:ext cx="6800848" cy="347209"/>
          </a:xfrm>
          <a:prstGeom prst="rect">
            <a:avLst/>
          </a:prstGeom>
        </p:spPr>
        <p:txBody>
          <a:bodyPr lIns="91374" tIns="45688" rIns="91374" bIns="45688"/>
          <a:lstStyle>
            <a:lvl1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08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381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072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763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de-DE" sz="2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3D </a:t>
            </a:r>
            <a:r>
              <a:rPr lang="de-DE" sz="2000" b="1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estuary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, </a:t>
            </a:r>
            <a:r>
              <a:rPr lang="de-DE" sz="2000" b="1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very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first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results</a:t>
            </a:r>
            <a:endParaRPr lang="de-DE" sz="2000" b="1" dirty="0">
              <a:solidFill>
                <a:schemeClr val="bg1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057374" y="6496470"/>
            <a:ext cx="2000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  <a:latin typeface="+mn-lt"/>
              </a:rPr>
              <a:t>Burchard et al. </a:t>
            </a:r>
            <a:r>
              <a:rPr lang="de-DE" sz="1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in 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</a:rPr>
              <a:t>prep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.</a:t>
            </a:r>
            <a:r>
              <a:rPr lang="de-DE" sz="1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de-DE" sz="1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532095" y="866876"/>
            <a:ext cx="2698376" cy="412005"/>
          </a:xfrm>
          <a:prstGeom prst="rect">
            <a:avLst/>
          </a:prstGeom>
          <a:solidFill>
            <a:schemeClr val="bg1"/>
          </a:solidFill>
        </p:spPr>
        <p:txBody>
          <a:bodyPr lIns="91374" tIns="45688" rIns="91374" bIns="45688"/>
          <a:lstStyle>
            <a:lvl1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08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381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072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763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de-DE" sz="20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Mixing per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salinity</a:t>
            </a:r>
            <a:r>
              <a:rPr lang="de-DE" sz="20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class</a:t>
            </a:r>
            <a:endParaRPr lang="de-DE" sz="2000" dirty="0">
              <a:solidFill>
                <a:schemeClr val="tx2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3"/>
          <a:stretch/>
        </p:blipFill>
        <p:spPr>
          <a:xfrm>
            <a:off x="947600" y="866877"/>
            <a:ext cx="7237176" cy="5629593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2432237" y="1072878"/>
            <a:ext cx="3962399" cy="412005"/>
          </a:xfrm>
          <a:prstGeom prst="rect">
            <a:avLst/>
          </a:prstGeom>
          <a:solidFill>
            <a:schemeClr val="bg1"/>
          </a:solidFill>
        </p:spPr>
        <p:txBody>
          <a:bodyPr lIns="91374" tIns="45688" rIns="91374" bIns="45688"/>
          <a:lstStyle>
            <a:lvl1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08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381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072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763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de-DE" sz="20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Volume per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salinity</a:t>
            </a:r>
            <a:r>
              <a:rPr lang="de-DE" sz="20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class</a:t>
            </a:r>
            <a:r>
              <a:rPr lang="de-DE" sz="20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and</a:t>
            </a:r>
            <a:r>
              <a:rPr lang="de-DE" sz="20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metre</a:t>
            </a:r>
            <a:endParaRPr lang="de-DE" sz="2000" dirty="0">
              <a:solidFill>
                <a:schemeClr val="tx2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8" y="777235"/>
            <a:ext cx="8107687" cy="6080765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2501153" y="1093695"/>
            <a:ext cx="3684493" cy="395917"/>
          </a:xfrm>
          <a:prstGeom prst="rect">
            <a:avLst/>
          </a:prstGeom>
          <a:solidFill>
            <a:schemeClr val="bg1"/>
          </a:solidFill>
        </p:spPr>
        <p:txBody>
          <a:bodyPr lIns="91374" tIns="45688" rIns="91374" bIns="45688"/>
          <a:lstStyle>
            <a:lvl1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08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381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072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763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de-DE" sz="20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Effective</a:t>
            </a:r>
            <a:r>
              <a:rPr lang="de-DE" sz="20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d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iahaline</a:t>
            </a:r>
            <a:r>
              <a:rPr lang="de-DE" sz="20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diffusivity</a:t>
            </a:r>
            <a:r>
              <a:rPr lang="de-DE" sz="20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i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K</a:t>
            </a:r>
            <a:r>
              <a:rPr lang="de-DE" sz="2000" i="1" baseline="-250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n</a:t>
            </a:r>
            <a:endParaRPr lang="de-DE" sz="2000" i="1" baseline="-25000" dirty="0">
              <a:solidFill>
                <a:schemeClr val="tx2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707751" y="6550223"/>
            <a:ext cx="2000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  <a:latin typeface="+mn-lt"/>
              </a:rPr>
              <a:t>Burchard et al. </a:t>
            </a:r>
            <a:r>
              <a:rPr lang="de-DE" sz="1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in 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</a:rPr>
              <a:t>prep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.</a:t>
            </a:r>
            <a:r>
              <a:rPr lang="de-DE" sz="1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de-DE" sz="1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237130" y="0"/>
            <a:ext cx="6800848" cy="347209"/>
          </a:xfrm>
          <a:prstGeom prst="rect">
            <a:avLst/>
          </a:prstGeom>
        </p:spPr>
        <p:txBody>
          <a:bodyPr lIns="91374" tIns="45688" rIns="91374" bIns="45688"/>
          <a:lstStyle>
            <a:lvl1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08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381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072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763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de-DE" sz="2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3D </a:t>
            </a:r>
            <a:r>
              <a:rPr lang="de-DE" sz="2000" b="1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estuary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, </a:t>
            </a:r>
            <a:r>
              <a:rPr lang="de-DE" sz="2000" b="1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very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first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results</a:t>
            </a:r>
            <a:endParaRPr lang="de-DE" sz="2000" b="1" dirty="0">
              <a:solidFill>
                <a:schemeClr val="bg1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405443" y="1093695"/>
            <a:ext cx="8281358" cy="5401996"/>
          </a:xfrm>
          <a:prstGeom prst="rect">
            <a:avLst/>
          </a:prstGeom>
          <a:noFill/>
        </p:spPr>
        <p:txBody>
          <a:bodyPr lIns="91374" tIns="45688" rIns="91374" bIns="45688"/>
          <a:lstStyle>
            <a:lvl1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08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381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072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763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de-DE" sz="2800" b="1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Conclusions</a:t>
            </a:r>
            <a:endParaRPr lang="de-DE" sz="2800" b="1" dirty="0" smtClean="0">
              <a:solidFill>
                <a:schemeClr val="tx2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  <a:p>
            <a:endParaRPr lang="de-DE" sz="2800" b="1" dirty="0">
              <a:solidFill>
                <a:schemeClr val="tx2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  <a:p>
            <a:endParaRPr lang="de-DE" sz="2800" b="1" dirty="0" smtClean="0">
              <a:solidFill>
                <a:schemeClr val="tx2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  <a:p>
            <a:endParaRPr lang="de-DE" sz="2000" dirty="0">
              <a:solidFill>
                <a:schemeClr val="tx2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  <a:p>
            <a:pPr algn="l"/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Calculating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the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mixing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per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salinity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class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, </a:t>
            </a:r>
            <a:r>
              <a:rPr lang="de-DE" sz="2000" i="1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m(S),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provides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a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useful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parameter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to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analyse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estuarine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mixing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algn="l"/>
            <a:endParaRPr lang="de-DE" sz="2000" dirty="0">
              <a:solidFill>
                <a:schemeClr val="tx2"/>
              </a:solidFill>
              <a:ea typeface="ＭＳ Ｐゴシック" pitchFamily="34" charset="-128"/>
              <a:cs typeface="Arial" pitchFamily="34" charset="0"/>
            </a:endParaRPr>
          </a:p>
          <a:p>
            <a:pPr algn="l"/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Long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term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averages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of</a:t>
            </a:r>
            <a:r>
              <a:rPr lang="de-DE" sz="2000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the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mixing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per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salinity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class</a:t>
            </a:r>
            <a:r>
              <a:rPr lang="de-DE" sz="2000" i="1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should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result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as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i="1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m(S)=2SQ</a:t>
            </a:r>
            <a:r>
              <a:rPr lang="de-DE" sz="2000" i="1" baseline="-25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r </a:t>
            </a:r>
            <a:r>
              <a:rPr lang="de-DE" sz="2000" i="1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.</a:t>
            </a:r>
            <a:endParaRPr lang="de-DE" sz="2000" dirty="0" smtClean="0">
              <a:solidFill>
                <a:schemeClr val="tx2"/>
              </a:solidFill>
              <a:ea typeface="ＭＳ Ｐゴシック" pitchFamily="34" charset="-128"/>
              <a:cs typeface="Arial" pitchFamily="34" charset="0"/>
            </a:endParaRPr>
          </a:p>
          <a:p>
            <a:pPr algn="l"/>
            <a:endParaRPr lang="de-DE" sz="2000" dirty="0" smtClean="0">
              <a:solidFill>
                <a:schemeClr val="tx2"/>
              </a:solidFill>
              <a:ea typeface="ＭＳ Ｐゴシック" pitchFamily="34" charset="-128"/>
              <a:cs typeface="Arial" pitchFamily="34" charset="0"/>
            </a:endParaRPr>
          </a:p>
          <a:p>
            <a:pPr algn="l"/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With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the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isohaline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volume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per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salinity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class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, </a:t>
            </a:r>
            <a:r>
              <a:rPr lang="de-DE" sz="2000" i="1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v(S)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,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and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the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isohaline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area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i="1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a(S)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,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the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e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ffective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d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iahaline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diffusivity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results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as</a:t>
            </a:r>
            <a:r>
              <a:rPr lang="de-DE" sz="2000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i="1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K</a:t>
            </a:r>
            <a:r>
              <a:rPr lang="de-DE" sz="2000" i="1" baseline="-25000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n </a:t>
            </a:r>
            <a:r>
              <a:rPr lang="de-DE" sz="2000" i="1" baseline="-25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i="1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= ½ mv/a</a:t>
            </a:r>
            <a:r>
              <a:rPr lang="de-DE" sz="2000" i="1" baseline="30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2</a:t>
            </a:r>
            <a:r>
              <a:rPr lang="de-DE" sz="2000" i="1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. 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This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can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be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calculated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for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each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water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column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and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each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salinity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class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algn="l"/>
            <a:endParaRPr lang="de-DE" sz="2000" i="1" dirty="0">
              <a:solidFill>
                <a:schemeClr val="tx2"/>
              </a:solidFill>
              <a:ea typeface="ＭＳ Ｐゴシック" pitchFamily="34" charset="-128"/>
              <a:cs typeface="Arial" pitchFamily="34" charset="0"/>
            </a:endParaRPr>
          </a:p>
          <a:p>
            <a:pPr algn="l"/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We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will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attempt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to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extend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this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method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for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calculating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effective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diapycnal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diffusivities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in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the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ocean</a:t>
            </a:r>
            <a:r>
              <a:rPr lang="de-DE" sz="20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. </a:t>
            </a:r>
          </a:p>
          <a:p>
            <a:pPr algn="l"/>
            <a:endParaRPr lang="de-DE" sz="2000" dirty="0">
              <a:solidFill>
                <a:schemeClr val="tx2"/>
              </a:solidFill>
              <a:ea typeface="ＭＳ Ｐゴシック" pitchFamily="34" charset="-128"/>
              <a:cs typeface="Arial" pitchFamily="34" charset="0"/>
            </a:endParaRPr>
          </a:p>
          <a:p>
            <a:pPr algn="l"/>
            <a:endParaRPr lang="de-DE" sz="2000" dirty="0">
              <a:solidFill>
                <a:schemeClr val="tx2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237130" y="0"/>
            <a:ext cx="6800848" cy="347209"/>
          </a:xfrm>
          <a:prstGeom prst="rect">
            <a:avLst/>
          </a:prstGeom>
        </p:spPr>
        <p:txBody>
          <a:bodyPr lIns="91374" tIns="45688" rIns="91374" bIns="45688"/>
          <a:lstStyle>
            <a:lvl1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08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381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072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763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de-DE" sz="2000" b="1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Conclusions</a:t>
            </a:r>
            <a:endParaRPr lang="de-DE" sz="2000" b="1" dirty="0">
              <a:solidFill>
                <a:schemeClr val="bg1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29" y="1416707"/>
            <a:ext cx="5620871" cy="4215653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039906" y="813160"/>
            <a:ext cx="6965576" cy="512184"/>
          </a:xfrm>
          <a:prstGeom prst="rect">
            <a:avLst/>
          </a:prstGeom>
        </p:spPr>
        <p:txBody>
          <a:bodyPr lIns="91374" tIns="45688" rIns="91374" bIns="45688"/>
          <a:lstStyle>
            <a:lvl1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08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381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072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763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de-DE" sz="2800" b="1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Some</a:t>
            </a:r>
            <a:r>
              <a:rPr lang="de-DE" sz="2800" b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thoughts</a:t>
            </a:r>
            <a:r>
              <a:rPr lang="de-DE" sz="2800" b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about</a:t>
            </a:r>
            <a:r>
              <a:rPr lang="de-DE" sz="2800" b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diahaline</a:t>
            </a:r>
            <a:r>
              <a:rPr lang="de-DE" sz="2800" b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salinity</a:t>
            </a:r>
            <a:r>
              <a:rPr lang="de-DE" sz="2800" b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fluxes</a:t>
            </a:r>
            <a:endParaRPr lang="de-DE" sz="2800" b="1" dirty="0">
              <a:solidFill>
                <a:schemeClr val="tx2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102199" y="6523365"/>
            <a:ext cx="2000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  <a:latin typeface="+mn-lt"/>
              </a:rPr>
              <a:t>Burchard et al. </a:t>
            </a:r>
            <a:r>
              <a:rPr lang="de-DE" sz="1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in 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</a:rPr>
              <a:t>prep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.</a:t>
            </a:r>
            <a:r>
              <a:rPr lang="de-DE" sz="1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de-DE" sz="1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088776" y="2094907"/>
            <a:ext cx="1007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chemeClr val="tx2"/>
                </a:solidFill>
                <a:latin typeface="+mn-lt"/>
              </a:rPr>
              <a:t>l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</a:rPr>
              <a:t>ow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</a:rPr>
              <a:t>salinity</a:t>
            </a:r>
            <a:endParaRPr lang="de-DE" sz="1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088776" y="2812466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  <a:latin typeface="+mn-lt"/>
              </a:rPr>
              <a:t>high 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</a:rPr>
              <a:t>salinity</a:t>
            </a:r>
            <a:endParaRPr lang="de-DE" sz="1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781337" y="3253026"/>
            <a:ext cx="1178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chemeClr val="tx2"/>
                </a:solidFill>
                <a:latin typeface="+mn-lt"/>
              </a:rPr>
              <a:t>s</a:t>
            </a:r>
            <a:r>
              <a:rPr lang="de-DE" sz="1200" dirty="0" err="1" smtClean="0">
                <a:solidFill>
                  <a:schemeClr val="tx2"/>
                </a:solidFill>
                <a:latin typeface="+mn-lt"/>
              </a:rPr>
              <a:t>alinity</a:t>
            </a:r>
            <a:r>
              <a:rPr lang="de-DE" sz="12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  <a:latin typeface="+mn-lt"/>
              </a:rPr>
              <a:t>gradient</a:t>
            </a:r>
            <a:endParaRPr lang="de-DE" sz="1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 rot="20930921">
            <a:off x="5031641" y="2690824"/>
            <a:ext cx="154741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tx2"/>
                </a:solidFill>
                <a:latin typeface="+mn-lt"/>
              </a:rPr>
              <a:t>t</a:t>
            </a:r>
            <a:r>
              <a:rPr lang="de-DE" sz="1200" dirty="0" smtClean="0">
                <a:solidFill>
                  <a:schemeClr val="tx2"/>
                </a:solidFill>
                <a:latin typeface="+mn-lt"/>
              </a:rPr>
              <a:t>urbulent </a:t>
            </a:r>
            <a:r>
              <a:rPr lang="de-DE" sz="1200" dirty="0" err="1" smtClean="0">
                <a:solidFill>
                  <a:schemeClr val="tx2"/>
                </a:solidFill>
                <a:latin typeface="+mn-lt"/>
              </a:rPr>
              <a:t>salinity</a:t>
            </a:r>
            <a:r>
              <a:rPr lang="de-DE" sz="12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  <a:latin typeface="+mn-lt"/>
              </a:rPr>
              <a:t>flux</a:t>
            </a:r>
            <a:endParaRPr lang="de-DE" sz="1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635083" y="1626249"/>
            <a:ext cx="162890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chemeClr val="tx2"/>
                </a:solidFill>
                <a:latin typeface="+mn-lt"/>
              </a:rPr>
              <a:t>d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</a:rPr>
              <a:t>iahaline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 turbulent </a:t>
            </a:r>
          </a:p>
          <a:p>
            <a:r>
              <a:rPr lang="de-DE" sz="1400" dirty="0" err="1" smtClean="0">
                <a:solidFill>
                  <a:schemeClr val="tx2"/>
                </a:solidFill>
                <a:latin typeface="+mn-lt"/>
              </a:rPr>
              <a:t>salinity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</a:rPr>
              <a:t>flux</a:t>
            </a:r>
            <a:endParaRPr lang="de-DE" sz="1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>
            <a:off x="4102284" y="2158002"/>
            <a:ext cx="415928" cy="32976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01886" y="5688199"/>
            <a:ext cx="2679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Projection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 of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flux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vector</a:t>
            </a:r>
            <a:endParaRPr lang="de-DE" sz="2000" dirty="0" smtClean="0">
              <a:solidFill>
                <a:schemeClr val="tx2"/>
              </a:solidFill>
              <a:latin typeface="+mn-lt"/>
            </a:endParaRPr>
          </a:p>
          <a:p>
            <a:r>
              <a:rPr lang="de-DE" sz="2000" dirty="0" err="1">
                <a:solidFill>
                  <a:schemeClr val="tx2"/>
                </a:solidFill>
                <a:latin typeface="+mn-lt"/>
              </a:rPr>
              <a:t>t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o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diahaline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direction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:</a:t>
            </a:r>
            <a:endParaRPr lang="de-DE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61449" y="22497"/>
            <a:ext cx="6769234" cy="512184"/>
          </a:xfrm>
          <a:prstGeom prst="rect">
            <a:avLst/>
          </a:prstGeom>
        </p:spPr>
        <p:txBody>
          <a:bodyPr lIns="91374" tIns="45688" rIns="91374" bIns="45688"/>
          <a:lstStyle>
            <a:lvl1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08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381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072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763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de-DE" sz="20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Some</a:t>
            </a:r>
            <a:r>
              <a:rPr lang="de-DE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thoughts</a:t>
            </a:r>
            <a:r>
              <a:rPr lang="de-DE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about</a:t>
            </a:r>
            <a:r>
              <a:rPr lang="de-DE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diahaline</a:t>
            </a:r>
            <a:r>
              <a:rPr lang="de-DE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salinity</a:t>
            </a:r>
            <a:r>
              <a:rPr lang="de-DE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fluxes</a:t>
            </a:r>
            <a:endParaRPr lang="de-DE" sz="2000" dirty="0">
              <a:solidFill>
                <a:schemeClr val="bg1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63" y="5678622"/>
            <a:ext cx="6047319" cy="98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9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22"/>
          <p:cNvSpPr>
            <a:spLocks noChangeArrowheads="1"/>
          </p:cNvSpPr>
          <p:nvPr/>
        </p:nvSpPr>
        <p:spPr bwMode="auto">
          <a:xfrm>
            <a:off x="2649147" y="776934"/>
            <a:ext cx="4124976" cy="51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145" tIns="44074" rIns="88145" bIns="44074">
            <a:spAutoFit/>
          </a:bodyPr>
          <a:lstStyle/>
          <a:p>
            <a:pPr defTabSz="881105"/>
            <a:r>
              <a:rPr lang="en-US" sz="2800" b="1" dirty="0" smtClean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What is salinity mixing?</a:t>
            </a:r>
            <a:endParaRPr lang="en-US" sz="2800" b="1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8" name="Rechteck 22"/>
          <p:cNvSpPr>
            <a:spLocks noChangeArrowheads="1"/>
          </p:cNvSpPr>
          <p:nvPr/>
        </p:nvSpPr>
        <p:spPr bwMode="auto">
          <a:xfrm>
            <a:off x="1335024" y="31536"/>
            <a:ext cx="8001000" cy="39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145" tIns="44074" rIns="88145" bIns="44074">
            <a:spAutoFit/>
          </a:bodyPr>
          <a:lstStyle/>
          <a:p>
            <a:pPr defTabSz="881105"/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Small-scale mixing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1" y="1882911"/>
            <a:ext cx="3367484" cy="32763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3" y="2997356"/>
            <a:ext cx="1454885" cy="28186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48"/>
          <a:stretch/>
        </p:blipFill>
        <p:spPr>
          <a:xfrm>
            <a:off x="289373" y="4183915"/>
            <a:ext cx="4334797" cy="52385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8"/>
          <a:stretch/>
        </p:blipFill>
        <p:spPr>
          <a:xfrm>
            <a:off x="2258171" y="4950881"/>
            <a:ext cx="2453464" cy="48113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8" t="13479" r="12521" b="23449"/>
          <a:stretch/>
        </p:blipFill>
        <p:spPr>
          <a:xfrm>
            <a:off x="4961614" y="2783502"/>
            <a:ext cx="4066998" cy="397922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67947" y="1378187"/>
            <a:ext cx="3517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Instantaneous</a:t>
            </a:r>
            <a:r>
              <a:rPr lang="de-DE" sz="20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salinity</a:t>
            </a:r>
            <a:r>
              <a:rPr lang="de-DE" sz="20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equation</a:t>
            </a:r>
            <a:r>
              <a:rPr lang="de-DE" sz="20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:</a:t>
            </a:r>
            <a:endParaRPr lang="de-DE" sz="2000" dirty="0">
              <a:solidFill>
                <a:schemeClr val="tx2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67947" y="2488633"/>
            <a:ext cx="2255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Reynolds </a:t>
            </a:r>
            <a:r>
              <a:rPr lang="de-DE" sz="2000" dirty="0" err="1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averaging</a:t>
            </a:r>
            <a:r>
              <a:rPr lang="de-DE" sz="20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: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87344" y="3639095"/>
            <a:ext cx="4640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Micro-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structure</a:t>
            </a:r>
            <a:r>
              <a:rPr lang="de-DE" sz="20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de-DE" sz="2000" dirty="0" err="1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salinity-variance</a:t>
            </a:r>
            <a:r>
              <a:rPr lang="de-DE" sz="20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de-DE" sz="2000" dirty="0" err="1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equation</a:t>
            </a:r>
            <a:r>
              <a:rPr lang="de-DE" sz="20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: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189647" y="2475725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Nash &amp; </a:t>
            </a:r>
            <a:r>
              <a:rPr lang="de-DE" sz="1400" dirty="0" err="1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Moum</a:t>
            </a:r>
            <a:r>
              <a:rPr lang="de-DE" sz="1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(2002)</a:t>
            </a:r>
          </a:p>
        </p:txBody>
      </p:sp>
      <p:sp>
        <p:nvSpPr>
          <p:cNvPr id="18" name="Ellipse 17"/>
          <p:cNvSpPr/>
          <p:nvPr/>
        </p:nvSpPr>
        <p:spPr>
          <a:xfrm>
            <a:off x="2202511" y="4894798"/>
            <a:ext cx="1216157" cy="57295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3607661" y="4894798"/>
            <a:ext cx="1216157" cy="5729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2352492" y="5546811"/>
            <a:ext cx="92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stirring</a:t>
            </a:r>
            <a:endParaRPr lang="de-DE" sz="2000" dirty="0">
              <a:solidFill>
                <a:schemeClr val="tx2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753163" y="5549629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mixing</a:t>
            </a:r>
            <a:endParaRPr lang="de-DE" sz="2000" dirty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4" name="Rechteck 22"/>
          <p:cNvSpPr>
            <a:spLocks noChangeArrowheads="1"/>
          </p:cNvSpPr>
          <p:nvPr/>
        </p:nvSpPr>
        <p:spPr bwMode="auto">
          <a:xfrm>
            <a:off x="5069767" y="1494163"/>
            <a:ext cx="3850692" cy="82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145" tIns="44074" rIns="88145" bIns="44074">
            <a:spAutoFit/>
          </a:bodyPr>
          <a:lstStyle/>
          <a:p>
            <a:pPr defTabSz="881105"/>
            <a:r>
              <a:rPr lang="en-US" sz="240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Salinity mixing is defined as salinity variance dissipation.</a:t>
            </a:r>
            <a:endParaRPr lang="en-US" sz="2400" dirty="0">
              <a:solidFill>
                <a:srgbClr val="FF00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" name="Multiplizieren 1"/>
          <p:cNvSpPr/>
          <p:nvPr/>
        </p:nvSpPr>
        <p:spPr>
          <a:xfrm>
            <a:off x="-1288112" y="4166408"/>
            <a:ext cx="7259541" cy="564600"/>
          </a:xfrm>
          <a:prstGeom prst="mathMultiply">
            <a:avLst>
              <a:gd name="adj1" fmla="val 64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3956" y="4714993"/>
            <a:ext cx="219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Burchard &amp; Baumert (1995)</a:t>
            </a:r>
          </a:p>
          <a:p>
            <a:r>
              <a:rPr lang="de-DE" sz="1400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Burchard </a:t>
            </a:r>
            <a:r>
              <a:rPr lang="de-DE" sz="1400" dirty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&amp; </a:t>
            </a:r>
            <a:r>
              <a:rPr lang="de-DE" sz="1400" dirty="0" err="1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Bolding</a:t>
            </a:r>
            <a:r>
              <a:rPr lang="de-DE" sz="1400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(</a:t>
            </a:r>
            <a:r>
              <a:rPr lang="de-DE" sz="1400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2001)</a:t>
            </a:r>
            <a:endParaRPr lang="de-DE" sz="1400" dirty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18" b="78258"/>
          <a:stretch/>
        </p:blipFill>
        <p:spPr>
          <a:xfrm>
            <a:off x="3345892" y="6349849"/>
            <a:ext cx="403411" cy="420462"/>
          </a:xfrm>
          <a:prstGeom prst="rect">
            <a:avLst/>
          </a:prstGeom>
        </p:spPr>
      </p:pic>
      <p:cxnSp>
        <p:nvCxnSpPr>
          <p:cNvPr id="4" name="Gerade Verbindung mit Pfeil 3"/>
          <p:cNvCxnSpPr/>
          <p:nvPr/>
        </p:nvCxnSpPr>
        <p:spPr>
          <a:xfrm flipV="1">
            <a:off x="3749303" y="5949740"/>
            <a:ext cx="311709" cy="364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 flipV="1">
            <a:off x="2987293" y="5946921"/>
            <a:ext cx="341755" cy="3850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222126"/>
      </p:ext>
    </p:extLst>
  </p:cSld>
  <p:clrMapOvr>
    <a:masterClrMapping/>
  </p:clrMapOvr>
  <p:transition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19" grpId="0" animBg="1"/>
      <p:bldP spid="22" grpId="0"/>
      <p:bldP spid="23" grpId="0"/>
      <p:bldP spid="24" grpId="0"/>
      <p:bldP spid="2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21" y="2148062"/>
            <a:ext cx="3854139" cy="108142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06"/>
          <a:stretch/>
        </p:blipFill>
        <p:spPr>
          <a:xfrm>
            <a:off x="2000727" y="4146730"/>
            <a:ext cx="4975411" cy="1080516"/>
          </a:xfrm>
          <a:prstGeom prst="rect">
            <a:avLst/>
          </a:prstGeom>
        </p:spPr>
      </p:pic>
      <p:sp>
        <p:nvSpPr>
          <p:cNvPr id="7" name="Rechteck 22"/>
          <p:cNvSpPr>
            <a:spLocks noChangeArrowheads="1"/>
          </p:cNvSpPr>
          <p:nvPr/>
        </p:nvSpPr>
        <p:spPr bwMode="auto">
          <a:xfrm>
            <a:off x="1363040" y="870926"/>
            <a:ext cx="6305550" cy="51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145" tIns="44074" rIns="88145" bIns="44074">
            <a:spAutoFit/>
          </a:bodyPr>
          <a:lstStyle/>
          <a:p>
            <a:pPr defTabSz="881105"/>
            <a:r>
              <a:rPr lang="en-US" sz="2800" b="1" dirty="0" smtClean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Turbulence closure for numerical models</a:t>
            </a:r>
            <a:endParaRPr lang="en-US" sz="2800" b="1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8" name="Rechteck 22"/>
          <p:cNvSpPr>
            <a:spLocks noChangeArrowheads="1"/>
          </p:cNvSpPr>
          <p:nvPr/>
        </p:nvSpPr>
        <p:spPr bwMode="auto">
          <a:xfrm>
            <a:off x="2088859" y="1584713"/>
            <a:ext cx="4887279" cy="39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145" tIns="44074" rIns="88145" bIns="44074">
            <a:spAutoFit/>
          </a:bodyPr>
          <a:lstStyle/>
          <a:p>
            <a:pPr defTabSz="881105"/>
            <a:r>
              <a:rPr lang="en-US" sz="2000" dirty="0" smtClean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Down-gradient (eddy diffusivity) assumption:</a:t>
            </a:r>
            <a:endParaRPr lang="en-US" sz="2000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9" name="Rechteck 22"/>
          <p:cNvSpPr>
            <a:spLocks noChangeArrowheads="1"/>
          </p:cNvSpPr>
          <p:nvPr/>
        </p:nvSpPr>
        <p:spPr bwMode="auto">
          <a:xfrm>
            <a:off x="2817801" y="3557844"/>
            <a:ext cx="3786301" cy="39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145" tIns="44074" rIns="88145" bIns="44074">
            <a:spAutoFit/>
          </a:bodyPr>
          <a:lstStyle/>
          <a:p>
            <a:pPr defTabSz="881105"/>
            <a:r>
              <a:rPr lang="en-US" sz="2000" dirty="0" smtClean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Mixing (=stirring) per unit volume:</a:t>
            </a:r>
            <a:endParaRPr lang="en-US" sz="2000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78" y="4702232"/>
            <a:ext cx="1419621" cy="344856"/>
          </a:xfrm>
          <a:prstGeom prst="rect">
            <a:avLst/>
          </a:prstGeom>
        </p:spPr>
      </p:pic>
      <p:sp>
        <p:nvSpPr>
          <p:cNvPr id="10" name="Rechteck 22"/>
          <p:cNvSpPr>
            <a:spLocks noChangeArrowheads="1"/>
          </p:cNvSpPr>
          <p:nvPr/>
        </p:nvSpPr>
        <p:spPr bwMode="auto">
          <a:xfrm>
            <a:off x="1549295" y="5421557"/>
            <a:ext cx="2395176" cy="39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145" tIns="44074" rIns="88145" bIns="44074">
            <a:spAutoFit/>
          </a:bodyPr>
          <a:lstStyle/>
          <a:p>
            <a:pPr defTabSz="881105"/>
            <a:r>
              <a:rPr lang="en-US" sz="2000" dirty="0" err="1" smtClean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Diahaline</a:t>
            </a:r>
            <a:r>
              <a:rPr lang="en-US" sz="2000" dirty="0" smtClean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diffusivity:</a:t>
            </a:r>
            <a:endParaRPr lang="en-US" sz="2000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0" y="5985396"/>
            <a:ext cx="4231341" cy="754987"/>
          </a:xfrm>
          <a:prstGeom prst="rect">
            <a:avLst/>
          </a:prstGeom>
        </p:spPr>
      </p:pic>
      <p:sp>
        <p:nvSpPr>
          <p:cNvPr id="11" name="Rechteck 22"/>
          <p:cNvSpPr>
            <a:spLocks noChangeArrowheads="1"/>
          </p:cNvSpPr>
          <p:nvPr/>
        </p:nvSpPr>
        <p:spPr bwMode="auto">
          <a:xfrm rot="5400000">
            <a:off x="6763952" y="2726951"/>
            <a:ext cx="2888150" cy="39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145" tIns="44074" rIns="88145" bIns="44074">
            <a:spAutoFit/>
          </a:bodyPr>
          <a:lstStyle/>
          <a:p>
            <a:pPr defTabSz="881105"/>
            <a:r>
              <a:rPr lang="en-US" sz="2000" dirty="0" err="1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d</a:t>
            </a:r>
            <a:r>
              <a:rPr lang="en-US" sz="2000" dirty="0" err="1" smtClean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iahaline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 salinity gradient</a:t>
            </a:r>
            <a:endParaRPr lang="en-US" sz="2000" dirty="0">
              <a:solidFill>
                <a:srgbClr val="FF0000"/>
              </a:solidFill>
              <a:latin typeface="+mj-lt"/>
              <a:ea typeface="ＭＳ Ｐゴシック" pitchFamily="34" charset="-128"/>
            </a:endParaRPr>
          </a:p>
        </p:txBody>
      </p:sp>
      <p:cxnSp>
        <p:nvCxnSpPr>
          <p:cNvPr id="13" name="Gerade Verbindung mit Pfeil 12"/>
          <p:cNvCxnSpPr>
            <a:stCxn id="11" idx="3"/>
          </p:cNvCxnSpPr>
          <p:nvPr/>
        </p:nvCxnSpPr>
        <p:spPr>
          <a:xfrm>
            <a:off x="8208027" y="4369419"/>
            <a:ext cx="0" cy="3328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00" y="6144488"/>
            <a:ext cx="1543876" cy="305674"/>
          </a:xfrm>
          <a:prstGeom prst="rect">
            <a:avLst/>
          </a:prstGeom>
        </p:spPr>
      </p:pic>
      <p:sp>
        <p:nvSpPr>
          <p:cNvPr id="16" name="Rechteck 22"/>
          <p:cNvSpPr>
            <a:spLocks noChangeArrowheads="1"/>
          </p:cNvSpPr>
          <p:nvPr/>
        </p:nvSpPr>
        <p:spPr bwMode="auto">
          <a:xfrm>
            <a:off x="5800165" y="5421557"/>
            <a:ext cx="2734234" cy="39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145" tIns="44074" rIns="88145" bIns="44074">
            <a:spAutoFit/>
          </a:bodyPr>
          <a:lstStyle/>
          <a:p>
            <a:pPr defTabSz="881105"/>
            <a:r>
              <a:rPr lang="en-US" sz="2000" dirty="0" err="1" smtClean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Diahaline</a:t>
            </a:r>
            <a:r>
              <a:rPr lang="en-US" sz="2000" dirty="0" smtClean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turbulent flux:</a:t>
            </a:r>
            <a:endParaRPr lang="en-US" sz="2000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851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rafik 6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0"/>
          <a:stretch/>
        </p:blipFill>
        <p:spPr>
          <a:xfrm>
            <a:off x="0" y="839320"/>
            <a:ext cx="9144000" cy="4189879"/>
          </a:xfrm>
          <a:prstGeom prst="rect">
            <a:avLst/>
          </a:prstGeom>
        </p:spPr>
      </p:pic>
      <p:sp>
        <p:nvSpPr>
          <p:cNvPr id="34" name="Rechteck 33"/>
          <p:cNvSpPr/>
          <p:nvPr/>
        </p:nvSpPr>
        <p:spPr>
          <a:xfrm>
            <a:off x="4782327" y="5148062"/>
            <a:ext cx="3740938" cy="11218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/>
          <p:cNvSpPr/>
          <p:nvPr/>
        </p:nvSpPr>
        <p:spPr>
          <a:xfrm>
            <a:off x="4854813" y="5530415"/>
            <a:ext cx="3139085" cy="2978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22"/>
          <p:cNvSpPr>
            <a:spLocks noChangeArrowheads="1"/>
          </p:cNvSpPr>
          <p:nvPr/>
        </p:nvSpPr>
        <p:spPr bwMode="auto">
          <a:xfrm>
            <a:off x="691465" y="946580"/>
            <a:ext cx="7555597" cy="44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145" tIns="44074" rIns="88145" bIns="44074">
            <a:spAutoFit/>
          </a:bodyPr>
          <a:lstStyle/>
          <a:p>
            <a:pPr algn="ctr" defTabSz="881105"/>
            <a:r>
              <a:rPr lang="en-US" altLang="de-DE" sz="2300" dirty="0" smtClean="0">
                <a:solidFill>
                  <a:schemeClr val="tx2"/>
                </a:solidFill>
                <a:latin typeface="MetaPro-Medium" pitchFamily="2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6847485" y="5993140"/>
            <a:ext cx="1675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+mn-lt"/>
              </a:rPr>
              <a:t>MacCready et al. (2018)</a:t>
            </a:r>
            <a:endParaRPr lang="de-DE" sz="1200" dirty="0">
              <a:latin typeface="+mn-lt"/>
            </a:endParaRPr>
          </a:p>
        </p:txBody>
      </p:sp>
      <p:sp>
        <p:nvSpPr>
          <p:cNvPr id="57" name="Rechteck 22"/>
          <p:cNvSpPr>
            <a:spLocks noChangeArrowheads="1"/>
          </p:cNvSpPr>
          <p:nvPr/>
        </p:nvSpPr>
        <p:spPr bwMode="auto">
          <a:xfrm>
            <a:off x="1335024" y="31536"/>
            <a:ext cx="8001000" cy="39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145" tIns="44074" rIns="88145" bIns="44074">
            <a:spAutoFit/>
          </a:bodyPr>
          <a:lstStyle/>
          <a:p>
            <a:pPr defTabSz="881105"/>
            <a:r>
              <a:rPr lang="en-US" sz="2000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L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ong-term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averaged box estuary</a:t>
            </a:r>
            <a:endParaRPr lang="en-US" sz="2000" dirty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4780794" y="5211644"/>
            <a:ext cx="2002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New mixing </a:t>
            </a:r>
            <a:r>
              <a:rPr lang="de-DE" sz="1600" b="1" dirty="0" err="1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relation</a:t>
            </a:r>
            <a:r>
              <a:rPr lang="de-DE" sz="16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:</a:t>
            </a:r>
            <a:endParaRPr lang="de-DE" sz="1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3" name="Grafik 6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13367" r="79092" b="81919"/>
          <a:stretch/>
        </p:blipFill>
        <p:spPr>
          <a:xfrm>
            <a:off x="8208526" y="5529564"/>
            <a:ext cx="288211" cy="297874"/>
          </a:xfrm>
          <a:prstGeom prst="rect">
            <a:avLst/>
          </a:prstGeom>
        </p:spPr>
      </p:pic>
      <p:pic>
        <p:nvPicPr>
          <p:cNvPr id="64" name="Grafik 6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6" t="60817" r="71011" b="34531"/>
          <a:stretch/>
        </p:blipFill>
        <p:spPr>
          <a:xfrm>
            <a:off x="7993898" y="5527536"/>
            <a:ext cx="225531" cy="300708"/>
          </a:xfrm>
          <a:prstGeom prst="rect">
            <a:avLst/>
          </a:prstGeom>
        </p:spPr>
      </p:pic>
      <p:sp>
        <p:nvSpPr>
          <p:cNvPr id="38" name="Rechteck 22"/>
          <p:cNvSpPr>
            <a:spLocks noChangeArrowheads="1"/>
          </p:cNvSpPr>
          <p:nvPr/>
        </p:nvSpPr>
        <p:spPr bwMode="auto">
          <a:xfrm>
            <a:off x="1847647" y="810674"/>
            <a:ext cx="5448705" cy="5198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8145" tIns="44074" rIns="88145" bIns="44074">
            <a:spAutoFit/>
          </a:bodyPr>
          <a:lstStyle/>
          <a:p>
            <a:pPr defTabSz="881105"/>
            <a:r>
              <a:rPr lang="en-US" sz="280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L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ong-term </a:t>
            </a:r>
            <a:r>
              <a:rPr lang="en-US" sz="280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averaged box estuary</a:t>
            </a:r>
          </a:p>
        </p:txBody>
      </p:sp>
      <p:sp>
        <p:nvSpPr>
          <p:cNvPr id="53" name="Freihandform 52"/>
          <p:cNvSpPr/>
          <p:nvPr/>
        </p:nvSpPr>
        <p:spPr>
          <a:xfrm>
            <a:off x="3140450" y="2741965"/>
            <a:ext cx="227082" cy="258144"/>
          </a:xfrm>
          <a:custGeom>
            <a:avLst/>
            <a:gdLst>
              <a:gd name="connsiteX0" fmla="*/ 182880 w 418012"/>
              <a:gd name="connsiteY0" fmla="*/ 221377 h 395671"/>
              <a:gd name="connsiteX1" fmla="*/ 226423 w 418012"/>
              <a:gd name="connsiteY1" fmla="*/ 230086 h 395671"/>
              <a:gd name="connsiteX2" fmla="*/ 252549 w 418012"/>
              <a:gd name="connsiteY2" fmla="*/ 238794 h 395671"/>
              <a:gd name="connsiteX3" fmla="*/ 304800 w 418012"/>
              <a:gd name="connsiteY3" fmla="*/ 230086 h 395671"/>
              <a:gd name="connsiteX4" fmla="*/ 278674 w 418012"/>
              <a:gd name="connsiteY4" fmla="*/ 177834 h 395671"/>
              <a:gd name="connsiteX5" fmla="*/ 269966 w 418012"/>
              <a:gd name="connsiteY5" fmla="*/ 151709 h 395671"/>
              <a:gd name="connsiteX6" fmla="*/ 243840 w 418012"/>
              <a:gd name="connsiteY6" fmla="*/ 143000 h 395671"/>
              <a:gd name="connsiteX7" fmla="*/ 95794 w 418012"/>
              <a:gd name="connsiteY7" fmla="*/ 177834 h 395671"/>
              <a:gd name="connsiteX8" fmla="*/ 113212 w 418012"/>
              <a:gd name="connsiteY8" fmla="*/ 256212 h 395671"/>
              <a:gd name="connsiteX9" fmla="*/ 148046 w 418012"/>
              <a:gd name="connsiteY9" fmla="*/ 308463 h 395671"/>
              <a:gd name="connsiteX10" fmla="*/ 200297 w 418012"/>
              <a:gd name="connsiteY10" fmla="*/ 325880 h 395671"/>
              <a:gd name="connsiteX11" fmla="*/ 217714 w 418012"/>
              <a:gd name="connsiteY11" fmla="*/ 352006 h 395671"/>
              <a:gd name="connsiteX12" fmla="*/ 243840 w 418012"/>
              <a:gd name="connsiteY12" fmla="*/ 360714 h 395671"/>
              <a:gd name="connsiteX13" fmla="*/ 365760 w 418012"/>
              <a:gd name="connsiteY13" fmla="*/ 352006 h 395671"/>
              <a:gd name="connsiteX14" fmla="*/ 409303 w 418012"/>
              <a:gd name="connsiteY14" fmla="*/ 273629 h 395671"/>
              <a:gd name="connsiteX15" fmla="*/ 418012 w 418012"/>
              <a:gd name="connsiteY15" fmla="*/ 230086 h 395671"/>
              <a:gd name="connsiteX16" fmla="*/ 409303 w 418012"/>
              <a:gd name="connsiteY16" fmla="*/ 143000 h 395671"/>
              <a:gd name="connsiteX17" fmla="*/ 391886 w 418012"/>
              <a:gd name="connsiteY17" fmla="*/ 116874 h 395671"/>
              <a:gd name="connsiteX18" fmla="*/ 383177 w 418012"/>
              <a:gd name="connsiteY18" fmla="*/ 90749 h 395671"/>
              <a:gd name="connsiteX19" fmla="*/ 357052 w 418012"/>
              <a:gd name="connsiteY19" fmla="*/ 73332 h 395671"/>
              <a:gd name="connsiteX20" fmla="*/ 313509 w 418012"/>
              <a:gd name="connsiteY20" fmla="*/ 47206 h 395671"/>
              <a:gd name="connsiteX21" fmla="*/ 287383 w 418012"/>
              <a:gd name="connsiteY21" fmla="*/ 29789 h 395671"/>
              <a:gd name="connsiteX22" fmla="*/ 235132 w 418012"/>
              <a:gd name="connsiteY22" fmla="*/ 12372 h 395671"/>
              <a:gd name="connsiteX23" fmla="*/ 8709 w 418012"/>
              <a:gd name="connsiteY23" fmla="*/ 47206 h 395671"/>
              <a:gd name="connsiteX24" fmla="*/ 0 w 418012"/>
              <a:gd name="connsiteY24" fmla="*/ 73332 h 395671"/>
              <a:gd name="connsiteX25" fmla="*/ 17417 w 418012"/>
              <a:gd name="connsiteY25" fmla="*/ 256212 h 395671"/>
              <a:gd name="connsiteX26" fmla="*/ 34834 w 418012"/>
              <a:gd name="connsiteY26" fmla="*/ 308463 h 395671"/>
              <a:gd name="connsiteX27" fmla="*/ 52252 w 418012"/>
              <a:gd name="connsiteY27" fmla="*/ 325880 h 395671"/>
              <a:gd name="connsiteX28" fmla="*/ 69669 w 418012"/>
              <a:gd name="connsiteY28" fmla="*/ 352006 h 395671"/>
              <a:gd name="connsiteX29" fmla="*/ 95794 w 418012"/>
              <a:gd name="connsiteY29" fmla="*/ 369423 h 395671"/>
              <a:gd name="connsiteX30" fmla="*/ 113212 w 418012"/>
              <a:gd name="connsiteY30" fmla="*/ 386840 h 395671"/>
              <a:gd name="connsiteX31" fmla="*/ 156754 w 418012"/>
              <a:gd name="connsiteY31" fmla="*/ 395549 h 39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18012" h="395671">
                <a:moveTo>
                  <a:pt x="182880" y="221377"/>
                </a:moveTo>
                <a:cubicBezTo>
                  <a:pt x="197394" y="224280"/>
                  <a:pt x="212063" y="226496"/>
                  <a:pt x="226423" y="230086"/>
                </a:cubicBezTo>
                <a:cubicBezTo>
                  <a:pt x="235329" y="232312"/>
                  <a:pt x="243369" y="238794"/>
                  <a:pt x="252549" y="238794"/>
                </a:cubicBezTo>
                <a:cubicBezTo>
                  <a:pt x="270206" y="238794"/>
                  <a:pt x="287383" y="232989"/>
                  <a:pt x="304800" y="230086"/>
                </a:cubicBezTo>
                <a:cubicBezTo>
                  <a:pt x="283323" y="144174"/>
                  <a:pt x="311949" y="233292"/>
                  <a:pt x="278674" y="177834"/>
                </a:cubicBezTo>
                <a:cubicBezTo>
                  <a:pt x="273951" y="169963"/>
                  <a:pt x="276457" y="158200"/>
                  <a:pt x="269966" y="151709"/>
                </a:cubicBezTo>
                <a:cubicBezTo>
                  <a:pt x="263475" y="145218"/>
                  <a:pt x="252549" y="145903"/>
                  <a:pt x="243840" y="143000"/>
                </a:cubicBezTo>
                <a:cubicBezTo>
                  <a:pt x="214103" y="144859"/>
                  <a:pt x="95794" y="109025"/>
                  <a:pt x="95794" y="177834"/>
                </a:cubicBezTo>
                <a:cubicBezTo>
                  <a:pt x="95794" y="187759"/>
                  <a:pt x="104231" y="240047"/>
                  <a:pt x="113212" y="256212"/>
                </a:cubicBezTo>
                <a:cubicBezTo>
                  <a:pt x="123378" y="274510"/>
                  <a:pt x="128188" y="301844"/>
                  <a:pt x="148046" y="308463"/>
                </a:cubicBezTo>
                <a:lnTo>
                  <a:pt x="200297" y="325880"/>
                </a:lnTo>
                <a:cubicBezTo>
                  <a:pt x="206103" y="334589"/>
                  <a:pt x="209541" y="345468"/>
                  <a:pt x="217714" y="352006"/>
                </a:cubicBezTo>
                <a:cubicBezTo>
                  <a:pt x="224882" y="357740"/>
                  <a:pt x="234660" y="360714"/>
                  <a:pt x="243840" y="360714"/>
                </a:cubicBezTo>
                <a:cubicBezTo>
                  <a:pt x="284584" y="360714"/>
                  <a:pt x="325120" y="354909"/>
                  <a:pt x="365760" y="352006"/>
                </a:cubicBezTo>
                <a:cubicBezTo>
                  <a:pt x="391702" y="313093"/>
                  <a:pt x="400106" y="310414"/>
                  <a:pt x="409303" y="273629"/>
                </a:cubicBezTo>
                <a:cubicBezTo>
                  <a:pt x="412893" y="259269"/>
                  <a:pt x="415109" y="244600"/>
                  <a:pt x="418012" y="230086"/>
                </a:cubicBezTo>
                <a:cubicBezTo>
                  <a:pt x="415109" y="201057"/>
                  <a:pt x="415863" y="171426"/>
                  <a:pt x="409303" y="143000"/>
                </a:cubicBezTo>
                <a:cubicBezTo>
                  <a:pt x="406950" y="132802"/>
                  <a:pt x="396567" y="126235"/>
                  <a:pt x="391886" y="116874"/>
                </a:cubicBezTo>
                <a:cubicBezTo>
                  <a:pt x="387781" y="108664"/>
                  <a:pt x="388911" y="97917"/>
                  <a:pt x="383177" y="90749"/>
                </a:cubicBezTo>
                <a:cubicBezTo>
                  <a:pt x="376639" y="82576"/>
                  <a:pt x="365225" y="79870"/>
                  <a:pt x="357052" y="73332"/>
                </a:cubicBezTo>
                <a:cubicBezTo>
                  <a:pt x="322898" y="46008"/>
                  <a:pt x="358877" y="62328"/>
                  <a:pt x="313509" y="47206"/>
                </a:cubicBezTo>
                <a:cubicBezTo>
                  <a:pt x="304800" y="41400"/>
                  <a:pt x="296947" y="34040"/>
                  <a:pt x="287383" y="29789"/>
                </a:cubicBezTo>
                <a:cubicBezTo>
                  <a:pt x="270606" y="22333"/>
                  <a:pt x="235132" y="12372"/>
                  <a:pt x="235132" y="12372"/>
                </a:cubicBezTo>
                <a:cubicBezTo>
                  <a:pt x="111080" y="17541"/>
                  <a:pt x="50483" y="-36342"/>
                  <a:pt x="8709" y="47206"/>
                </a:cubicBezTo>
                <a:cubicBezTo>
                  <a:pt x="4604" y="55417"/>
                  <a:pt x="2903" y="64623"/>
                  <a:pt x="0" y="73332"/>
                </a:cubicBezTo>
                <a:cubicBezTo>
                  <a:pt x="3569" y="130436"/>
                  <a:pt x="1512" y="197891"/>
                  <a:pt x="17417" y="256212"/>
                </a:cubicBezTo>
                <a:cubicBezTo>
                  <a:pt x="22247" y="273924"/>
                  <a:pt x="21852" y="295482"/>
                  <a:pt x="34834" y="308463"/>
                </a:cubicBezTo>
                <a:cubicBezTo>
                  <a:pt x="40640" y="314269"/>
                  <a:pt x="47123" y="319469"/>
                  <a:pt x="52252" y="325880"/>
                </a:cubicBezTo>
                <a:cubicBezTo>
                  <a:pt x="58790" y="334053"/>
                  <a:pt x="62268" y="344605"/>
                  <a:pt x="69669" y="352006"/>
                </a:cubicBezTo>
                <a:cubicBezTo>
                  <a:pt x="77070" y="359407"/>
                  <a:pt x="87621" y="362885"/>
                  <a:pt x="95794" y="369423"/>
                </a:cubicBezTo>
                <a:cubicBezTo>
                  <a:pt x="102205" y="374552"/>
                  <a:pt x="106171" y="382616"/>
                  <a:pt x="113212" y="386840"/>
                </a:cubicBezTo>
                <a:cubicBezTo>
                  <a:pt x="130787" y="397385"/>
                  <a:pt x="139049" y="395549"/>
                  <a:pt x="156754" y="39554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Freihandform 53"/>
          <p:cNvSpPr/>
          <p:nvPr/>
        </p:nvSpPr>
        <p:spPr>
          <a:xfrm>
            <a:off x="4269886" y="2421550"/>
            <a:ext cx="227082" cy="258144"/>
          </a:xfrm>
          <a:custGeom>
            <a:avLst/>
            <a:gdLst>
              <a:gd name="connsiteX0" fmla="*/ 182880 w 418012"/>
              <a:gd name="connsiteY0" fmla="*/ 221377 h 395671"/>
              <a:gd name="connsiteX1" fmla="*/ 226423 w 418012"/>
              <a:gd name="connsiteY1" fmla="*/ 230086 h 395671"/>
              <a:gd name="connsiteX2" fmla="*/ 252549 w 418012"/>
              <a:gd name="connsiteY2" fmla="*/ 238794 h 395671"/>
              <a:gd name="connsiteX3" fmla="*/ 304800 w 418012"/>
              <a:gd name="connsiteY3" fmla="*/ 230086 h 395671"/>
              <a:gd name="connsiteX4" fmla="*/ 278674 w 418012"/>
              <a:gd name="connsiteY4" fmla="*/ 177834 h 395671"/>
              <a:gd name="connsiteX5" fmla="*/ 269966 w 418012"/>
              <a:gd name="connsiteY5" fmla="*/ 151709 h 395671"/>
              <a:gd name="connsiteX6" fmla="*/ 243840 w 418012"/>
              <a:gd name="connsiteY6" fmla="*/ 143000 h 395671"/>
              <a:gd name="connsiteX7" fmla="*/ 95794 w 418012"/>
              <a:gd name="connsiteY7" fmla="*/ 177834 h 395671"/>
              <a:gd name="connsiteX8" fmla="*/ 113212 w 418012"/>
              <a:gd name="connsiteY8" fmla="*/ 256212 h 395671"/>
              <a:gd name="connsiteX9" fmla="*/ 148046 w 418012"/>
              <a:gd name="connsiteY9" fmla="*/ 308463 h 395671"/>
              <a:gd name="connsiteX10" fmla="*/ 200297 w 418012"/>
              <a:gd name="connsiteY10" fmla="*/ 325880 h 395671"/>
              <a:gd name="connsiteX11" fmla="*/ 217714 w 418012"/>
              <a:gd name="connsiteY11" fmla="*/ 352006 h 395671"/>
              <a:gd name="connsiteX12" fmla="*/ 243840 w 418012"/>
              <a:gd name="connsiteY12" fmla="*/ 360714 h 395671"/>
              <a:gd name="connsiteX13" fmla="*/ 365760 w 418012"/>
              <a:gd name="connsiteY13" fmla="*/ 352006 h 395671"/>
              <a:gd name="connsiteX14" fmla="*/ 409303 w 418012"/>
              <a:gd name="connsiteY14" fmla="*/ 273629 h 395671"/>
              <a:gd name="connsiteX15" fmla="*/ 418012 w 418012"/>
              <a:gd name="connsiteY15" fmla="*/ 230086 h 395671"/>
              <a:gd name="connsiteX16" fmla="*/ 409303 w 418012"/>
              <a:gd name="connsiteY16" fmla="*/ 143000 h 395671"/>
              <a:gd name="connsiteX17" fmla="*/ 391886 w 418012"/>
              <a:gd name="connsiteY17" fmla="*/ 116874 h 395671"/>
              <a:gd name="connsiteX18" fmla="*/ 383177 w 418012"/>
              <a:gd name="connsiteY18" fmla="*/ 90749 h 395671"/>
              <a:gd name="connsiteX19" fmla="*/ 357052 w 418012"/>
              <a:gd name="connsiteY19" fmla="*/ 73332 h 395671"/>
              <a:gd name="connsiteX20" fmla="*/ 313509 w 418012"/>
              <a:gd name="connsiteY20" fmla="*/ 47206 h 395671"/>
              <a:gd name="connsiteX21" fmla="*/ 287383 w 418012"/>
              <a:gd name="connsiteY21" fmla="*/ 29789 h 395671"/>
              <a:gd name="connsiteX22" fmla="*/ 235132 w 418012"/>
              <a:gd name="connsiteY22" fmla="*/ 12372 h 395671"/>
              <a:gd name="connsiteX23" fmla="*/ 8709 w 418012"/>
              <a:gd name="connsiteY23" fmla="*/ 47206 h 395671"/>
              <a:gd name="connsiteX24" fmla="*/ 0 w 418012"/>
              <a:gd name="connsiteY24" fmla="*/ 73332 h 395671"/>
              <a:gd name="connsiteX25" fmla="*/ 17417 w 418012"/>
              <a:gd name="connsiteY25" fmla="*/ 256212 h 395671"/>
              <a:gd name="connsiteX26" fmla="*/ 34834 w 418012"/>
              <a:gd name="connsiteY26" fmla="*/ 308463 h 395671"/>
              <a:gd name="connsiteX27" fmla="*/ 52252 w 418012"/>
              <a:gd name="connsiteY27" fmla="*/ 325880 h 395671"/>
              <a:gd name="connsiteX28" fmla="*/ 69669 w 418012"/>
              <a:gd name="connsiteY28" fmla="*/ 352006 h 395671"/>
              <a:gd name="connsiteX29" fmla="*/ 95794 w 418012"/>
              <a:gd name="connsiteY29" fmla="*/ 369423 h 395671"/>
              <a:gd name="connsiteX30" fmla="*/ 113212 w 418012"/>
              <a:gd name="connsiteY30" fmla="*/ 386840 h 395671"/>
              <a:gd name="connsiteX31" fmla="*/ 156754 w 418012"/>
              <a:gd name="connsiteY31" fmla="*/ 395549 h 39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18012" h="395671">
                <a:moveTo>
                  <a:pt x="182880" y="221377"/>
                </a:moveTo>
                <a:cubicBezTo>
                  <a:pt x="197394" y="224280"/>
                  <a:pt x="212063" y="226496"/>
                  <a:pt x="226423" y="230086"/>
                </a:cubicBezTo>
                <a:cubicBezTo>
                  <a:pt x="235329" y="232312"/>
                  <a:pt x="243369" y="238794"/>
                  <a:pt x="252549" y="238794"/>
                </a:cubicBezTo>
                <a:cubicBezTo>
                  <a:pt x="270206" y="238794"/>
                  <a:pt x="287383" y="232989"/>
                  <a:pt x="304800" y="230086"/>
                </a:cubicBezTo>
                <a:cubicBezTo>
                  <a:pt x="283323" y="144174"/>
                  <a:pt x="311949" y="233292"/>
                  <a:pt x="278674" y="177834"/>
                </a:cubicBezTo>
                <a:cubicBezTo>
                  <a:pt x="273951" y="169963"/>
                  <a:pt x="276457" y="158200"/>
                  <a:pt x="269966" y="151709"/>
                </a:cubicBezTo>
                <a:cubicBezTo>
                  <a:pt x="263475" y="145218"/>
                  <a:pt x="252549" y="145903"/>
                  <a:pt x="243840" y="143000"/>
                </a:cubicBezTo>
                <a:cubicBezTo>
                  <a:pt x="214103" y="144859"/>
                  <a:pt x="95794" y="109025"/>
                  <a:pt x="95794" y="177834"/>
                </a:cubicBezTo>
                <a:cubicBezTo>
                  <a:pt x="95794" y="187759"/>
                  <a:pt x="104231" y="240047"/>
                  <a:pt x="113212" y="256212"/>
                </a:cubicBezTo>
                <a:cubicBezTo>
                  <a:pt x="123378" y="274510"/>
                  <a:pt x="128188" y="301844"/>
                  <a:pt x="148046" y="308463"/>
                </a:cubicBezTo>
                <a:lnTo>
                  <a:pt x="200297" y="325880"/>
                </a:lnTo>
                <a:cubicBezTo>
                  <a:pt x="206103" y="334589"/>
                  <a:pt x="209541" y="345468"/>
                  <a:pt x="217714" y="352006"/>
                </a:cubicBezTo>
                <a:cubicBezTo>
                  <a:pt x="224882" y="357740"/>
                  <a:pt x="234660" y="360714"/>
                  <a:pt x="243840" y="360714"/>
                </a:cubicBezTo>
                <a:cubicBezTo>
                  <a:pt x="284584" y="360714"/>
                  <a:pt x="325120" y="354909"/>
                  <a:pt x="365760" y="352006"/>
                </a:cubicBezTo>
                <a:cubicBezTo>
                  <a:pt x="391702" y="313093"/>
                  <a:pt x="400106" y="310414"/>
                  <a:pt x="409303" y="273629"/>
                </a:cubicBezTo>
                <a:cubicBezTo>
                  <a:pt x="412893" y="259269"/>
                  <a:pt x="415109" y="244600"/>
                  <a:pt x="418012" y="230086"/>
                </a:cubicBezTo>
                <a:cubicBezTo>
                  <a:pt x="415109" y="201057"/>
                  <a:pt x="415863" y="171426"/>
                  <a:pt x="409303" y="143000"/>
                </a:cubicBezTo>
                <a:cubicBezTo>
                  <a:pt x="406950" y="132802"/>
                  <a:pt x="396567" y="126235"/>
                  <a:pt x="391886" y="116874"/>
                </a:cubicBezTo>
                <a:cubicBezTo>
                  <a:pt x="387781" y="108664"/>
                  <a:pt x="388911" y="97917"/>
                  <a:pt x="383177" y="90749"/>
                </a:cubicBezTo>
                <a:cubicBezTo>
                  <a:pt x="376639" y="82576"/>
                  <a:pt x="365225" y="79870"/>
                  <a:pt x="357052" y="73332"/>
                </a:cubicBezTo>
                <a:cubicBezTo>
                  <a:pt x="322898" y="46008"/>
                  <a:pt x="358877" y="62328"/>
                  <a:pt x="313509" y="47206"/>
                </a:cubicBezTo>
                <a:cubicBezTo>
                  <a:pt x="304800" y="41400"/>
                  <a:pt x="296947" y="34040"/>
                  <a:pt x="287383" y="29789"/>
                </a:cubicBezTo>
                <a:cubicBezTo>
                  <a:pt x="270606" y="22333"/>
                  <a:pt x="235132" y="12372"/>
                  <a:pt x="235132" y="12372"/>
                </a:cubicBezTo>
                <a:cubicBezTo>
                  <a:pt x="111080" y="17541"/>
                  <a:pt x="50483" y="-36342"/>
                  <a:pt x="8709" y="47206"/>
                </a:cubicBezTo>
                <a:cubicBezTo>
                  <a:pt x="4604" y="55417"/>
                  <a:pt x="2903" y="64623"/>
                  <a:pt x="0" y="73332"/>
                </a:cubicBezTo>
                <a:cubicBezTo>
                  <a:pt x="3569" y="130436"/>
                  <a:pt x="1512" y="197891"/>
                  <a:pt x="17417" y="256212"/>
                </a:cubicBezTo>
                <a:cubicBezTo>
                  <a:pt x="22247" y="273924"/>
                  <a:pt x="21852" y="295482"/>
                  <a:pt x="34834" y="308463"/>
                </a:cubicBezTo>
                <a:cubicBezTo>
                  <a:pt x="40640" y="314269"/>
                  <a:pt x="47123" y="319469"/>
                  <a:pt x="52252" y="325880"/>
                </a:cubicBezTo>
                <a:cubicBezTo>
                  <a:pt x="58790" y="334053"/>
                  <a:pt x="62268" y="344605"/>
                  <a:pt x="69669" y="352006"/>
                </a:cubicBezTo>
                <a:cubicBezTo>
                  <a:pt x="77070" y="359407"/>
                  <a:pt x="87621" y="362885"/>
                  <a:pt x="95794" y="369423"/>
                </a:cubicBezTo>
                <a:cubicBezTo>
                  <a:pt x="102205" y="374552"/>
                  <a:pt x="106171" y="382616"/>
                  <a:pt x="113212" y="386840"/>
                </a:cubicBezTo>
                <a:cubicBezTo>
                  <a:pt x="130787" y="397385"/>
                  <a:pt x="139049" y="395549"/>
                  <a:pt x="156754" y="39554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Freihandform 54"/>
          <p:cNvSpPr/>
          <p:nvPr/>
        </p:nvSpPr>
        <p:spPr>
          <a:xfrm>
            <a:off x="5166142" y="2240388"/>
            <a:ext cx="227082" cy="258144"/>
          </a:xfrm>
          <a:custGeom>
            <a:avLst/>
            <a:gdLst>
              <a:gd name="connsiteX0" fmla="*/ 182880 w 418012"/>
              <a:gd name="connsiteY0" fmla="*/ 221377 h 395671"/>
              <a:gd name="connsiteX1" fmla="*/ 226423 w 418012"/>
              <a:gd name="connsiteY1" fmla="*/ 230086 h 395671"/>
              <a:gd name="connsiteX2" fmla="*/ 252549 w 418012"/>
              <a:gd name="connsiteY2" fmla="*/ 238794 h 395671"/>
              <a:gd name="connsiteX3" fmla="*/ 304800 w 418012"/>
              <a:gd name="connsiteY3" fmla="*/ 230086 h 395671"/>
              <a:gd name="connsiteX4" fmla="*/ 278674 w 418012"/>
              <a:gd name="connsiteY4" fmla="*/ 177834 h 395671"/>
              <a:gd name="connsiteX5" fmla="*/ 269966 w 418012"/>
              <a:gd name="connsiteY5" fmla="*/ 151709 h 395671"/>
              <a:gd name="connsiteX6" fmla="*/ 243840 w 418012"/>
              <a:gd name="connsiteY6" fmla="*/ 143000 h 395671"/>
              <a:gd name="connsiteX7" fmla="*/ 95794 w 418012"/>
              <a:gd name="connsiteY7" fmla="*/ 177834 h 395671"/>
              <a:gd name="connsiteX8" fmla="*/ 113212 w 418012"/>
              <a:gd name="connsiteY8" fmla="*/ 256212 h 395671"/>
              <a:gd name="connsiteX9" fmla="*/ 148046 w 418012"/>
              <a:gd name="connsiteY9" fmla="*/ 308463 h 395671"/>
              <a:gd name="connsiteX10" fmla="*/ 200297 w 418012"/>
              <a:gd name="connsiteY10" fmla="*/ 325880 h 395671"/>
              <a:gd name="connsiteX11" fmla="*/ 217714 w 418012"/>
              <a:gd name="connsiteY11" fmla="*/ 352006 h 395671"/>
              <a:gd name="connsiteX12" fmla="*/ 243840 w 418012"/>
              <a:gd name="connsiteY12" fmla="*/ 360714 h 395671"/>
              <a:gd name="connsiteX13" fmla="*/ 365760 w 418012"/>
              <a:gd name="connsiteY13" fmla="*/ 352006 h 395671"/>
              <a:gd name="connsiteX14" fmla="*/ 409303 w 418012"/>
              <a:gd name="connsiteY14" fmla="*/ 273629 h 395671"/>
              <a:gd name="connsiteX15" fmla="*/ 418012 w 418012"/>
              <a:gd name="connsiteY15" fmla="*/ 230086 h 395671"/>
              <a:gd name="connsiteX16" fmla="*/ 409303 w 418012"/>
              <a:gd name="connsiteY16" fmla="*/ 143000 h 395671"/>
              <a:gd name="connsiteX17" fmla="*/ 391886 w 418012"/>
              <a:gd name="connsiteY17" fmla="*/ 116874 h 395671"/>
              <a:gd name="connsiteX18" fmla="*/ 383177 w 418012"/>
              <a:gd name="connsiteY18" fmla="*/ 90749 h 395671"/>
              <a:gd name="connsiteX19" fmla="*/ 357052 w 418012"/>
              <a:gd name="connsiteY19" fmla="*/ 73332 h 395671"/>
              <a:gd name="connsiteX20" fmla="*/ 313509 w 418012"/>
              <a:gd name="connsiteY20" fmla="*/ 47206 h 395671"/>
              <a:gd name="connsiteX21" fmla="*/ 287383 w 418012"/>
              <a:gd name="connsiteY21" fmla="*/ 29789 h 395671"/>
              <a:gd name="connsiteX22" fmla="*/ 235132 w 418012"/>
              <a:gd name="connsiteY22" fmla="*/ 12372 h 395671"/>
              <a:gd name="connsiteX23" fmla="*/ 8709 w 418012"/>
              <a:gd name="connsiteY23" fmla="*/ 47206 h 395671"/>
              <a:gd name="connsiteX24" fmla="*/ 0 w 418012"/>
              <a:gd name="connsiteY24" fmla="*/ 73332 h 395671"/>
              <a:gd name="connsiteX25" fmla="*/ 17417 w 418012"/>
              <a:gd name="connsiteY25" fmla="*/ 256212 h 395671"/>
              <a:gd name="connsiteX26" fmla="*/ 34834 w 418012"/>
              <a:gd name="connsiteY26" fmla="*/ 308463 h 395671"/>
              <a:gd name="connsiteX27" fmla="*/ 52252 w 418012"/>
              <a:gd name="connsiteY27" fmla="*/ 325880 h 395671"/>
              <a:gd name="connsiteX28" fmla="*/ 69669 w 418012"/>
              <a:gd name="connsiteY28" fmla="*/ 352006 h 395671"/>
              <a:gd name="connsiteX29" fmla="*/ 95794 w 418012"/>
              <a:gd name="connsiteY29" fmla="*/ 369423 h 395671"/>
              <a:gd name="connsiteX30" fmla="*/ 113212 w 418012"/>
              <a:gd name="connsiteY30" fmla="*/ 386840 h 395671"/>
              <a:gd name="connsiteX31" fmla="*/ 156754 w 418012"/>
              <a:gd name="connsiteY31" fmla="*/ 395549 h 39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18012" h="395671">
                <a:moveTo>
                  <a:pt x="182880" y="221377"/>
                </a:moveTo>
                <a:cubicBezTo>
                  <a:pt x="197394" y="224280"/>
                  <a:pt x="212063" y="226496"/>
                  <a:pt x="226423" y="230086"/>
                </a:cubicBezTo>
                <a:cubicBezTo>
                  <a:pt x="235329" y="232312"/>
                  <a:pt x="243369" y="238794"/>
                  <a:pt x="252549" y="238794"/>
                </a:cubicBezTo>
                <a:cubicBezTo>
                  <a:pt x="270206" y="238794"/>
                  <a:pt x="287383" y="232989"/>
                  <a:pt x="304800" y="230086"/>
                </a:cubicBezTo>
                <a:cubicBezTo>
                  <a:pt x="283323" y="144174"/>
                  <a:pt x="311949" y="233292"/>
                  <a:pt x="278674" y="177834"/>
                </a:cubicBezTo>
                <a:cubicBezTo>
                  <a:pt x="273951" y="169963"/>
                  <a:pt x="276457" y="158200"/>
                  <a:pt x="269966" y="151709"/>
                </a:cubicBezTo>
                <a:cubicBezTo>
                  <a:pt x="263475" y="145218"/>
                  <a:pt x="252549" y="145903"/>
                  <a:pt x="243840" y="143000"/>
                </a:cubicBezTo>
                <a:cubicBezTo>
                  <a:pt x="214103" y="144859"/>
                  <a:pt x="95794" y="109025"/>
                  <a:pt x="95794" y="177834"/>
                </a:cubicBezTo>
                <a:cubicBezTo>
                  <a:pt x="95794" y="187759"/>
                  <a:pt x="104231" y="240047"/>
                  <a:pt x="113212" y="256212"/>
                </a:cubicBezTo>
                <a:cubicBezTo>
                  <a:pt x="123378" y="274510"/>
                  <a:pt x="128188" y="301844"/>
                  <a:pt x="148046" y="308463"/>
                </a:cubicBezTo>
                <a:lnTo>
                  <a:pt x="200297" y="325880"/>
                </a:lnTo>
                <a:cubicBezTo>
                  <a:pt x="206103" y="334589"/>
                  <a:pt x="209541" y="345468"/>
                  <a:pt x="217714" y="352006"/>
                </a:cubicBezTo>
                <a:cubicBezTo>
                  <a:pt x="224882" y="357740"/>
                  <a:pt x="234660" y="360714"/>
                  <a:pt x="243840" y="360714"/>
                </a:cubicBezTo>
                <a:cubicBezTo>
                  <a:pt x="284584" y="360714"/>
                  <a:pt x="325120" y="354909"/>
                  <a:pt x="365760" y="352006"/>
                </a:cubicBezTo>
                <a:cubicBezTo>
                  <a:pt x="391702" y="313093"/>
                  <a:pt x="400106" y="310414"/>
                  <a:pt x="409303" y="273629"/>
                </a:cubicBezTo>
                <a:cubicBezTo>
                  <a:pt x="412893" y="259269"/>
                  <a:pt x="415109" y="244600"/>
                  <a:pt x="418012" y="230086"/>
                </a:cubicBezTo>
                <a:cubicBezTo>
                  <a:pt x="415109" y="201057"/>
                  <a:pt x="415863" y="171426"/>
                  <a:pt x="409303" y="143000"/>
                </a:cubicBezTo>
                <a:cubicBezTo>
                  <a:pt x="406950" y="132802"/>
                  <a:pt x="396567" y="126235"/>
                  <a:pt x="391886" y="116874"/>
                </a:cubicBezTo>
                <a:cubicBezTo>
                  <a:pt x="387781" y="108664"/>
                  <a:pt x="388911" y="97917"/>
                  <a:pt x="383177" y="90749"/>
                </a:cubicBezTo>
                <a:cubicBezTo>
                  <a:pt x="376639" y="82576"/>
                  <a:pt x="365225" y="79870"/>
                  <a:pt x="357052" y="73332"/>
                </a:cubicBezTo>
                <a:cubicBezTo>
                  <a:pt x="322898" y="46008"/>
                  <a:pt x="358877" y="62328"/>
                  <a:pt x="313509" y="47206"/>
                </a:cubicBezTo>
                <a:cubicBezTo>
                  <a:pt x="304800" y="41400"/>
                  <a:pt x="296947" y="34040"/>
                  <a:pt x="287383" y="29789"/>
                </a:cubicBezTo>
                <a:cubicBezTo>
                  <a:pt x="270606" y="22333"/>
                  <a:pt x="235132" y="12372"/>
                  <a:pt x="235132" y="12372"/>
                </a:cubicBezTo>
                <a:cubicBezTo>
                  <a:pt x="111080" y="17541"/>
                  <a:pt x="50483" y="-36342"/>
                  <a:pt x="8709" y="47206"/>
                </a:cubicBezTo>
                <a:cubicBezTo>
                  <a:pt x="4604" y="55417"/>
                  <a:pt x="2903" y="64623"/>
                  <a:pt x="0" y="73332"/>
                </a:cubicBezTo>
                <a:cubicBezTo>
                  <a:pt x="3569" y="130436"/>
                  <a:pt x="1512" y="197891"/>
                  <a:pt x="17417" y="256212"/>
                </a:cubicBezTo>
                <a:cubicBezTo>
                  <a:pt x="22247" y="273924"/>
                  <a:pt x="21852" y="295482"/>
                  <a:pt x="34834" y="308463"/>
                </a:cubicBezTo>
                <a:cubicBezTo>
                  <a:pt x="40640" y="314269"/>
                  <a:pt x="47123" y="319469"/>
                  <a:pt x="52252" y="325880"/>
                </a:cubicBezTo>
                <a:cubicBezTo>
                  <a:pt x="58790" y="334053"/>
                  <a:pt x="62268" y="344605"/>
                  <a:pt x="69669" y="352006"/>
                </a:cubicBezTo>
                <a:cubicBezTo>
                  <a:pt x="77070" y="359407"/>
                  <a:pt x="87621" y="362885"/>
                  <a:pt x="95794" y="369423"/>
                </a:cubicBezTo>
                <a:cubicBezTo>
                  <a:pt x="102205" y="374552"/>
                  <a:pt x="106171" y="382616"/>
                  <a:pt x="113212" y="386840"/>
                </a:cubicBezTo>
                <a:cubicBezTo>
                  <a:pt x="130787" y="397385"/>
                  <a:pt x="139049" y="395549"/>
                  <a:pt x="156754" y="39554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Freihandform 55"/>
          <p:cNvSpPr/>
          <p:nvPr/>
        </p:nvSpPr>
        <p:spPr>
          <a:xfrm>
            <a:off x="6315418" y="2041788"/>
            <a:ext cx="227082" cy="258144"/>
          </a:xfrm>
          <a:custGeom>
            <a:avLst/>
            <a:gdLst>
              <a:gd name="connsiteX0" fmla="*/ 182880 w 418012"/>
              <a:gd name="connsiteY0" fmla="*/ 221377 h 395671"/>
              <a:gd name="connsiteX1" fmla="*/ 226423 w 418012"/>
              <a:gd name="connsiteY1" fmla="*/ 230086 h 395671"/>
              <a:gd name="connsiteX2" fmla="*/ 252549 w 418012"/>
              <a:gd name="connsiteY2" fmla="*/ 238794 h 395671"/>
              <a:gd name="connsiteX3" fmla="*/ 304800 w 418012"/>
              <a:gd name="connsiteY3" fmla="*/ 230086 h 395671"/>
              <a:gd name="connsiteX4" fmla="*/ 278674 w 418012"/>
              <a:gd name="connsiteY4" fmla="*/ 177834 h 395671"/>
              <a:gd name="connsiteX5" fmla="*/ 269966 w 418012"/>
              <a:gd name="connsiteY5" fmla="*/ 151709 h 395671"/>
              <a:gd name="connsiteX6" fmla="*/ 243840 w 418012"/>
              <a:gd name="connsiteY6" fmla="*/ 143000 h 395671"/>
              <a:gd name="connsiteX7" fmla="*/ 95794 w 418012"/>
              <a:gd name="connsiteY7" fmla="*/ 177834 h 395671"/>
              <a:gd name="connsiteX8" fmla="*/ 113212 w 418012"/>
              <a:gd name="connsiteY8" fmla="*/ 256212 h 395671"/>
              <a:gd name="connsiteX9" fmla="*/ 148046 w 418012"/>
              <a:gd name="connsiteY9" fmla="*/ 308463 h 395671"/>
              <a:gd name="connsiteX10" fmla="*/ 200297 w 418012"/>
              <a:gd name="connsiteY10" fmla="*/ 325880 h 395671"/>
              <a:gd name="connsiteX11" fmla="*/ 217714 w 418012"/>
              <a:gd name="connsiteY11" fmla="*/ 352006 h 395671"/>
              <a:gd name="connsiteX12" fmla="*/ 243840 w 418012"/>
              <a:gd name="connsiteY12" fmla="*/ 360714 h 395671"/>
              <a:gd name="connsiteX13" fmla="*/ 365760 w 418012"/>
              <a:gd name="connsiteY13" fmla="*/ 352006 h 395671"/>
              <a:gd name="connsiteX14" fmla="*/ 409303 w 418012"/>
              <a:gd name="connsiteY14" fmla="*/ 273629 h 395671"/>
              <a:gd name="connsiteX15" fmla="*/ 418012 w 418012"/>
              <a:gd name="connsiteY15" fmla="*/ 230086 h 395671"/>
              <a:gd name="connsiteX16" fmla="*/ 409303 w 418012"/>
              <a:gd name="connsiteY16" fmla="*/ 143000 h 395671"/>
              <a:gd name="connsiteX17" fmla="*/ 391886 w 418012"/>
              <a:gd name="connsiteY17" fmla="*/ 116874 h 395671"/>
              <a:gd name="connsiteX18" fmla="*/ 383177 w 418012"/>
              <a:gd name="connsiteY18" fmla="*/ 90749 h 395671"/>
              <a:gd name="connsiteX19" fmla="*/ 357052 w 418012"/>
              <a:gd name="connsiteY19" fmla="*/ 73332 h 395671"/>
              <a:gd name="connsiteX20" fmla="*/ 313509 w 418012"/>
              <a:gd name="connsiteY20" fmla="*/ 47206 h 395671"/>
              <a:gd name="connsiteX21" fmla="*/ 287383 w 418012"/>
              <a:gd name="connsiteY21" fmla="*/ 29789 h 395671"/>
              <a:gd name="connsiteX22" fmla="*/ 235132 w 418012"/>
              <a:gd name="connsiteY22" fmla="*/ 12372 h 395671"/>
              <a:gd name="connsiteX23" fmla="*/ 8709 w 418012"/>
              <a:gd name="connsiteY23" fmla="*/ 47206 h 395671"/>
              <a:gd name="connsiteX24" fmla="*/ 0 w 418012"/>
              <a:gd name="connsiteY24" fmla="*/ 73332 h 395671"/>
              <a:gd name="connsiteX25" fmla="*/ 17417 w 418012"/>
              <a:gd name="connsiteY25" fmla="*/ 256212 h 395671"/>
              <a:gd name="connsiteX26" fmla="*/ 34834 w 418012"/>
              <a:gd name="connsiteY26" fmla="*/ 308463 h 395671"/>
              <a:gd name="connsiteX27" fmla="*/ 52252 w 418012"/>
              <a:gd name="connsiteY27" fmla="*/ 325880 h 395671"/>
              <a:gd name="connsiteX28" fmla="*/ 69669 w 418012"/>
              <a:gd name="connsiteY28" fmla="*/ 352006 h 395671"/>
              <a:gd name="connsiteX29" fmla="*/ 95794 w 418012"/>
              <a:gd name="connsiteY29" fmla="*/ 369423 h 395671"/>
              <a:gd name="connsiteX30" fmla="*/ 113212 w 418012"/>
              <a:gd name="connsiteY30" fmla="*/ 386840 h 395671"/>
              <a:gd name="connsiteX31" fmla="*/ 156754 w 418012"/>
              <a:gd name="connsiteY31" fmla="*/ 395549 h 39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18012" h="395671">
                <a:moveTo>
                  <a:pt x="182880" y="221377"/>
                </a:moveTo>
                <a:cubicBezTo>
                  <a:pt x="197394" y="224280"/>
                  <a:pt x="212063" y="226496"/>
                  <a:pt x="226423" y="230086"/>
                </a:cubicBezTo>
                <a:cubicBezTo>
                  <a:pt x="235329" y="232312"/>
                  <a:pt x="243369" y="238794"/>
                  <a:pt x="252549" y="238794"/>
                </a:cubicBezTo>
                <a:cubicBezTo>
                  <a:pt x="270206" y="238794"/>
                  <a:pt x="287383" y="232989"/>
                  <a:pt x="304800" y="230086"/>
                </a:cubicBezTo>
                <a:cubicBezTo>
                  <a:pt x="283323" y="144174"/>
                  <a:pt x="311949" y="233292"/>
                  <a:pt x="278674" y="177834"/>
                </a:cubicBezTo>
                <a:cubicBezTo>
                  <a:pt x="273951" y="169963"/>
                  <a:pt x="276457" y="158200"/>
                  <a:pt x="269966" y="151709"/>
                </a:cubicBezTo>
                <a:cubicBezTo>
                  <a:pt x="263475" y="145218"/>
                  <a:pt x="252549" y="145903"/>
                  <a:pt x="243840" y="143000"/>
                </a:cubicBezTo>
                <a:cubicBezTo>
                  <a:pt x="214103" y="144859"/>
                  <a:pt x="95794" y="109025"/>
                  <a:pt x="95794" y="177834"/>
                </a:cubicBezTo>
                <a:cubicBezTo>
                  <a:pt x="95794" y="187759"/>
                  <a:pt x="104231" y="240047"/>
                  <a:pt x="113212" y="256212"/>
                </a:cubicBezTo>
                <a:cubicBezTo>
                  <a:pt x="123378" y="274510"/>
                  <a:pt x="128188" y="301844"/>
                  <a:pt x="148046" y="308463"/>
                </a:cubicBezTo>
                <a:lnTo>
                  <a:pt x="200297" y="325880"/>
                </a:lnTo>
                <a:cubicBezTo>
                  <a:pt x="206103" y="334589"/>
                  <a:pt x="209541" y="345468"/>
                  <a:pt x="217714" y="352006"/>
                </a:cubicBezTo>
                <a:cubicBezTo>
                  <a:pt x="224882" y="357740"/>
                  <a:pt x="234660" y="360714"/>
                  <a:pt x="243840" y="360714"/>
                </a:cubicBezTo>
                <a:cubicBezTo>
                  <a:pt x="284584" y="360714"/>
                  <a:pt x="325120" y="354909"/>
                  <a:pt x="365760" y="352006"/>
                </a:cubicBezTo>
                <a:cubicBezTo>
                  <a:pt x="391702" y="313093"/>
                  <a:pt x="400106" y="310414"/>
                  <a:pt x="409303" y="273629"/>
                </a:cubicBezTo>
                <a:cubicBezTo>
                  <a:pt x="412893" y="259269"/>
                  <a:pt x="415109" y="244600"/>
                  <a:pt x="418012" y="230086"/>
                </a:cubicBezTo>
                <a:cubicBezTo>
                  <a:pt x="415109" y="201057"/>
                  <a:pt x="415863" y="171426"/>
                  <a:pt x="409303" y="143000"/>
                </a:cubicBezTo>
                <a:cubicBezTo>
                  <a:pt x="406950" y="132802"/>
                  <a:pt x="396567" y="126235"/>
                  <a:pt x="391886" y="116874"/>
                </a:cubicBezTo>
                <a:cubicBezTo>
                  <a:pt x="387781" y="108664"/>
                  <a:pt x="388911" y="97917"/>
                  <a:pt x="383177" y="90749"/>
                </a:cubicBezTo>
                <a:cubicBezTo>
                  <a:pt x="376639" y="82576"/>
                  <a:pt x="365225" y="79870"/>
                  <a:pt x="357052" y="73332"/>
                </a:cubicBezTo>
                <a:cubicBezTo>
                  <a:pt x="322898" y="46008"/>
                  <a:pt x="358877" y="62328"/>
                  <a:pt x="313509" y="47206"/>
                </a:cubicBezTo>
                <a:cubicBezTo>
                  <a:pt x="304800" y="41400"/>
                  <a:pt x="296947" y="34040"/>
                  <a:pt x="287383" y="29789"/>
                </a:cubicBezTo>
                <a:cubicBezTo>
                  <a:pt x="270606" y="22333"/>
                  <a:pt x="235132" y="12372"/>
                  <a:pt x="235132" y="12372"/>
                </a:cubicBezTo>
                <a:cubicBezTo>
                  <a:pt x="111080" y="17541"/>
                  <a:pt x="50483" y="-36342"/>
                  <a:pt x="8709" y="47206"/>
                </a:cubicBezTo>
                <a:cubicBezTo>
                  <a:pt x="4604" y="55417"/>
                  <a:pt x="2903" y="64623"/>
                  <a:pt x="0" y="73332"/>
                </a:cubicBezTo>
                <a:cubicBezTo>
                  <a:pt x="3569" y="130436"/>
                  <a:pt x="1512" y="197891"/>
                  <a:pt x="17417" y="256212"/>
                </a:cubicBezTo>
                <a:cubicBezTo>
                  <a:pt x="22247" y="273924"/>
                  <a:pt x="21852" y="295482"/>
                  <a:pt x="34834" y="308463"/>
                </a:cubicBezTo>
                <a:cubicBezTo>
                  <a:pt x="40640" y="314269"/>
                  <a:pt x="47123" y="319469"/>
                  <a:pt x="52252" y="325880"/>
                </a:cubicBezTo>
                <a:cubicBezTo>
                  <a:pt x="58790" y="334053"/>
                  <a:pt x="62268" y="344605"/>
                  <a:pt x="69669" y="352006"/>
                </a:cubicBezTo>
                <a:cubicBezTo>
                  <a:pt x="77070" y="359407"/>
                  <a:pt x="87621" y="362885"/>
                  <a:pt x="95794" y="369423"/>
                </a:cubicBezTo>
                <a:cubicBezTo>
                  <a:pt x="102205" y="374552"/>
                  <a:pt x="106171" y="382616"/>
                  <a:pt x="113212" y="386840"/>
                </a:cubicBezTo>
                <a:cubicBezTo>
                  <a:pt x="130787" y="397385"/>
                  <a:pt x="139049" y="395549"/>
                  <a:pt x="156754" y="39554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10"/>
          <p:cNvGrpSpPr/>
          <p:nvPr/>
        </p:nvGrpSpPr>
        <p:grpSpPr>
          <a:xfrm>
            <a:off x="127123" y="5124145"/>
            <a:ext cx="4403676" cy="1685088"/>
            <a:chOff x="150036" y="4709412"/>
            <a:chExt cx="4403676" cy="1685088"/>
          </a:xfrm>
        </p:grpSpPr>
        <p:sp>
          <p:nvSpPr>
            <p:cNvPr id="36" name="Rechteck 35"/>
            <p:cNvSpPr/>
            <p:nvPr/>
          </p:nvSpPr>
          <p:spPr>
            <a:xfrm>
              <a:off x="150036" y="4709412"/>
              <a:ext cx="4322481" cy="16493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2328961" y="5523909"/>
              <a:ext cx="2077379" cy="587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212125" y="5530201"/>
              <a:ext cx="2077379" cy="587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2338353" y="5086070"/>
              <a:ext cx="2077379" cy="313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212125" y="5093448"/>
              <a:ext cx="2077379" cy="313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60054" y="4732153"/>
              <a:ext cx="39261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err="1" smtClean="0">
                  <a:solidFill>
                    <a:srgbClr val="FF0000"/>
                  </a:solidFill>
                  <a:latin typeface="+mn-lt"/>
                  <a:sym typeface="Wingdings" panose="05000000000000000000" pitchFamily="2" charset="2"/>
                </a:rPr>
                <a:t>Classical</a:t>
              </a:r>
              <a:r>
                <a:rPr lang="de-DE" sz="1600" b="1" dirty="0" smtClean="0">
                  <a:solidFill>
                    <a:srgbClr val="FF0000"/>
                  </a:solidFill>
                  <a:latin typeface="+mn-lt"/>
                  <a:sym typeface="Wingdings" panose="05000000000000000000" pitchFamily="2" charset="2"/>
                </a:rPr>
                <a:t> Knudsen </a:t>
              </a:r>
              <a:r>
                <a:rPr lang="de-DE" sz="1600" b="1" dirty="0" err="1" smtClean="0">
                  <a:solidFill>
                    <a:srgbClr val="FF0000"/>
                  </a:solidFill>
                  <a:latin typeface="+mn-lt"/>
                  <a:sym typeface="Wingdings" panose="05000000000000000000" pitchFamily="2" charset="2"/>
                </a:rPr>
                <a:t>volume</a:t>
              </a:r>
              <a:r>
                <a:rPr lang="de-DE" sz="1600" b="1" dirty="0" smtClean="0">
                  <a:solidFill>
                    <a:srgbClr val="FF0000"/>
                  </a:solidFill>
                  <a:latin typeface="+mn-lt"/>
                  <a:sym typeface="Wingdings" panose="05000000000000000000" pitchFamily="2" charset="2"/>
                </a:rPr>
                <a:t> and </a:t>
              </a:r>
              <a:r>
                <a:rPr lang="de-DE" sz="1600" b="1" dirty="0" err="1" smtClean="0">
                  <a:solidFill>
                    <a:srgbClr val="FF0000"/>
                  </a:solidFill>
                  <a:latin typeface="+mn-lt"/>
                  <a:sym typeface="Wingdings" panose="05000000000000000000" pitchFamily="2" charset="2"/>
                </a:rPr>
                <a:t>salt</a:t>
              </a:r>
              <a:r>
                <a:rPr lang="de-DE" sz="1600" b="1" dirty="0" smtClean="0">
                  <a:solidFill>
                    <a:srgbClr val="FF0000"/>
                  </a:solidFill>
                  <a:latin typeface="+mn-lt"/>
                  <a:sym typeface="Wingdings" panose="05000000000000000000" pitchFamily="2" charset="2"/>
                </a:rPr>
                <a:t> </a:t>
              </a:r>
              <a:r>
                <a:rPr lang="de-DE" sz="1600" b="1" dirty="0" err="1" smtClean="0">
                  <a:solidFill>
                    <a:srgbClr val="FF0000"/>
                  </a:solidFill>
                  <a:latin typeface="+mn-lt"/>
                  <a:sym typeface="Wingdings" panose="05000000000000000000" pitchFamily="2" charset="2"/>
                </a:rPr>
                <a:t>relations</a:t>
              </a:r>
              <a:r>
                <a:rPr lang="de-DE" sz="1600" b="1" dirty="0" smtClean="0">
                  <a:solidFill>
                    <a:srgbClr val="FF0000"/>
                  </a:solidFill>
                  <a:latin typeface="+mn-lt"/>
                  <a:sym typeface="Wingdings" panose="05000000000000000000" pitchFamily="2" charset="2"/>
                </a:rPr>
                <a:t>:</a:t>
              </a:r>
              <a:endParaRPr lang="de-DE" sz="16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3390445" y="6117501"/>
              <a:ext cx="11632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latin typeface="+mn-lt"/>
                </a:rPr>
                <a:t>Knudsen (1900)</a:t>
              </a:r>
              <a:endParaRPr lang="de-DE" sz="1200" dirty="0">
                <a:latin typeface="+mn-lt"/>
              </a:endParaRPr>
            </a:p>
          </p:txBody>
        </p:sp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62" y="5139967"/>
              <a:ext cx="1890580" cy="198313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610" y="5124255"/>
              <a:ext cx="1995777" cy="201934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51" y="5616323"/>
              <a:ext cx="1857933" cy="457013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699" y="5639065"/>
              <a:ext cx="2012688" cy="434272"/>
            </a:xfrm>
            <a:prstGeom prst="rect">
              <a:avLst/>
            </a:prstGeom>
          </p:spPr>
        </p:pic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13" y="5555571"/>
            <a:ext cx="3082166" cy="24464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 rot="1419579">
            <a:off x="8029524" y="5168638"/>
            <a:ext cx="91563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Mixing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09" y="3744783"/>
            <a:ext cx="2246122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16278"/>
      </p:ext>
    </p:extLst>
  </p:cSld>
  <p:clrMapOvr>
    <a:masterClrMapping/>
  </p:clrMapOvr>
  <p:transition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0" grpId="0" animBg="1"/>
      <p:bldP spid="32" grpId="0"/>
      <p:bldP spid="6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hteck 22"/>
          <p:cNvSpPr>
            <a:spLocks noChangeArrowheads="1"/>
          </p:cNvSpPr>
          <p:nvPr/>
        </p:nvSpPr>
        <p:spPr bwMode="auto">
          <a:xfrm>
            <a:off x="1335024" y="31536"/>
            <a:ext cx="8001000" cy="39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145" tIns="44074" rIns="88145" bIns="44074">
            <a:spAutoFit/>
          </a:bodyPr>
          <a:lstStyle/>
          <a:p>
            <a:pPr defTabSz="881105"/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Volume-integrated mixing for fixed isohaline </a:t>
            </a:r>
            <a:r>
              <a:rPr lang="en-US" sz="2000" i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S</a:t>
            </a:r>
            <a:endParaRPr lang="en-US" sz="2000" i="1" dirty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4" t="17470" r="36651" b="74301"/>
          <a:stretch/>
        </p:blipFill>
        <p:spPr>
          <a:xfrm>
            <a:off x="3967700" y="2091194"/>
            <a:ext cx="2218415" cy="48503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4" t="17470" r="48845" b="74301"/>
          <a:stretch/>
        </p:blipFill>
        <p:spPr>
          <a:xfrm>
            <a:off x="2829989" y="5034247"/>
            <a:ext cx="846275" cy="43624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79870" y="5067705"/>
            <a:ext cx="5660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: </a:t>
            </a:r>
            <a:r>
              <a:rPr lang="de-DE" b="1" u="sng" dirty="0" err="1" smtClean="0">
                <a:solidFill>
                  <a:srgbClr val="FF0000"/>
                </a:solidFill>
              </a:rPr>
              <a:t>exact</a:t>
            </a:r>
            <a:r>
              <a:rPr lang="de-DE" b="1" dirty="0" smtClean="0">
                <a:solidFill>
                  <a:srgbClr val="FF0000"/>
                </a:solidFill>
              </a:rPr>
              <a:t> mixing </a:t>
            </a:r>
            <a:r>
              <a:rPr lang="de-DE" b="1" dirty="0" err="1" smtClean="0">
                <a:solidFill>
                  <a:srgbClr val="FF0000"/>
                </a:solidFill>
              </a:rPr>
              <a:t>for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long</a:t>
            </a:r>
            <a:r>
              <a:rPr lang="de-DE" b="1" dirty="0" smtClean="0">
                <a:solidFill>
                  <a:srgbClr val="FF0000"/>
                </a:solidFill>
              </a:rPr>
              <a:t>-term averaged </a:t>
            </a:r>
            <a:r>
              <a:rPr lang="de-DE" b="1" dirty="0" err="1" smtClean="0">
                <a:solidFill>
                  <a:srgbClr val="FF0000"/>
                </a:solidFill>
              </a:rPr>
              <a:t>conditions</a:t>
            </a:r>
            <a:r>
              <a:rPr lang="de-DE" b="1" dirty="0" smtClean="0">
                <a:solidFill>
                  <a:srgbClr val="FF0000"/>
                </a:solidFill>
              </a:rPr>
              <a:t>.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9" name="Rechteck 22"/>
          <p:cNvSpPr>
            <a:spLocks noChangeArrowheads="1"/>
          </p:cNvSpPr>
          <p:nvPr/>
        </p:nvSpPr>
        <p:spPr bwMode="auto">
          <a:xfrm>
            <a:off x="1798320" y="790188"/>
            <a:ext cx="5593080" cy="5198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8145" tIns="44074" rIns="88145" bIns="44074">
            <a:spAutoFit/>
          </a:bodyPr>
          <a:lstStyle/>
          <a:p>
            <a:pPr algn="ctr" defTabSz="881105"/>
            <a:r>
              <a:rPr lang="en-US" sz="2800" b="1" u="sng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Very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 new estuarine mixing theory</a:t>
            </a:r>
            <a:endParaRPr lang="en-US" sz="2800" b="1" dirty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739769" y="6509417"/>
            <a:ext cx="1362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  <a:latin typeface="+mn-lt"/>
              </a:rPr>
              <a:t>Burchard</a:t>
            </a:r>
            <a:r>
              <a:rPr lang="de-DE" sz="1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2020</a:t>
            </a:r>
            <a:r>
              <a:rPr lang="de-DE" sz="1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de-DE" sz="1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0" t="61401" r="27913" b="29788"/>
          <a:stretch/>
        </p:blipFill>
        <p:spPr>
          <a:xfrm>
            <a:off x="3988242" y="6203067"/>
            <a:ext cx="3403158" cy="453224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915804" y="6245013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M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ixing </a:t>
            </a:r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per salinity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class: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7279200"/>
      </p:ext>
    </p:extLst>
  </p:cSld>
  <p:clrMapOvr>
    <a:masterClrMapping/>
  </p:clrMapOvr>
  <p:transition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/>
          <p:cNvSpPr txBox="1"/>
          <p:nvPr/>
        </p:nvSpPr>
        <p:spPr>
          <a:xfrm>
            <a:off x="192684" y="6206561"/>
            <a:ext cx="6433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Mean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salinity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gradient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:                                          (                    )</a:t>
            </a:r>
            <a:endParaRPr lang="de-DE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04098" y="5455388"/>
            <a:ext cx="6901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Mean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thickness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per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salinity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class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:                                  (                    )</a:t>
            </a:r>
            <a:endParaRPr lang="de-DE" sz="2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142275"/>
            <a:ext cx="5524501" cy="310753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88" y="1803524"/>
            <a:ext cx="2681286" cy="71693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7" y="3301034"/>
            <a:ext cx="2390775" cy="75782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16"/>
          <a:stretch/>
        </p:blipFill>
        <p:spPr>
          <a:xfrm>
            <a:off x="3054554" y="4560913"/>
            <a:ext cx="4099281" cy="66543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070351" y="2558867"/>
            <a:ext cx="1007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chemeClr val="tx2"/>
                </a:solidFill>
                <a:latin typeface="+mn-lt"/>
              </a:rPr>
              <a:t>l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</a:rPr>
              <a:t>ow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</a:rPr>
              <a:t>salinity</a:t>
            </a:r>
            <a:endParaRPr lang="de-DE" sz="1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76778" y="2708412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  <a:latin typeface="+mn-lt"/>
              </a:rPr>
              <a:t>high 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</a:rPr>
              <a:t>salinity</a:t>
            </a:r>
            <a:endParaRPr lang="de-DE" sz="1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92" y="5492884"/>
            <a:ext cx="1089818" cy="34926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18" y="6179346"/>
            <a:ext cx="1431551" cy="40752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18097" y="1291751"/>
            <a:ext cx="2266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Diahaline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transport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:</a:t>
            </a:r>
            <a:endParaRPr lang="de-DE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18097" y="2789261"/>
            <a:ext cx="1712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Isohaline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area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:</a:t>
            </a:r>
            <a:endParaRPr lang="de-DE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04098" y="4677266"/>
            <a:ext cx="2866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2"/>
                </a:solidFill>
                <a:latin typeface="+mn-lt"/>
              </a:rPr>
              <a:t>Volume per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salinity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class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:</a:t>
            </a:r>
            <a:endParaRPr lang="de-DE" sz="2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23" y="6290263"/>
            <a:ext cx="1066801" cy="29254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19" y="5549408"/>
            <a:ext cx="1076326" cy="292743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7057374" y="6496470"/>
            <a:ext cx="2000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  <a:latin typeface="+mn-lt"/>
              </a:rPr>
              <a:t>Burchard et al. </a:t>
            </a:r>
            <a:r>
              <a:rPr lang="de-DE" sz="1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in 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</a:rPr>
              <a:t>prep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.</a:t>
            </a:r>
            <a:r>
              <a:rPr lang="de-DE" sz="1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de-DE" sz="1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Titel 1"/>
          <p:cNvSpPr txBox="1">
            <a:spLocks/>
          </p:cNvSpPr>
          <p:nvPr/>
        </p:nvSpPr>
        <p:spPr>
          <a:xfrm>
            <a:off x="710487" y="2360"/>
            <a:ext cx="6769234" cy="512184"/>
          </a:xfrm>
          <a:prstGeom prst="rect">
            <a:avLst/>
          </a:prstGeom>
        </p:spPr>
        <p:txBody>
          <a:bodyPr lIns="91374" tIns="45688" rIns="91374" bIns="45688"/>
          <a:lstStyle>
            <a:lvl1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08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381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072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763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de-DE" sz="20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Some</a:t>
            </a:r>
            <a:r>
              <a:rPr lang="de-DE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definitions</a:t>
            </a:r>
            <a:r>
              <a:rPr lang="de-DE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on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isohaline</a:t>
            </a:r>
            <a:r>
              <a:rPr lang="de-DE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surfaces</a:t>
            </a:r>
            <a:r>
              <a:rPr lang="de-DE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and</a:t>
            </a:r>
            <a:r>
              <a:rPr lang="de-DE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volumes</a:t>
            </a:r>
            <a:endParaRPr lang="de-DE" sz="2000" dirty="0">
              <a:solidFill>
                <a:schemeClr val="bg1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74" y="3675150"/>
            <a:ext cx="1990165" cy="464505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3409462" y="3336143"/>
            <a:ext cx="2547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chemeClr val="tx2"/>
                </a:solidFill>
                <a:latin typeface="+mn-lt"/>
              </a:rPr>
              <a:t>l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</a:rPr>
              <a:t>ocal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</a:rPr>
              <a:t>thickness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 per 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</a:rPr>
              <a:t>salinity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</a:rPr>
              <a:t>class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:</a:t>
            </a:r>
            <a:endParaRPr lang="de-DE" sz="1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7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4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128" y="1482169"/>
            <a:ext cx="4887288" cy="361370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16" y="5847753"/>
            <a:ext cx="4098135" cy="864095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25589" y="22497"/>
            <a:ext cx="6769234" cy="512184"/>
          </a:xfrm>
          <a:prstGeom prst="rect">
            <a:avLst/>
          </a:prstGeom>
        </p:spPr>
        <p:txBody>
          <a:bodyPr lIns="91374" tIns="45688" rIns="91374" bIns="45688"/>
          <a:lstStyle>
            <a:lvl1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08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381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072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763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de-DE" sz="20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Some</a:t>
            </a:r>
            <a:r>
              <a:rPr lang="de-DE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thought</a:t>
            </a:r>
            <a:r>
              <a:rPr lang="de-DE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about</a:t>
            </a:r>
            <a:r>
              <a:rPr lang="de-DE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diahaline</a:t>
            </a:r>
            <a:r>
              <a:rPr lang="de-DE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salinity</a:t>
            </a:r>
            <a:r>
              <a:rPr lang="de-DE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fluxes</a:t>
            </a:r>
            <a:endParaRPr lang="de-DE" sz="2000" dirty="0">
              <a:solidFill>
                <a:schemeClr val="bg1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-552232" y="813160"/>
            <a:ext cx="8524875" cy="512184"/>
          </a:xfrm>
          <a:prstGeom prst="rect">
            <a:avLst/>
          </a:prstGeom>
        </p:spPr>
        <p:txBody>
          <a:bodyPr lIns="91374" tIns="45688" rIns="91374" bIns="45688"/>
          <a:lstStyle>
            <a:lvl1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08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381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072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763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de-DE" sz="24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Mixing per </a:t>
            </a:r>
            <a:r>
              <a:rPr lang="de-DE" sz="24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salinity</a:t>
            </a:r>
            <a:r>
              <a:rPr lang="de-DE" sz="24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class</a:t>
            </a:r>
            <a:r>
              <a:rPr lang="de-DE" sz="24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is</a:t>
            </a:r>
            <a:r>
              <a:rPr lang="de-DE" sz="24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determined</a:t>
            </a:r>
            <a:r>
              <a:rPr lang="de-DE" sz="24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by</a:t>
            </a:r>
            <a:r>
              <a:rPr lang="de-DE" sz="24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diahaline</a:t>
            </a:r>
            <a:r>
              <a:rPr lang="de-DE" sz="24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flux</a:t>
            </a:r>
            <a:r>
              <a:rPr lang="de-DE" sz="24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:</a:t>
            </a:r>
            <a:endParaRPr lang="de-DE" sz="2400" dirty="0">
              <a:solidFill>
                <a:schemeClr val="tx2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66106" y="5252699"/>
            <a:ext cx="3934043" cy="512184"/>
          </a:xfrm>
          <a:prstGeom prst="rect">
            <a:avLst/>
          </a:prstGeom>
        </p:spPr>
        <p:txBody>
          <a:bodyPr lIns="91374" tIns="45688" rIns="91374" bIns="45688"/>
          <a:lstStyle>
            <a:lvl1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08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381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072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763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de-DE" sz="24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Effective</a:t>
            </a:r>
            <a:r>
              <a:rPr lang="de-DE" sz="24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diahaline</a:t>
            </a:r>
            <a:r>
              <a:rPr lang="de-DE" sz="24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diffusivity</a:t>
            </a:r>
            <a:r>
              <a:rPr lang="de-DE" sz="24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:</a:t>
            </a:r>
            <a:endParaRPr lang="de-DE" sz="2400" dirty="0">
              <a:solidFill>
                <a:schemeClr val="tx2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057374" y="6496470"/>
            <a:ext cx="2000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  <a:latin typeface="+mn-lt"/>
              </a:rPr>
              <a:t>Burchard et al. </a:t>
            </a:r>
            <a:r>
              <a:rPr lang="de-DE" sz="1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in 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</a:rPr>
              <a:t>prep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.</a:t>
            </a:r>
            <a:r>
              <a:rPr lang="de-DE" sz="1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de-DE" sz="1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9929" y="764725"/>
            <a:ext cx="7549403" cy="603952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237130" y="0"/>
            <a:ext cx="6800848" cy="347209"/>
          </a:xfrm>
          <a:prstGeom prst="rect">
            <a:avLst/>
          </a:prstGeom>
        </p:spPr>
        <p:txBody>
          <a:bodyPr lIns="91374" tIns="45688" rIns="91374" bIns="45688"/>
          <a:lstStyle>
            <a:lvl1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08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381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072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763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de-DE" sz="2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3D </a:t>
            </a:r>
            <a:r>
              <a:rPr lang="de-DE" sz="2000" b="1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estuary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, </a:t>
            </a:r>
            <a:r>
              <a:rPr lang="de-DE" sz="2000" b="1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very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first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results</a:t>
            </a:r>
            <a:endParaRPr lang="de-DE" sz="2000" b="1" dirty="0">
              <a:solidFill>
                <a:schemeClr val="bg1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08718" y="6496470"/>
            <a:ext cx="5491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  <a:latin typeface="+mn-lt"/>
              </a:rPr>
              <a:t>Burchard et al. </a:t>
            </a:r>
            <a:r>
              <a:rPr lang="de-DE" sz="1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in 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</a:rPr>
              <a:t>prep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.</a:t>
            </a:r>
            <a:r>
              <a:rPr lang="de-DE" sz="1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), 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simulation</a:t>
            </a:r>
            <a:r>
              <a:rPr lang="de-DE" sz="1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de-DE" sz="1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analysis</a:t>
            </a:r>
            <a:r>
              <a:rPr lang="de-DE" sz="1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by</a:t>
            </a:r>
            <a:r>
              <a:rPr lang="de-DE" sz="1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Nicky 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Koganti</a:t>
            </a:r>
            <a:r>
              <a:rPr lang="de-DE" sz="1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(IOW)</a:t>
            </a:r>
            <a:endParaRPr lang="de-DE" sz="1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237130" y="0"/>
            <a:ext cx="6800848" cy="347209"/>
          </a:xfrm>
          <a:prstGeom prst="rect">
            <a:avLst/>
          </a:prstGeom>
        </p:spPr>
        <p:txBody>
          <a:bodyPr lIns="91374" tIns="45688" rIns="91374" bIns="45688"/>
          <a:lstStyle>
            <a:lvl1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08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381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072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763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de-DE" sz="2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3D </a:t>
            </a:r>
            <a:r>
              <a:rPr lang="de-DE" sz="2000" b="1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estuary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, </a:t>
            </a:r>
            <a:r>
              <a:rPr lang="de-DE" sz="2000" b="1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very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first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results</a:t>
            </a:r>
            <a:endParaRPr lang="de-DE" sz="2000" b="1" dirty="0">
              <a:solidFill>
                <a:schemeClr val="bg1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4" y="884807"/>
            <a:ext cx="7452659" cy="558949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057374" y="6496470"/>
            <a:ext cx="2000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  <a:latin typeface="+mn-lt"/>
              </a:rPr>
              <a:t>Burchard et al. </a:t>
            </a:r>
            <a:r>
              <a:rPr lang="de-DE" sz="1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in </a:t>
            </a:r>
            <a:r>
              <a:rPr lang="de-DE" sz="1400" dirty="0" err="1" smtClean="0">
                <a:solidFill>
                  <a:schemeClr val="tx2"/>
                </a:solidFill>
                <a:latin typeface="+mn-lt"/>
              </a:rPr>
              <a:t>prep</a:t>
            </a:r>
            <a:r>
              <a:rPr lang="de-DE" sz="1400" dirty="0" smtClean="0">
                <a:solidFill>
                  <a:schemeClr val="tx2"/>
                </a:solidFill>
                <a:latin typeface="+mn-lt"/>
              </a:rPr>
              <a:t>.</a:t>
            </a:r>
            <a:r>
              <a:rPr lang="de-DE" sz="1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de-DE" sz="1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532095" y="866876"/>
            <a:ext cx="2698376" cy="412005"/>
          </a:xfrm>
          <a:prstGeom prst="rect">
            <a:avLst/>
          </a:prstGeom>
          <a:solidFill>
            <a:schemeClr val="bg1"/>
          </a:solidFill>
        </p:spPr>
        <p:txBody>
          <a:bodyPr lIns="91374" tIns="45688" rIns="91374" bIns="45688"/>
          <a:lstStyle>
            <a:lvl1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08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381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072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763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de-DE" sz="20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Mixing per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salinity</a:t>
            </a:r>
            <a:r>
              <a:rPr lang="de-DE" sz="20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class</a:t>
            </a:r>
            <a:endParaRPr lang="de-DE" sz="2000" dirty="0">
              <a:solidFill>
                <a:schemeClr val="tx2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03959" y="1450383"/>
            <a:ext cx="2801470" cy="710912"/>
          </a:xfrm>
          <a:prstGeom prst="rect">
            <a:avLst/>
          </a:prstGeom>
          <a:solidFill>
            <a:schemeClr val="bg1"/>
          </a:solidFill>
        </p:spPr>
        <p:txBody>
          <a:bodyPr lIns="91374" tIns="45688" rIns="91374" bIns="45688"/>
          <a:lstStyle>
            <a:lvl1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2402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08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381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072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7637" algn="ctr" defTabSz="45690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l"/>
            <a:r>
              <a:rPr lang="de-DE" sz="2000" dirty="0" err="1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u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se</a:t>
            </a:r>
            <a:r>
              <a:rPr lang="de-DE" sz="20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Klingbeil et al. (2014) </a:t>
            </a:r>
          </a:p>
          <a:p>
            <a:pPr algn="l"/>
            <a:r>
              <a:rPr lang="de-DE" sz="20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to</a:t>
            </a:r>
            <a:r>
              <a:rPr lang="de-DE" sz="20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calculate</a:t>
            </a:r>
            <a:r>
              <a:rPr lang="de-DE" sz="20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those</a:t>
            </a:r>
            <a:endParaRPr lang="de-DE" sz="2000" dirty="0">
              <a:solidFill>
                <a:schemeClr val="tx2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Geschweifte Klammer rechts 3"/>
          <p:cNvSpPr/>
          <p:nvPr/>
        </p:nvSpPr>
        <p:spPr>
          <a:xfrm>
            <a:off x="4284133" y="1443092"/>
            <a:ext cx="240719" cy="710912"/>
          </a:xfrm>
          <a:prstGeom prst="rightBrace">
            <a:avLst>
              <a:gd name="adj1" fmla="val 40622"/>
              <a:gd name="adj2" fmla="val 5079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877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theme/theme1.xml><?xml version="1.0" encoding="utf-8"?>
<a:theme xmlns:a="http://schemas.openxmlformats.org/drawingml/2006/main" name="5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Bildschirmpräsentation (4:3)</PresentationFormat>
  <Paragraphs>91</Paragraphs>
  <Slides>14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MetaPro-Medium</vt:lpstr>
      <vt:lpstr>MetaPro-Normal</vt:lpstr>
      <vt:lpstr>Wingdings</vt:lpstr>
      <vt:lpstr>5_Office-Design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IOW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Ulrich Bathmann</dc:creator>
  <cp:lastModifiedBy>Hans-lokal</cp:lastModifiedBy>
  <cp:revision>564</cp:revision>
  <dcterms:created xsi:type="dcterms:W3CDTF">2012-11-05T14:18:57Z</dcterms:created>
  <dcterms:modified xsi:type="dcterms:W3CDTF">2020-01-29T06:46:30Z</dcterms:modified>
</cp:coreProperties>
</file>